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59"/>
  </p:notesMasterIdLst>
  <p:sldIdLst>
    <p:sldId id="374" r:id="rId2"/>
    <p:sldId id="684" r:id="rId3"/>
    <p:sldId id="685" r:id="rId4"/>
    <p:sldId id="686" r:id="rId5"/>
    <p:sldId id="687" r:id="rId6"/>
    <p:sldId id="688" r:id="rId7"/>
    <p:sldId id="689" r:id="rId8"/>
    <p:sldId id="679" r:id="rId9"/>
    <p:sldId id="680" r:id="rId10"/>
    <p:sldId id="681" r:id="rId11"/>
    <p:sldId id="623" r:id="rId12"/>
    <p:sldId id="699" r:id="rId13"/>
    <p:sldId id="625" r:id="rId14"/>
    <p:sldId id="626" r:id="rId15"/>
    <p:sldId id="627" r:id="rId16"/>
    <p:sldId id="631" r:id="rId17"/>
    <p:sldId id="632" r:id="rId18"/>
    <p:sldId id="633" r:id="rId19"/>
    <p:sldId id="634" r:id="rId20"/>
    <p:sldId id="635" r:id="rId21"/>
    <p:sldId id="636" r:id="rId22"/>
    <p:sldId id="637" r:id="rId23"/>
    <p:sldId id="638" r:id="rId24"/>
    <p:sldId id="639" r:id="rId25"/>
    <p:sldId id="640" r:id="rId26"/>
    <p:sldId id="641" r:id="rId27"/>
    <p:sldId id="642" r:id="rId28"/>
    <p:sldId id="643" r:id="rId29"/>
    <p:sldId id="644" r:id="rId30"/>
    <p:sldId id="645" r:id="rId31"/>
    <p:sldId id="646" r:id="rId32"/>
    <p:sldId id="647" r:id="rId33"/>
    <p:sldId id="648" r:id="rId34"/>
    <p:sldId id="649" r:id="rId35"/>
    <p:sldId id="650" r:id="rId36"/>
    <p:sldId id="651" r:id="rId37"/>
    <p:sldId id="652" r:id="rId38"/>
    <p:sldId id="656" r:id="rId39"/>
    <p:sldId id="657" r:id="rId40"/>
    <p:sldId id="658" r:id="rId41"/>
    <p:sldId id="659" r:id="rId42"/>
    <p:sldId id="660" r:id="rId43"/>
    <p:sldId id="661" r:id="rId44"/>
    <p:sldId id="673" r:id="rId45"/>
    <p:sldId id="674" r:id="rId46"/>
    <p:sldId id="675" r:id="rId47"/>
    <p:sldId id="676" r:id="rId48"/>
    <p:sldId id="677" r:id="rId49"/>
    <p:sldId id="678" r:id="rId50"/>
    <p:sldId id="691" r:id="rId51"/>
    <p:sldId id="595" r:id="rId52"/>
    <p:sldId id="596" r:id="rId53"/>
    <p:sldId id="693" r:id="rId54"/>
    <p:sldId id="694" r:id="rId55"/>
    <p:sldId id="695" r:id="rId56"/>
    <p:sldId id="696" r:id="rId57"/>
    <p:sldId id="697"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5"/>
    <p:restoredTop sz="73441"/>
  </p:normalViewPr>
  <p:slideViewPr>
    <p:cSldViewPr>
      <p:cViewPr varScale="1">
        <p:scale>
          <a:sx n="60" d="100"/>
          <a:sy n="60"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F2C6C3D-1608-EC45-87B2-35D8EC50C31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83971" name="Rectangle 3">
            <a:extLst>
              <a:ext uri="{FF2B5EF4-FFF2-40B4-BE49-F238E27FC236}">
                <a16:creationId xmlns:a16="http://schemas.microsoft.com/office/drawing/2014/main" id="{6FB75234-F069-2A4C-AFE9-7D467C79B670}"/>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6388" name="Rectangle 4">
            <a:extLst>
              <a:ext uri="{FF2B5EF4-FFF2-40B4-BE49-F238E27FC236}">
                <a16:creationId xmlns:a16="http://schemas.microsoft.com/office/drawing/2014/main" id="{9C65BDEC-EBC9-E048-8E33-F4872EA37A64}"/>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5">
            <a:extLst>
              <a:ext uri="{FF2B5EF4-FFF2-40B4-BE49-F238E27FC236}">
                <a16:creationId xmlns:a16="http://schemas.microsoft.com/office/drawing/2014/main" id="{28CDB8F8-8FF9-A549-9495-3F09B45D8A0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3974" name="Rectangle 6">
            <a:extLst>
              <a:ext uri="{FF2B5EF4-FFF2-40B4-BE49-F238E27FC236}">
                <a16:creationId xmlns:a16="http://schemas.microsoft.com/office/drawing/2014/main" id="{CA94B15F-F99D-964C-B153-70D8A97A25A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83975" name="Rectangle 7">
            <a:extLst>
              <a:ext uri="{FF2B5EF4-FFF2-40B4-BE49-F238E27FC236}">
                <a16:creationId xmlns:a16="http://schemas.microsoft.com/office/drawing/2014/main" id="{E7E5490C-E3D5-4849-9B2E-9A6C241CA80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BAF597D-3EDD-6440-B587-F66C49A711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archsecurity.techtarget.com/definition/polymorphic-malwar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cmag.com/roundup/354515/the-best-spyware-protection-security-softwa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F56529DC-38F3-844E-B881-B05DB7E94738}"/>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61D96490-F147-EE47-80FE-1CBAA71D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rPr>
              <a:t>LDAP</a:t>
            </a:r>
            <a:r>
              <a:rPr lang="en-US" altLang="en-US">
                <a:latin typeface="Arial" panose="020B0604020202020204" pitchFamily="34" charset="0"/>
                <a:ea typeface="ＭＳ Ｐゴシック" panose="020B0600070205080204" pitchFamily="34" charset="-128"/>
              </a:rPr>
              <a:t> stands for “Lightweight Directory Access Protocol”. It is a simplification of the X.500 Directory Access Protocol (DAP) used to access directory information. ... The simple </a:t>
            </a:r>
            <a:r>
              <a:rPr lang="en-US" altLang="en-US" b="1">
                <a:latin typeface="Arial" panose="020B0604020202020204" pitchFamily="34" charset="0"/>
                <a:ea typeface="ＭＳ Ｐゴシック" panose="020B0600070205080204" pitchFamily="34" charset="-128"/>
              </a:rPr>
              <a:t>authentication</a:t>
            </a:r>
            <a:r>
              <a:rPr lang="en-US" altLang="en-US">
                <a:latin typeface="Arial" panose="020B0604020202020204" pitchFamily="34" charset="0"/>
                <a:ea typeface="ＭＳ Ｐゴシック" panose="020B0600070205080204" pitchFamily="34" charset="-128"/>
              </a:rPr>
              <a:t> method has the </a:t>
            </a:r>
            <a:r>
              <a:rPr lang="en-US" altLang="en-US" b="1">
                <a:latin typeface="Arial" panose="020B0604020202020204" pitchFamily="34" charset="0"/>
                <a:ea typeface="ＭＳ Ｐゴシック" panose="020B0600070205080204" pitchFamily="34" charset="-128"/>
              </a:rPr>
              <a:t>LDAP</a:t>
            </a:r>
            <a:r>
              <a:rPr lang="en-US" altLang="en-US">
                <a:latin typeface="Arial" panose="020B0604020202020204" pitchFamily="34" charset="0"/>
                <a:ea typeface="ＭＳ Ｐゴシック" panose="020B0600070205080204" pitchFamily="34" charset="-128"/>
              </a:rPr>
              <a:t> client send the username (as a </a:t>
            </a:r>
            <a:r>
              <a:rPr lang="en-US" altLang="en-US" b="1">
                <a:latin typeface="Arial" panose="020B0604020202020204" pitchFamily="34" charset="0"/>
                <a:ea typeface="ＭＳ Ｐゴシック" panose="020B0600070205080204" pitchFamily="34" charset="-128"/>
              </a:rPr>
              <a:t>LDAP</a:t>
            </a:r>
            <a:r>
              <a:rPr lang="en-US" altLang="en-US">
                <a:latin typeface="Arial" panose="020B0604020202020204" pitchFamily="34" charset="0"/>
                <a:ea typeface="ＭＳ Ｐゴシック" panose="020B0600070205080204" pitchFamily="34" charset="-128"/>
              </a:rPr>
              <a:t> distinguished name) and password (in clear text) to the </a:t>
            </a:r>
            <a:r>
              <a:rPr lang="en-US" altLang="en-US" b="1">
                <a:latin typeface="Arial" panose="020B0604020202020204" pitchFamily="34" charset="0"/>
                <a:ea typeface="ＭＳ Ｐゴシック" panose="020B0600070205080204" pitchFamily="34" charset="-128"/>
              </a:rPr>
              <a:t>LDAP</a:t>
            </a:r>
            <a:r>
              <a:rPr lang="en-US" altLang="en-US">
                <a:latin typeface="Arial" panose="020B0604020202020204" pitchFamily="34" charset="0"/>
                <a:ea typeface="ＭＳ Ｐゴシック" panose="020B0600070205080204" pitchFamily="34" charset="-128"/>
              </a:rPr>
              <a:t> server.</a:t>
            </a:r>
          </a:p>
        </p:txBody>
      </p:sp>
      <p:sp>
        <p:nvSpPr>
          <p:cNvPr id="22531" name="Slide Number Placeholder 3">
            <a:extLst>
              <a:ext uri="{FF2B5EF4-FFF2-40B4-BE49-F238E27FC236}">
                <a16:creationId xmlns:a16="http://schemas.microsoft.com/office/drawing/2014/main" id="{2861C7B4-362B-1449-A8AD-7F0DE0167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CB75013-60A4-F843-9D5E-4DFD89D276B7}" type="slidenum">
              <a:rPr lang="en-US" altLang="en-US" sz="1200" smtClean="0"/>
              <a:pPr/>
              <a:t>5</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C7643600-3BF4-714F-B714-CC0931F430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807BA2-1DC1-B648-9502-7E6F8884D623}" type="slidenum">
              <a:rPr lang="en-US" altLang="en-US" sz="1200" smtClean="0"/>
              <a:pPr/>
              <a:t>21</a:t>
            </a:fld>
            <a:endParaRPr lang="en-US" altLang="en-US" sz="1200"/>
          </a:p>
        </p:txBody>
      </p:sp>
      <p:sp>
        <p:nvSpPr>
          <p:cNvPr id="48130" name="Rectangle 2">
            <a:extLst>
              <a:ext uri="{FF2B5EF4-FFF2-40B4-BE49-F238E27FC236}">
                <a16:creationId xmlns:a16="http://schemas.microsoft.com/office/drawing/2014/main" id="{A6845085-4A54-3D4A-943E-F0F14FC362CB}"/>
              </a:ext>
            </a:extLst>
          </p:cNvPr>
          <p:cNvSpPr>
            <a:spLocks noChangeArrowheads="1" noTextEdit="1"/>
          </p:cNvSpPr>
          <p:nvPr>
            <p:ph type="sldImg"/>
          </p:nvPr>
        </p:nvSpPr>
        <p:spPr>
          <a:xfrm>
            <a:off x="1147763" y="685800"/>
            <a:ext cx="4567237" cy="3425825"/>
          </a:xfrm>
          <a:solidFill>
            <a:srgbClr val="FFFFFF"/>
          </a:solidFill>
          <a:ln/>
        </p:spPr>
      </p:sp>
      <p:sp>
        <p:nvSpPr>
          <p:cNvPr id="48131" name="Rectangle 3">
            <a:extLst>
              <a:ext uri="{FF2B5EF4-FFF2-40B4-BE49-F238E27FC236}">
                <a16:creationId xmlns:a16="http://schemas.microsoft.com/office/drawing/2014/main" id="{61C90654-BA3F-A34C-999C-A19D2EA82154}"/>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7D8CF659-441C-CC4C-959F-C689CA0CC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1E2089-971C-BF4C-AC4B-0F41181A8DB6}" type="slidenum">
              <a:rPr lang="en-US" altLang="en-US" sz="1200" smtClean="0"/>
              <a:pPr/>
              <a:t>22</a:t>
            </a:fld>
            <a:endParaRPr lang="en-US" altLang="en-US" sz="1200"/>
          </a:p>
        </p:txBody>
      </p:sp>
      <p:sp>
        <p:nvSpPr>
          <p:cNvPr id="50178" name="Rectangle 2">
            <a:extLst>
              <a:ext uri="{FF2B5EF4-FFF2-40B4-BE49-F238E27FC236}">
                <a16:creationId xmlns:a16="http://schemas.microsoft.com/office/drawing/2014/main" id="{CACBDC93-6420-3742-805F-F05A12B77AC4}"/>
              </a:ext>
            </a:extLst>
          </p:cNvPr>
          <p:cNvSpPr>
            <a:spLocks noChangeArrowheads="1" noTextEdit="1"/>
          </p:cNvSpPr>
          <p:nvPr>
            <p:ph type="sldImg"/>
          </p:nvPr>
        </p:nvSpPr>
        <p:spPr>
          <a:xfrm>
            <a:off x="1147763" y="685800"/>
            <a:ext cx="4567237" cy="3425825"/>
          </a:xfrm>
          <a:solidFill>
            <a:srgbClr val="FFFFFF"/>
          </a:solidFill>
          <a:ln/>
        </p:spPr>
      </p:sp>
      <p:sp>
        <p:nvSpPr>
          <p:cNvPr id="50179" name="Rectangle 3">
            <a:extLst>
              <a:ext uri="{FF2B5EF4-FFF2-40B4-BE49-F238E27FC236}">
                <a16:creationId xmlns:a16="http://schemas.microsoft.com/office/drawing/2014/main" id="{E684DF3F-27E0-8B4F-ADD1-F3F121DD6D81}"/>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9F06AD1D-26FE-B84A-AB6D-194C51C386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CE9F5A-C427-A34D-BA28-ED41322AFAA2}" type="slidenum">
              <a:rPr lang="en-US" altLang="en-US" sz="1200" smtClean="0"/>
              <a:pPr/>
              <a:t>23</a:t>
            </a:fld>
            <a:endParaRPr lang="en-US" altLang="en-US" sz="1200"/>
          </a:p>
        </p:txBody>
      </p:sp>
      <p:sp>
        <p:nvSpPr>
          <p:cNvPr id="52226" name="Rectangle 2">
            <a:extLst>
              <a:ext uri="{FF2B5EF4-FFF2-40B4-BE49-F238E27FC236}">
                <a16:creationId xmlns:a16="http://schemas.microsoft.com/office/drawing/2014/main" id="{064CD985-4945-0744-9592-AB6EE68893C2}"/>
              </a:ext>
            </a:extLst>
          </p:cNvPr>
          <p:cNvSpPr>
            <a:spLocks noChangeArrowheads="1" noTextEdit="1"/>
          </p:cNvSpPr>
          <p:nvPr>
            <p:ph type="sldImg"/>
          </p:nvPr>
        </p:nvSpPr>
        <p:spPr>
          <a:xfrm>
            <a:off x="1147763" y="685800"/>
            <a:ext cx="4567237" cy="3425825"/>
          </a:xfrm>
          <a:solidFill>
            <a:srgbClr val="FFFFFF"/>
          </a:solidFill>
          <a:ln/>
        </p:spPr>
      </p:sp>
      <p:sp>
        <p:nvSpPr>
          <p:cNvPr id="52227" name="Rectangle 3">
            <a:extLst>
              <a:ext uri="{FF2B5EF4-FFF2-40B4-BE49-F238E27FC236}">
                <a16:creationId xmlns:a16="http://schemas.microsoft.com/office/drawing/2014/main" id="{ED742167-B0DF-094F-AFDE-9F40BC2EAF25}"/>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663626E4-4926-0847-82EA-2B11B6700F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1ABAC8-6D09-114F-98FB-A60E6F2E2B18}" type="slidenum">
              <a:rPr lang="en-US" altLang="en-US" sz="1200" smtClean="0"/>
              <a:pPr/>
              <a:t>24</a:t>
            </a:fld>
            <a:endParaRPr lang="en-US" altLang="en-US" sz="1200"/>
          </a:p>
        </p:txBody>
      </p:sp>
      <p:sp>
        <p:nvSpPr>
          <p:cNvPr id="54274" name="Rectangle 2">
            <a:extLst>
              <a:ext uri="{FF2B5EF4-FFF2-40B4-BE49-F238E27FC236}">
                <a16:creationId xmlns:a16="http://schemas.microsoft.com/office/drawing/2014/main" id="{EE654B0B-A48D-094A-8930-A7CD762870EC}"/>
              </a:ext>
            </a:extLst>
          </p:cNvPr>
          <p:cNvSpPr>
            <a:spLocks noChangeArrowheads="1" noTextEdit="1"/>
          </p:cNvSpPr>
          <p:nvPr>
            <p:ph type="sldImg"/>
          </p:nvPr>
        </p:nvSpPr>
        <p:spPr>
          <a:xfrm>
            <a:off x="1147763" y="685800"/>
            <a:ext cx="4567237" cy="3425825"/>
          </a:xfrm>
          <a:solidFill>
            <a:srgbClr val="FFFFFF"/>
          </a:solidFill>
          <a:ln/>
        </p:spPr>
      </p:sp>
      <p:sp>
        <p:nvSpPr>
          <p:cNvPr id="54275" name="Rectangle 3">
            <a:extLst>
              <a:ext uri="{FF2B5EF4-FFF2-40B4-BE49-F238E27FC236}">
                <a16:creationId xmlns:a16="http://schemas.microsoft.com/office/drawing/2014/main" id="{D5F25723-2D51-8C40-A540-B0539372777D}"/>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5F9C5D98-28E1-D047-928E-C3B9F984CF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66CA1B-2DED-2A48-AFAD-D0AD9D86B2D7}" type="slidenum">
              <a:rPr lang="en-US" altLang="en-US" sz="1200" smtClean="0"/>
              <a:pPr/>
              <a:t>25</a:t>
            </a:fld>
            <a:endParaRPr lang="en-US" altLang="en-US" sz="1200"/>
          </a:p>
        </p:txBody>
      </p:sp>
      <p:sp>
        <p:nvSpPr>
          <p:cNvPr id="56322" name="Rectangle 2">
            <a:extLst>
              <a:ext uri="{FF2B5EF4-FFF2-40B4-BE49-F238E27FC236}">
                <a16:creationId xmlns:a16="http://schemas.microsoft.com/office/drawing/2014/main" id="{5F4E9C07-B815-AA4A-B3F9-5F895C407E16}"/>
              </a:ext>
            </a:extLst>
          </p:cNvPr>
          <p:cNvSpPr>
            <a:spLocks noChangeArrowheads="1" noTextEdit="1"/>
          </p:cNvSpPr>
          <p:nvPr>
            <p:ph type="sldImg"/>
          </p:nvPr>
        </p:nvSpPr>
        <p:spPr>
          <a:xfrm>
            <a:off x="1147763" y="685800"/>
            <a:ext cx="4567237" cy="3425825"/>
          </a:xfrm>
          <a:solidFill>
            <a:srgbClr val="FFFFFF"/>
          </a:solidFill>
          <a:ln/>
        </p:spPr>
      </p:sp>
      <p:sp>
        <p:nvSpPr>
          <p:cNvPr id="56323" name="Rectangle 3">
            <a:extLst>
              <a:ext uri="{FF2B5EF4-FFF2-40B4-BE49-F238E27FC236}">
                <a16:creationId xmlns:a16="http://schemas.microsoft.com/office/drawing/2014/main" id="{3FDEBD3C-B224-CD4F-97CB-09F09E234D87}"/>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E8D2FF6F-8F6B-1449-8C30-F6CB81C75B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1BABCE-B35D-9143-99D2-3E26EB26BC29}" type="slidenum">
              <a:rPr lang="en-US" altLang="en-US" sz="1200" smtClean="0"/>
              <a:pPr/>
              <a:t>26</a:t>
            </a:fld>
            <a:endParaRPr lang="en-US" altLang="en-US" sz="1200"/>
          </a:p>
        </p:txBody>
      </p:sp>
      <p:sp>
        <p:nvSpPr>
          <p:cNvPr id="58370" name="Rectangle 2">
            <a:extLst>
              <a:ext uri="{FF2B5EF4-FFF2-40B4-BE49-F238E27FC236}">
                <a16:creationId xmlns:a16="http://schemas.microsoft.com/office/drawing/2014/main" id="{C7B856C4-5427-6C4A-92D7-39B88652E5A9}"/>
              </a:ext>
            </a:extLst>
          </p:cNvPr>
          <p:cNvSpPr>
            <a:spLocks noChangeArrowheads="1" noTextEdit="1"/>
          </p:cNvSpPr>
          <p:nvPr>
            <p:ph type="sldImg"/>
          </p:nvPr>
        </p:nvSpPr>
        <p:spPr>
          <a:xfrm>
            <a:off x="1147763" y="685800"/>
            <a:ext cx="4567237" cy="3425825"/>
          </a:xfrm>
          <a:solidFill>
            <a:srgbClr val="FFFFFF"/>
          </a:solidFill>
          <a:ln/>
        </p:spPr>
      </p:sp>
      <p:sp>
        <p:nvSpPr>
          <p:cNvPr id="58371" name="Rectangle 3">
            <a:extLst>
              <a:ext uri="{FF2B5EF4-FFF2-40B4-BE49-F238E27FC236}">
                <a16:creationId xmlns:a16="http://schemas.microsoft.com/office/drawing/2014/main" id="{0157997B-6AFA-4349-B7D4-8226C1CD8970}"/>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6D735A7D-F9C2-1E4F-9612-0594883B7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D8C65B-D9AE-0549-A857-589A5DF66553}" type="slidenum">
              <a:rPr lang="en-US" altLang="en-US" sz="1200" smtClean="0"/>
              <a:pPr/>
              <a:t>27</a:t>
            </a:fld>
            <a:endParaRPr lang="en-US" altLang="en-US" sz="1200"/>
          </a:p>
        </p:txBody>
      </p:sp>
      <p:sp>
        <p:nvSpPr>
          <p:cNvPr id="60418" name="Rectangle 2">
            <a:extLst>
              <a:ext uri="{FF2B5EF4-FFF2-40B4-BE49-F238E27FC236}">
                <a16:creationId xmlns:a16="http://schemas.microsoft.com/office/drawing/2014/main" id="{6BF1B066-8E5D-C54C-BA3B-34E3908E3EEE}"/>
              </a:ext>
            </a:extLst>
          </p:cNvPr>
          <p:cNvSpPr>
            <a:spLocks noChangeArrowheads="1" noTextEdit="1"/>
          </p:cNvSpPr>
          <p:nvPr>
            <p:ph type="sldImg"/>
          </p:nvPr>
        </p:nvSpPr>
        <p:spPr>
          <a:xfrm>
            <a:off x="1147763" y="685800"/>
            <a:ext cx="4567237" cy="3425825"/>
          </a:xfrm>
          <a:solidFill>
            <a:srgbClr val="FFFFFF"/>
          </a:solidFill>
          <a:ln/>
        </p:spPr>
      </p:sp>
      <p:sp>
        <p:nvSpPr>
          <p:cNvPr id="60419" name="Rectangle 3">
            <a:extLst>
              <a:ext uri="{FF2B5EF4-FFF2-40B4-BE49-F238E27FC236}">
                <a16:creationId xmlns:a16="http://schemas.microsoft.com/office/drawing/2014/main" id="{295303D4-A6D3-1C4C-92CF-1ECF3084085B}"/>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349164CD-AE0C-8F4D-91F9-6029F55E9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9AEDBD9-701B-9A4E-8F9B-37B6D370A6DE}" type="slidenum">
              <a:rPr lang="en-US" altLang="en-US" sz="1200" smtClean="0"/>
              <a:pPr/>
              <a:t>28</a:t>
            </a:fld>
            <a:endParaRPr lang="en-US" altLang="en-US" sz="1200"/>
          </a:p>
        </p:txBody>
      </p:sp>
      <p:sp>
        <p:nvSpPr>
          <p:cNvPr id="62466" name="Rectangle 2">
            <a:extLst>
              <a:ext uri="{FF2B5EF4-FFF2-40B4-BE49-F238E27FC236}">
                <a16:creationId xmlns:a16="http://schemas.microsoft.com/office/drawing/2014/main" id="{C074DB5D-0AD2-1141-A736-0138F4EAA75B}"/>
              </a:ext>
            </a:extLst>
          </p:cNvPr>
          <p:cNvSpPr>
            <a:spLocks noChangeArrowheads="1" noTextEdit="1"/>
          </p:cNvSpPr>
          <p:nvPr>
            <p:ph type="sldImg"/>
          </p:nvPr>
        </p:nvSpPr>
        <p:spPr>
          <a:xfrm>
            <a:off x="1147763" y="685800"/>
            <a:ext cx="4567237" cy="3425825"/>
          </a:xfrm>
          <a:solidFill>
            <a:srgbClr val="FFFFFF"/>
          </a:solidFill>
          <a:ln/>
        </p:spPr>
      </p:sp>
      <p:sp>
        <p:nvSpPr>
          <p:cNvPr id="62467" name="Rectangle 3">
            <a:extLst>
              <a:ext uri="{FF2B5EF4-FFF2-40B4-BE49-F238E27FC236}">
                <a16:creationId xmlns:a16="http://schemas.microsoft.com/office/drawing/2014/main" id="{A32D7366-6786-314E-A309-4027F316AC5D}"/>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F4DE7916-52C1-7E42-B00A-8185B4E561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0CB8DA-ADBD-5A4A-83B8-56B57D717955}" type="slidenum">
              <a:rPr lang="en-US" altLang="en-US" sz="1200" smtClean="0"/>
              <a:pPr/>
              <a:t>29</a:t>
            </a:fld>
            <a:endParaRPr lang="en-US" altLang="en-US" sz="1200"/>
          </a:p>
        </p:txBody>
      </p:sp>
      <p:sp>
        <p:nvSpPr>
          <p:cNvPr id="64514" name="Rectangle 2">
            <a:extLst>
              <a:ext uri="{FF2B5EF4-FFF2-40B4-BE49-F238E27FC236}">
                <a16:creationId xmlns:a16="http://schemas.microsoft.com/office/drawing/2014/main" id="{22112DFA-7A24-2344-AB5C-6EB3097AB239}"/>
              </a:ext>
            </a:extLst>
          </p:cNvPr>
          <p:cNvSpPr>
            <a:spLocks noChangeArrowheads="1" noTextEdit="1"/>
          </p:cNvSpPr>
          <p:nvPr>
            <p:ph type="sldImg"/>
          </p:nvPr>
        </p:nvSpPr>
        <p:spPr>
          <a:xfrm>
            <a:off x="1147763" y="685800"/>
            <a:ext cx="4567237" cy="3425825"/>
          </a:xfrm>
          <a:solidFill>
            <a:srgbClr val="FFFFFF"/>
          </a:solidFill>
          <a:ln/>
        </p:spPr>
      </p:sp>
      <p:sp>
        <p:nvSpPr>
          <p:cNvPr id="64515" name="Rectangle 3">
            <a:extLst>
              <a:ext uri="{FF2B5EF4-FFF2-40B4-BE49-F238E27FC236}">
                <a16:creationId xmlns:a16="http://schemas.microsoft.com/office/drawing/2014/main" id="{556B5FA5-7620-9849-8E07-B9CECD2B340D}"/>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E782938B-2EFD-B447-9C70-5FB443FD31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B3AED3-0704-6646-B071-14083C9D6EB1}" type="slidenum">
              <a:rPr lang="en-US" altLang="en-US" sz="1200" smtClean="0"/>
              <a:pPr/>
              <a:t>30</a:t>
            </a:fld>
            <a:endParaRPr lang="en-US" altLang="en-US" sz="1200"/>
          </a:p>
        </p:txBody>
      </p:sp>
      <p:sp>
        <p:nvSpPr>
          <p:cNvPr id="66562" name="Rectangle 2">
            <a:extLst>
              <a:ext uri="{FF2B5EF4-FFF2-40B4-BE49-F238E27FC236}">
                <a16:creationId xmlns:a16="http://schemas.microsoft.com/office/drawing/2014/main" id="{78E9E94C-C5BE-0448-99A3-D1F3EE373632}"/>
              </a:ext>
            </a:extLst>
          </p:cNvPr>
          <p:cNvSpPr>
            <a:spLocks noChangeArrowheads="1" noTextEdit="1"/>
          </p:cNvSpPr>
          <p:nvPr>
            <p:ph type="sldImg"/>
          </p:nvPr>
        </p:nvSpPr>
        <p:spPr>
          <a:xfrm>
            <a:off x="1147763" y="685800"/>
            <a:ext cx="4567237" cy="3425825"/>
          </a:xfrm>
          <a:solidFill>
            <a:srgbClr val="FFFFFF"/>
          </a:solidFill>
          <a:ln/>
        </p:spPr>
      </p:sp>
      <p:sp>
        <p:nvSpPr>
          <p:cNvPr id="66563" name="Rectangle 3">
            <a:extLst>
              <a:ext uri="{FF2B5EF4-FFF2-40B4-BE49-F238E27FC236}">
                <a16:creationId xmlns:a16="http://schemas.microsoft.com/office/drawing/2014/main" id="{F3F19C8B-6A5F-F245-A98A-A09D20D976BA}"/>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21E12B5A-57D5-C84D-A4EF-45A4BD253CCF}"/>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770AB143-B181-2048-8CEA-51204ED4B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B24A5BDF-20E7-BD48-ABAB-7CECCE02C8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FECE282-EDCE-BB4D-BB51-62425E95BBF9}" type="slidenum">
              <a:rPr lang="en-US" altLang="en-US" sz="1200" smtClean="0"/>
              <a:pPr/>
              <a:t>8</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9292AA32-15B6-EE4C-805A-BE3515846C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D8B98A-13CF-5F4C-82D6-E67D7E413A15}" type="slidenum">
              <a:rPr lang="en-US" altLang="en-US" sz="1200" smtClean="0"/>
              <a:pPr/>
              <a:t>31</a:t>
            </a:fld>
            <a:endParaRPr lang="en-US" altLang="en-US" sz="1200"/>
          </a:p>
        </p:txBody>
      </p:sp>
      <p:sp>
        <p:nvSpPr>
          <p:cNvPr id="68610" name="Rectangle 2">
            <a:extLst>
              <a:ext uri="{FF2B5EF4-FFF2-40B4-BE49-F238E27FC236}">
                <a16:creationId xmlns:a16="http://schemas.microsoft.com/office/drawing/2014/main" id="{E504877B-9DB6-2A48-9215-05F004E23FFF}"/>
              </a:ext>
            </a:extLst>
          </p:cNvPr>
          <p:cNvSpPr>
            <a:spLocks noChangeArrowheads="1" noTextEdit="1"/>
          </p:cNvSpPr>
          <p:nvPr>
            <p:ph type="sldImg"/>
          </p:nvPr>
        </p:nvSpPr>
        <p:spPr>
          <a:xfrm>
            <a:off x="1147763" y="685800"/>
            <a:ext cx="4567237" cy="3425825"/>
          </a:xfrm>
          <a:solidFill>
            <a:srgbClr val="FFFFFF"/>
          </a:solidFill>
          <a:ln/>
        </p:spPr>
      </p:sp>
      <p:sp>
        <p:nvSpPr>
          <p:cNvPr id="68611" name="Rectangle 3">
            <a:extLst>
              <a:ext uri="{FF2B5EF4-FFF2-40B4-BE49-F238E27FC236}">
                <a16:creationId xmlns:a16="http://schemas.microsoft.com/office/drawing/2014/main" id="{7D80EC37-E034-4544-B9F1-24945AF45796}"/>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1CE4E0DF-CCF3-B44F-BEBB-2EE0300703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39ECA3-6C40-A341-BC3C-F375FCEACA38}" type="slidenum">
              <a:rPr lang="en-US" altLang="en-US" sz="1200" smtClean="0"/>
              <a:pPr/>
              <a:t>32</a:t>
            </a:fld>
            <a:endParaRPr lang="en-US" altLang="en-US" sz="1200"/>
          </a:p>
        </p:txBody>
      </p:sp>
      <p:sp>
        <p:nvSpPr>
          <p:cNvPr id="70658" name="Rectangle 2">
            <a:extLst>
              <a:ext uri="{FF2B5EF4-FFF2-40B4-BE49-F238E27FC236}">
                <a16:creationId xmlns:a16="http://schemas.microsoft.com/office/drawing/2014/main" id="{548B3FFB-ABCC-EE40-8B66-833C4AFD8EC0}"/>
              </a:ext>
            </a:extLst>
          </p:cNvPr>
          <p:cNvSpPr>
            <a:spLocks noChangeArrowheads="1" noTextEdit="1"/>
          </p:cNvSpPr>
          <p:nvPr>
            <p:ph type="sldImg"/>
          </p:nvPr>
        </p:nvSpPr>
        <p:spPr>
          <a:xfrm>
            <a:off x="1147763" y="685800"/>
            <a:ext cx="4567237" cy="3425825"/>
          </a:xfrm>
          <a:solidFill>
            <a:srgbClr val="FFFFFF"/>
          </a:solidFill>
          <a:ln/>
        </p:spPr>
      </p:sp>
      <p:sp>
        <p:nvSpPr>
          <p:cNvPr id="70659" name="Rectangle 3">
            <a:extLst>
              <a:ext uri="{FF2B5EF4-FFF2-40B4-BE49-F238E27FC236}">
                <a16:creationId xmlns:a16="http://schemas.microsoft.com/office/drawing/2014/main" id="{C5702441-E2F7-EE4C-B90F-AD5544EAD9A1}"/>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FCAEEA21-B77D-F547-9F08-AC91474209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1AFB87-5320-E94E-AC64-DB944A180630}" type="slidenum">
              <a:rPr lang="en-US" altLang="en-US" sz="1200" smtClean="0"/>
              <a:pPr/>
              <a:t>33</a:t>
            </a:fld>
            <a:endParaRPr lang="en-US" altLang="en-US" sz="1200"/>
          </a:p>
        </p:txBody>
      </p:sp>
      <p:sp>
        <p:nvSpPr>
          <p:cNvPr id="72706" name="Rectangle 2">
            <a:extLst>
              <a:ext uri="{FF2B5EF4-FFF2-40B4-BE49-F238E27FC236}">
                <a16:creationId xmlns:a16="http://schemas.microsoft.com/office/drawing/2014/main" id="{CAD2D9E7-87BB-8C47-AECC-65B2FA972B9A}"/>
              </a:ext>
            </a:extLst>
          </p:cNvPr>
          <p:cNvSpPr>
            <a:spLocks noChangeArrowheads="1" noTextEdit="1"/>
          </p:cNvSpPr>
          <p:nvPr>
            <p:ph type="sldImg"/>
          </p:nvPr>
        </p:nvSpPr>
        <p:spPr>
          <a:xfrm>
            <a:off x="1147763" y="685800"/>
            <a:ext cx="4567237" cy="3425825"/>
          </a:xfrm>
          <a:solidFill>
            <a:srgbClr val="FFFFFF"/>
          </a:solidFill>
          <a:ln/>
        </p:spPr>
      </p:sp>
      <p:sp>
        <p:nvSpPr>
          <p:cNvPr id="72707" name="Rectangle 3">
            <a:extLst>
              <a:ext uri="{FF2B5EF4-FFF2-40B4-BE49-F238E27FC236}">
                <a16:creationId xmlns:a16="http://schemas.microsoft.com/office/drawing/2014/main" id="{4AABA9C3-23BF-AF45-8AD9-4A05ABECB58D}"/>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987AA3CE-D7A3-1941-8D18-2AD74B90B5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43DE54-7D00-7148-96C1-45EB61800D76}" type="slidenum">
              <a:rPr lang="en-US" altLang="en-US" sz="1200" smtClean="0"/>
              <a:pPr/>
              <a:t>34</a:t>
            </a:fld>
            <a:endParaRPr lang="en-US" altLang="en-US" sz="1200"/>
          </a:p>
        </p:txBody>
      </p:sp>
      <p:sp>
        <p:nvSpPr>
          <p:cNvPr id="74754" name="Rectangle 2">
            <a:extLst>
              <a:ext uri="{FF2B5EF4-FFF2-40B4-BE49-F238E27FC236}">
                <a16:creationId xmlns:a16="http://schemas.microsoft.com/office/drawing/2014/main" id="{64BD4084-ABE0-6E4C-82DD-4A196216A9AC}"/>
              </a:ext>
            </a:extLst>
          </p:cNvPr>
          <p:cNvSpPr>
            <a:spLocks noChangeArrowheads="1" noTextEdit="1"/>
          </p:cNvSpPr>
          <p:nvPr>
            <p:ph type="sldImg"/>
          </p:nvPr>
        </p:nvSpPr>
        <p:spPr>
          <a:xfrm>
            <a:off x="1147763" y="685800"/>
            <a:ext cx="4567237" cy="3425825"/>
          </a:xfrm>
          <a:solidFill>
            <a:srgbClr val="FFFFFF"/>
          </a:solidFill>
          <a:ln/>
        </p:spPr>
      </p:sp>
      <p:sp>
        <p:nvSpPr>
          <p:cNvPr id="74755" name="Rectangle 3">
            <a:extLst>
              <a:ext uri="{FF2B5EF4-FFF2-40B4-BE49-F238E27FC236}">
                <a16:creationId xmlns:a16="http://schemas.microsoft.com/office/drawing/2014/main" id="{4DDBBD62-1408-534B-B87B-12DBD6C32091}"/>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84B287FB-F24D-3140-AF47-1C013C38F2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E4346B-60FF-3B44-B847-0D38983EF0AE}" type="slidenum">
              <a:rPr lang="en-US" altLang="en-US" sz="1200" smtClean="0"/>
              <a:pPr/>
              <a:t>35</a:t>
            </a:fld>
            <a:endParaRPr lang="en-US" altLang="en-US" sz="1200"/>
          </a:p>
        </p:txBody>
      </p:sp>
      <p:sp>
        <p:nvSpPr>
          <p:cNvPr id="76802" name="Rectangle 2">
            <a:extLst>
              <a:ext uri="{FF2B5EF4-FFF2-40B4-BE49-F238E27FC236}">
                <a16:creationId xmlns:a16="http://schemas.microsoft.com/office/drawing/2014/main" id="{E8606599-9937-D64D-A13A-0A656F4D7A54}"/>
              </a:ext>
            </a:extLst>
          </p:cNvPr>
          <p:cNvSpPr>
            <a:spLocks noChangeArrowheads="1" noTextEdit="1"/>
          </p:cNvSpPr>
          <p:nvPr>
            <p:ph type="sldImg"/>
          </p:nvPr>
        </p:nvSpPr>
        <p:spPr>
          <a:xfrm>
            <a:off x="1147763" y="685800"/>
            <a:ext cx="4567237" cy="3425825"/>
          </a:xfrm>
          <a:solidFill>
            <a:srgbClr val="FFFFFF"/>
          </a:solidFill>
          <a:ln/>
        </p:spPr>
      </p:sp>
      <p:sp>
        <p:nvSpPr>
          <p:cNvPr id="76803" name="Rectangle 3">
            <a:extLst>
              <a:ext uri="{FF2B5EF4-FFF2-40B4-BE49-F238E27FC236}">
                <a16:creationId xmlns:a16="http://schemas.microsoft.com/office/drawing/2014/main" id="{EAA9FA24-D28B-9B44-9EAA-47D8E9335B31}"/>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3A1D834E-B272-1E48-B904-A1544EE9E1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66D97D-3C77-3F4B-BD0A-438124BC335B}" type="slidenum">
              <a:rPr lang="en-US" altLang="en-US" sz="1200" smtClean="0"/>
              <a:pPr/>
              <a:t>36</a:t>
            </a:fld>
            <a:endParaRPr lang="en-US" altLang="en-US" sz="1200"/>
          </a:p>
        </p:txBody>
      </p:sp>
      <p:sp>
        <p:nvSpPr>
          <p:cNvPr id="78850" name="Rectangle 2">
            <a:extLst>
              <a:ext uri="{FF2B5EF4-FFF2-40B4-BE49-F238E27FC236}">
                <a16:creationId xmlns:a16="http://schemas.microsoft.com/office/drawing/2014/main" id="{9BA844C3-3BFE-BD4C-9D89-231EE4AC68D3}"/>
              </a:ext>
            </a:extLst>
          </p:cNvPr>
          <p:cNvSpPr>
            <a:spLocks noChangeArrowheads="1" noTextEdit="1"/>
          </p:cNvSpPr>
          <p:nvPr>
            <p:ph type="sldImg"/>
          </p:nvPr>
        </p:nvSpPr>
        <p:spPr>
          <a:xfrm>
            <a:off x="1147763" y="685800"/>
            <a:ext cx="4567237" cy="3425825"/>
          </a:xfrm>
          <a:solidFill>
            <a:srgbClr val="FFFFFF"/>
          </a:solidFill>
          <a:ln/>
        </p:spPr>
      </p:sp>
      <p:sp>
        <p:nvSpPr>
          <p:cNvPr id="78851" name="Rectangle 3">
            <a:extLst>
              <a:ext uri="{FF2B5EF4-FFF2-40B4-BE49-F238E27FC236}">
                <a16:creationId xmlns:a16="http://schemas.microsoft.com/office/drawing/2014/main" id="{C86D9E93-6C0D-E24D-B18E-966CAB5CB128}"/>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B3A6796D-0C2F-D94D-ABCD-F918CA03CE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3DE276-7690-7D4F-8046-64BA838C3D3F}" type="slidenum">
              <a:rPr lang="en-US" altLang="en-US" sz="1200" smtClean="0"/>
              <a:pPr/>
              <a:t>37</a:t>
            </a:fld>
            <a:endParaRPr lang="en-US" altLang="en-US" sz="1200"/>
          </a:p>
        </p:txBody>
      </p:sp>
      <p:sp>
        <p:nvSpPr>
          <p:cNvPr id="80898" name="Rectangle 2">
            <a:extLst>
              <a:ext uri="{FF2B5EF4-FFF2-40B4-BE49-F238E27FC236}">
                <a16:creationId xmlns:a16="http://schemas.microsoft.com/office/drawing/2014/main" id="{3EC6452E-8945-BD44-A605-B954A3DD6B65}"/>
              </a:ext>
            </a:extLst>
          </p:cNvPr>
          <p:cNvSpPr>
            <a:spLocks noChangeArrowheads="1" noTextEdit="1"/>
          </p:cNvSpPr>
          <p:nvPr>
            <p:ph type="sldImg"/>
          </p:nvPr>
        </p:nvSpPr>
        <p:spPr>
          <a:xfrm>
            <a:off x="1147763" y="685800"/>
            <a:ext cx="4567237" cy="3425825"/>
          </a:xfrm>
          <a:solidFill>
            <a:srgbClr val="FFFFFF"/>
          </a:solidFill>
          <a:ln/>
        </p:spPr>
      </p:sp>
      <p:sp>
        <p:nvSpPr>
          <p:cNvPr id="80899" name="Rectangle 3">
            <a:extLst>
              <a:ext uri="{FF2B5EF4-FFF2-40B4-BE49-F238E27FC236}">
                <a16:creationId xmlns:a16="http://schemas.microsoft.com/office/drawing/2014/main" id="{1A1EC080-7329-3A44-81FA-91723A1EC6FF}"/>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EC4EF127-8FF3-7A45-A88D-4FAF09882B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76BCB7-1BAA-854C-8DE8-365A8A4E1C82}" type="slidenum">
              <a:rPr lang="en-US" altLang="en-US" sz="1200" smtClean="0"/>
              <a:pPr/>
              <a:t>38</a:t>
            </a:fld>
            <a:endParaRPr lang="en-US" altLang="en-US" sz="1200"/>
          </a:p>
        </p:txBody>
      </p:sp>
      <p:sp>
        <p:nvSpPr>
          <p:cNvPr id="82946" name="Rectangle 2">
            <a:extLst>
              <a:ext uri="{FF2B5EF4-FFF2-40B4-BE49-F238E27FC236}">
                <a16:creationId xmlns:a16="http://schemas.microsoft.com/office/drawing/2014/main" id="{02076828-D16A-7C4C-84E8-CE46FCED8B1F}"/>
              </a:ext>
            </a:extLst>
          </p:cNvPr>
          <p:cNvSpPr>
            <a:spLocks noChangeArrowheads="1" noTextEdit="1"/>
          </p:cNvSpPr>
          <p:nvPr>
            <p:ph type="sldImg"/>
          </p:nvPr>
        </p:nvSpPr>
        <p:spPr>
          <a:xfrm>
            <a:off x="1147763" y="685800"/>
            <a:ext cx="4567237" cy="3425825"/>
          </a:xfrm>
          <a:solidFill>
            <a:srgbClr val="FFFFFF"/>
          </a:solidFill>
          <a:ln/>
        </p:spPr>
      </p:sp>
      <p:sp>
        <p:nvSpPr>
          <p:cNvPr id="82947" name="Rectangle 3">
            <a:extLst>
              <a:ext uri="{FF2B5EF4-FFF2-40B4-BE49-F238E27FC236}">
                <a16:creationId xmlns:a16="http://schemas.microsoft.com/office/drawing/2014/main" id="{0210B3C0-BDE2-BE49-AB44-52E3729A8AFA}"/>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95BB5AE6-8D4F-A14E-9229-09576BC5A1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7738022-C31B-9641-894B-AC5426F53EDF}" type="slidenum">
              <a:rPr lang="en-US" altLang="en-US" sz="1200" smtClean="0"/>
              <a:pPr/>
              <a:t>39</a:t>
            </a:fld>
            <a:endParaRPr lang="en-US" altLang="en-US" sz="1200"/>
          </a:p>
        </p:txBody>
      </p:sp>
      <p:sp>
        <p:nvSpPr>
          <p:cNvPr id="84994" name="Rectangle 2">
            <a:extLst>
              <a:ext uri="{FF2B5EF4-FFF2-40B4-BE49-F238E27FC236}">
                <a16:creationId xmlns:a16="http://schemas.microsoft.com/office/drawing/2014/main" id="{DDF5C32F-7BB0-F243-BCE9-E49B6B085A89}"/>
              </a:ext>
            </a:extLst>
          </p:cNvPr>
          <p:cNvSpPr>
            <a:spLocks noChangeArrowheads="1" noTextEdit="1"/>
          </p:cNvSpPr>
          <p:nvPr>
            <p:ph type="sldImg"/>
          </p:nvPr>
        </p:nvSpPr>
        <p:spPr>
          <a:xfrm>
            <a:off x="1147763" y="685800"/>
            <a:ext cx="4567237" cy="3425825"/>
          </a:xfrm>
          <a:solidFill>
            <a:srgbClr val="FFFFFF"/>
          </a:solidFill>
          <a:ln/>
        </p:spPr>
      </p:sp>
      <p:sp>
        <p:nvSpPr>
          <p:cNvPr id="84995" name="Rectangle 3">
            <a:extLst>
              <a:ext uri="{FF2B5EF4-FFF2-40B4-BE49-F238E27FC236}">
                <a16:creationId xmlns:a16="http://schemas.microsoft.com/office/drawing/2014/main" id="{86B73900-17A5-2848-AF02-759D9A01C66B}"/>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r>
              <a:rPr lang="en-US" altLang="en-US">
                <a:latin typeface="Arial" panose="020B0604020202020204" pitchFamily="34" charset="0"/>
                <a:ea typeface="ＭＳ Ｐゴシック" panose="020B0600070205080204" pitchFamily="34" charset="-128"/>
              </a:rPr>
              <a:t>Polymorphic techniques involve </a:t>
            </a:r>
            <a:r>
              <a:rPr lang="en-US" altLang="en-US">
                <a:latin typeface="Arial" panose="020B0604020202020204" pitchFamily="34" charset="0"/>
                <a:ea typeface="ＭＳ Ｐゴシック" panose="020B0600070205080204" pitchFamily="34" charset="-128"/>
                <a:hlinkClick r:id="rId3"/>
              </a:rPr>
              <a:t>frequently changing identifiable characteristics</a:t>
            </a:r>
            <a:r>
              <a:rPr lang="en-US" altLang="en-US">
                <a:latin typeface="Arial" panose="020B0604020202020204" pitchFamily="34" charset="0"/>
                <a:ea typeface="ＭＳ Ｐゴシック" panose="020B0600070205080204" pitchFamily="34" charset="-128"/>
              </a:rPr>
              <a:t> like file names and types or encryption keys to make the malware unrecognizable to many detection techniques.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E66DF6AF-DDAB-0342-8308-44A3B78359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B5F27F-CACC-9146-8F19-634B8345EED3}" type="slidenum">
              <a:rPr lang="en-US" altLang="en-US" sz="1200" smtClean="0"/>
              <a:pPr/>
              <a:t>41</a:t>
            </a:fld>
            <a:endParaRPr lang="en-US" altLang="en-US" sz="1200"/>
          </a:p>
        </p:txBody>
      </p:sp>
      <p:sp>
        <p:nvSpPr>
          <p:cNvPr id="88066" name="Rectangle 2">
            <a:extLst>
              <a:ext uri="{FF2B5EF4-FFF2-40B4-BE49-F238E27FC236}">
                <a16:creationId xmlns:a16="http://schemas.microsoft.com/office/drawing/2014/main" id="{C4325373-B7EE-0A43-B5A9-BCBF62195D65}"/>
              </a:ext>
            </a:extLst>
          </p:cNvPr>
          <p:cNvSpPr>
            <a:spLocks noChangeArrowheads="1" noTextEdit="1"/>
          </p:cNvSpPr>
          <p:nvPr>
            <p:ph type="sldImg"/>
          </p:nvPr>
        </p:nvSpPr>
        <p:spPr>
          <a:xfrm>
            <a:off x="1147763" y="685800"/>
            <a:ext cx="4567237" cy="3425825"/>
          </a:xfrm>
          <a:solidFill>
            <a:srgbClr val="FFFFFF"/>
          </a:solidFill>
          <a:ln/>
        </p:spPr>
      </p:sp>
      <p:sp>
        <p:nvSpPr>
          <p:cNvPr id="88067" name="Rectangle 3">
            <a:extLst>
              <a:ext uri="{FF2B5EF4-FFF2-40B4-BE49-F238E27FC236}">
                <a16:creationId xmlns:a16="http://schemas.microsoft.com/office/drawing/2014/main" id="{081F12EC-42A0-CA4A-9654-4BF6A6742EDE}"/>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A388CC82-0E7F-794E-9822-3692E386E6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03C291-BC29-9C42-9331-71DB5E4C9A9F}" type="slidenum">
              <a:rPr lang="en-US" altLang="en-US" sz="1200" smtClean="0"/>
              <a:pPr/>
              <a:t>11</a:t>
            </a:fld>
            <a:endParaRPr lang="en-US" altLang="en-US" sz="1200"/>
          </a:p>
        </p:txBody>
      </p:sp>
      <p:sp>
        <p:nvSpPr>
          <p:cNvPr id="30722" name="Rectangle 2">
            <a:extLst>
              <a:ext uri="{FF2B5EF4-FFF2-40B4-BE49-F238E27FC236}">
                <a16:creationId xmlns:a16="http://schemas.microsoft.com/office/drawing/2014/main" id="{3217E637-0856-844F-86A1-EAC7121DFC3B}"/>
              </a:ext>
            </a:extLst>
          </p:cNvPr>
          <p:cNvSpPr>
            <a:spLocks noChangeArrowheads="1" noTextEdit="1"/>
          </p:cNvSpPr>
          <p:nvPr>
            <p:ph type="sldImg"/>
          </p:nvPr>
        </p:nvSpPr>
        <p:spPr>
          <a:xfrm>
            <a:off x="1147763" y="685800"/>
            <a:ext cx="4567237" cy="3425825"/>
          </a:xfrm>
          <a:solidFill>
            <a:srgbClr val="FFFFFF"/>
          </a:solidFill>
          <a:ln/>
        </p:spPr>
      </p:sp>
      <p:sp>
        <p:nvSpPr>
          <p:cNvPr id="30723" name="Rectangle 3">
            <a:extLst>
              <a:ext uri="{FF2B5EF4-FFF2-40B4-BE49-F238E27FC236}">
                <a16:creationId xmlns:a16="http://schemas.microsoft.com/office/drawing/2014/main" id="{3037AE89-C16F-6A4A-B126-7306CBA1E398}"/>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r>
              <a:rPr lang="en-US" altLang="en-US" i="1">
                <a:latin typeface="Arial" panose="020B0604020202020204" pitchFamily="34" charset="0"/>
                <a:ea typeface="ＭＳ Ｐゴシック" panose="020B0600070205080204" pitchFamily="34" charset="-128"/>
              </a:rPr>
              <a:t>Malware</a:t>
            </a:r>
            <a:r>
              <a:rPr lang="en-US" altLang="en-US">
                <a:latin typeface="Arial" panose="020B0604020202020204" pitchFamily="34" charset="0"/>
                <a:ea typeface="ＭＳ Ｐゴシック" panose="020B0600070205080204" pitchFamily="34" charset="-128"/>
              </a:rPr>
              <a:t> is a blanket term that is used to describe a number of malicious types of software, including adware, </a:t>
            </a:r>
            <a:r>
              <a:rPr lang="en-US" altLang="en-US" i="1">
                <a:latin typeface="Arial" panose="020B0604020202020204" pitchFamily="34" charset="0"/>
                <a:ea typeface="ＭＳ Ｐゴシック" panose="020B0600070205080204" pitchFamily="34" charset="-128"/>
              </a:rPr>
              <a:t>spyware</a:t>
            </a:r>
            <a:r>
              <a:rPr lang="en-US" altLang="en-US">
                <a:latin typeface="Arial" panose="020B0604020202020204" pitchFamily="34" charset="0"/>
                <a:ea typeface="ＭＳ Ｐゴシック" panose="020B0600070205080204" pitchFamily="34" charset="-128"/>
              </a:rPr>
              <a:t>, viruses, trojans and more. </a:t>
            </a:r>
            <a:r>
              <a:rPr lang="en-US" altLang="en-US" i="1">
                <a:latin typeface="Arial" panose="020B0604020202020204" pitchFamily="34" charset="0"/>
                <a:ea typeface="ＭＳ Ｐゴシック" panose="020B0600070205080204" pitchFamily="34" charset="-128"/>
              </a:rPr>
              <a:t>Spyware</a:t>
            </a:r>
            <a:r>
              <a:rPr lang="en-US" altLang="en-US">
                <a:latin typeface="Arial" panose="020B0604020202020204" pitchFamily="34" charset="0"/>
                <a:ea typeface="ＭＳ Ｐゴシック" panose="020B0600070205080204" pitchFamily="34" charset="-128"/>
              </a:rPr>
              <a:t> is a specific type of </a:t>
            </a:r>
            <a:r>
              <a:rPr lang="en-US" altLang="en-US" i="1">
                <a:latin typeface="Arial" panose="020B0604020202020204" pitchFamily="34" charset="0"/>
                <a:ea typeface="ＭＳ Ｐゴシック" panose="020B0600070205080204" pitchFamily="34" charset="-128"/>
              </a:rPr>
              <a:t>malware</a:t>
            </a:r>
            <a:r>
              <a:rPr lang="en-US" altLang="en-US">
                <a:latin typeface="Arial" panose="020B0604020202020204" pitchFamily="34" charset="0"/>
                <a:ea typeface="ＭＳ Ｐゴシック" panose="020B0600070205080204" pitchFamily="34" charset="-128"/>
              </a:rPr>
              <a:t>, but is quite </a:t>
            </a:r>
            <a:r>
              <a:rPr lang="en-US" altLang="en-US" i="1">
                <a:latin typeface="Arial" panose="020B0604020202020204" pitchFamily="34" charset="0"/>
                <a:ea typeface="ＭＳ Ｐゴシック" panose="020B0600070205080204" pitchFamily="34" charset="-128"/>
              </a:rPr>
              <a:t>different</a:t>
            </a:r>
            <a:r>
              <a:rPr lang="en-US" altLang="en-US">
                <a:latin typeface="Arial" panose="020B0604020202020204" pitchFamily="34" charset="0"/>
                <a:ea typeface="ＭＳ Ｐゴシック" panose="020B0600070205080204" pitchFamily="34" charset="-128"/>
              </a:rPr>
              <a:t> from most other malicious software because of what it is designed to do.</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Viruses, worms, and Trojans are defined by the way they spread. Other malicious programs take their names from what they do. </a:t>
            </a:r>
            <a:r>
              <a:rPr lang="en-US" altLang="en-US" b="1">
                <a:latin typeface="Arial" panose="020B0604020202020204" pitchFamily="34" charset="0"/>
                <a:ea typeface="ＭＳ Ｐゴシック" panose="020B0600070205080204" pitchFamily="34" charset="-128"/>
              </a:rPr>
              <a:t>Spyware</a:t>
            </a:r>
            <a:r>
              <a:rPr lang="en-US" altLang="en-US">
                <a:latin typeface="Arial" panose="020B0604020202020204" pitchFamily="34" charset="0"/>
                <a:ea typeface="ＭＳ Ｐゴシック" panose="020B0600070205080204" pitchFamily="34" charset="-128"/>
              </a:rPr>
              <a:t>, not surprisingly, refers to software that spies on your computer and steals your passwords or other personal information. Spyware may also literally spy on you by peeking through your computer's webcam. Many modern antivirus programs include components specifically designed for </a:t>
            </a:r>
            <a:r>
              <a:rPr lang="en-US" altLang="en-US">
                <a:latin typeface="Arial" panose="020B0604020202020204" pitchFamily="34" charset="0"/>
                <a:ea typeface="ＭＳ Ｐゴシック" panose="020B0600070205080204" pitchFamily="34" charset="-128"/>
                <a:hlinkClick r:id="rId3"/>
              </a:rPr>
              <a:t>spyware protection</a:t>
            </a:r>
            <a:r>
              <a:rPr lang="en-US" altLang="en-US">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55B49DF-7333-0A42-9493-E1D5AAB343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54CEC8-4ECB-1848-9BEA-ACDFE0AABF7F}" type="slidenum">
              <a:rPr lang="en-US" altLang="en-US" sz="1200" smtClean="0"/>
              <a:pPr/>
              <a:t>42</a:t>
            </a:fld>
            <a:endParaRPr lang="en-US" altLang="en-US" sz="1200"/>
          </a:p>
        </p:txBody>
      </p:sp>
      <p:sp>
        <p:nvSpPr>
          <p:cNvPr id="90114" name="Rectangle 2">
            <a:extLst>
              <a:ext uri="{FF2B5EF4-FFF2-40B4-BE49-F238E27FC236}">
                <a16:creationId xmlns:a16="http://schemas.microsoft.com/office/drawing/2014/main" id="{0F5BFB61-5335-FB46-9614-D1BB97814E62}"/>
              </a:ext>
            </a:extLst>
          </p:cNvPr>
          <p:cNvSpPr>
            <a:spLocks noChangeArrowheads="1" noTextEdit="1"/>
          </p:cNvSpPr>
          <p:nvPr>
            <p:ph type="sldImg"/>
          </p:nvPr>
        </p:nvSpPr>
        <p:spPr>
          <a:xfrm>
            <a:off x="1147763" y="685800"/>
            <a:ext cx="4567237" cy="3425825"/>
          </a:xfrm>
          <a:solidFill>
            <a:srgbClr val="FFFFFF"/>
          </a:solidFill>
          <a:ln/>
        </p:spPr>
      </p:sp>
      <p:sp>
        <p:nvSpPr>
          <p:cNvPr id="90115" name="Rectangle 3">
            <a:extLst>
              <a:ext uri="{FF2B5EF4-FFF2-40B4-BE49-F238E27FC236}">
                <a16:creationId xmlns:a16="http://schemas.microsoft.com/office/drawing/2014/main" id="{835BAABB-A371-3443-9800-7D349FD0AD24}"/>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DC48229A-21B0-6747-AAD7-41B99C96F2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FCE87E-EE81-E64E-8B5D-D07ACB5596D7}" type="slidenum">
              <a:rPr lang="en-US" altLang="en-US" sz="1200" smtClean="0"/>
              <a:pPr/>
              <a:t>43</a:t>
            </a:fld>
            <a:endParaRPr lang="en-US" altLang="en-US" sz="1200"/>
          </a:p>
        </p:txBody>
      </p:sp>
      <p:sp>
        <p:nvSpPr>
          <p:cNvPr id="92162" name="Rectangle 2">
            <a:extLst>
              <a:ext uri="{FF2B5EF4-FFF2-40B4-BE49-F238E27FC236}">
                <a16:creationId xmlns:a16="http://schemas.microsoft.com/office/drawing/2014/main" id="{50B8F30D-1ED7-104A-9FAD-2AFBF1203F22}"/>
              </a:ext>
            </a:extLst>
          </p:cNvPr>
          <p:cNvSpPr>
            <a:spLocks noChangeArrowheads="1" noTextEdit="1"/>
          </p:cNvSpPr>
          <p:nvPr>
            <p:ph type="sldImg"/>
          </p:nvPr>
        </p:nvSpPr>
        <p:spPr>
          <a:xfrm>
            <a:off x="1147763" y="685800"/>
            <a:ext cx="4567237" cy="3425825"/>
          </a:xfrm>
          <a:solidFill>
            <a:srgbClr val="FFFFFF"/>
          </a:solidFill>
          <a:ln/>
        </p:spPr>
      </p:sp>
      <p:sp>
        <p:nvSpPr>
          <p:cNvPr id="92163" name="Rectangle 3">
            <a:extLst>
              <a:ext uri="{FF2B5EF4-FFF2-40B4-BE49-F238E27FC236}">
                <a16:creationId xmlns:a16="http://schemas.microsoft.com/office/drawing/2014/main" id="{FA90312B-EC81-4647-908F-7EC3D6215C2C}"/>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44805499-8508-FE43-AC8C-E7F3653A5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1D247A-3580-0A4A-8348-1F87635F3460}" type="slidenum">
              <a:rPr lang="en-US" altLang="en-US" sz="1200" smtClean="0"/>
              <a:pPr/>
              <a:t>50</a:t>
            </a:fld>
            <a:endParaRPr lang="en-US" altLang="en-US" sz="1200"/>
          </a:p>
        </p:txBody>
      </p:sp>
      <p:sp>
        <p:nvSpPr>
          <p:cNvPr id="100354" name="Rectangle 2">
            <a:extLst>
              <a:ext uri="{FF2B5EF4-FFF2-40B4-BE49-F238E27FC236}">
                <a16:creationId xmlns:a16="http://schemas.microsoft.com/office/drawing/2014/main" id="{02243671-42E6-BD48-B6C2-7F1AAE0E4B70}"/>
              </a:ext>
            </a:extLst>
          </p:cNvPr>
          <p:cNvSpPr>
            <a:spLocks noGrp="1" noRot="1" noChangeAspect="1" noChangeArrowheads="1" noTextEdit="1"/>
          </p:cNvSpPr>
          <p:nvPr>
            <p:ph type="sldImg"/>
          </p:nvPr>
        </p:nvSpPr>
        <p:spPr>
          <a:xfrm>
            <a:off x="1147763" y="685800"/>
            <a:ext cx="4567237" cy="3425825"/>
          </a:xfrm>
          <a:solidFill>
            <a:srgbClr val="FFFFFF"/>
          </a:solidFill>
          <a:ln/>
        </p:spPr>
      </p:sp>
      <p:sp>
        <p:nvSpPr>
          <p:cNvPr id="100355" name="Rectangle 3">
            <a:extLst>
              <a:ext uri="{FF2B5EF4-FFF2-40B4-BE49-F238E27FC236}">
                <a16:creationId xmlns:a16="http://schemas.microsoft.com/office/drawing/2014/main" id="{2D1C899A-FA48-6D4B-B4DF-F8A0247A5D41}"/>
              </a:ext>
            </a:extLst>
          </p:cNvPr>
          <p:cNvSpPr>
            <a:spLocks noGrp="1"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A400A993-0F7C-F74A-A3F9-5D4478FD4B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0256F0-FA0F-B041-8563-509EAE719D56}" type="slidenum">
              <a:rPr lang="en-US" altLang="en-US" sz="1200" smtClean="0"/>
              <a:pPr/>
              <a:t>51</a:t>
            </a:fld>
            <a:endParaRPr lang="en-US" altLang="en-US" sz="1200"/>
          </a:p>
        </p:txBody>
      </p:sp>
      <p:sp>
        <p:nvSpPr>
          <p:cNvPr id="102402" name="Rectangle 2">
            <a:extLst>
              <a:ext uri="{FF2B5EF4-FFF2-40B4-BE49-F238E27FC236}">
                <a16:creationId xmlns:a16="http://schemas.microsoft.com/office/drawing/2014/main" id="{540BED53-DAC5-5D44-820F-470BC67D00AF}"/>
              </a:ext>
            </a:extLst>
          </p:cNvPr>
          <p:cNvSpPr>
            <a:spLocks noChangeArrowheads="1" noTextEdit="1"/>
          </p:cNvSpPr>
          <p:nvPr>
            <p:ph type="sldImg"/>
          </p:nvPr>
        </p:nvSpPr>
        <p:spPr>
          <a:xfrm>
            <a:off x="1144588" y="685800"/>
            <a:ext cx="4572000" cy="3429000"/>
          </a:xfrm>
          <a:solidFill>
            <a:srgbClr val="FFFFFF"/>
          </a:solidFill>
          <a:ln/>
        </p:spPr>
      </p:sp>
      <p:sp>
        <p:nvSpPr>
          <p:cNvPr id="102403" name="Rectangle 3">
            <a:extLst>
              <a:ext uri="{FF2B5EF4-FFF2-40B4-BE49-F238E27FC236}">
                <a16:creationId xmlns:a16="http://schemas.microsoft.com/office/drawing/2014/main" id="{80AAE75B-7995-5446-9243-FA0F1E23C9C4}"/>
              </a:ext>
            </a:extLst>
          </p:cNvPr>
          <p:cNvSpPr>
            <a:spLocks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Due to the code size of large scale systems, auditing is infeasible.  Therefore auditors must use their expertise to find areas which could pose a problem.  If the system is poorly documented, has been maintained poorly, or gone through a period of rapid feature development auditing becomes a problem of reverse engineering.</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Bezier states that for every hundred lines of code in good code there will be 1 to 3 bugs.   If the bugs do not violate an explicit or implicit security policy it is not a security vulnerability and therefore of no concern to a security auditor.</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Locating security vulnerabilities is a task that requires a lot of manual code browsing and flow tracing.</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Security audits would benefit financially, temporally, and rigorously from a tool which locates those areas of code which have been shown to be statistically more vulnerable.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578A34A3-59A2-0749-BF5B-DD3A0F6858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26F261-4ACF-284C-991C-F4D0F607546B}" type="slidenum">
              <a:rPr lang="en-US" altLang="en-US" sz="1200" smtClean="0"/>
              <a:pPr/>
              <a:t>52</a:t>
            </a:fld>
            <a:endParaRPr lang="en-US" altLang="en-US" sz="1200"/>
          </a:p>
        </p:txBody>
      </p:sp>
      <p:sp>
        <p:nvSpPr>
          <p:cNvPr id="104450" name="Rectangle 2">
            <a:extLst>
              <a:ext uri="{FF2B5EF4-FFF2-40B4-BE49-F238E27FC236}">
                <a16:creationId xmlns:a16="http://schemas.microsoft.com/office/drawing/2014/main" id="{6DBF354A-F999-A148-BA4A-4DA667F61BF3}"/>
              </a:ext>
            </a:extLst>
          </p:cNvPr>
          <p:cNvSpPr>
            <a:spLocks noChangeArrowheads="1" noTextEdit="1"/>
          </p:cNvSpPr>
          <p:nvPr>
            <p:ph type="sldImg"/>
          </p:nvPr>
        </p:nvSpPr>
        <p:spPr>
          <a:xfrm>
            <a:off x="1144588" y="685800"/>
            <a:ext cx="4572000" cy="3429000"/>
          </a:xfrm>
          <a:solidFill>
            <a:srgbClr val="FFFFFF"/>
          </a:solidFill>
          <a:ln/>
        </p:spPr>
      </p:sp>
      <p:sp>
        <p:nvSpPr>
          <p:cNvPr id="104451" name="Rectangle 3">
            <a:extLst>
              <a:ext uri="{FF2B5EF4-FFF2-40B4-BE49-F238E27FC236}">
                <a16:creationId xmlns:a16="http://schemas.microsoft.com/office/drawing/2014/main" id="{F0CEE9B6-D01A-0944-84AC-7A281AC8F00E}"/>
              </a:ext>
            </a:extLst>
          </p:cNvPr>
          <p:cNvSpPr>
            <a:spLocks noChangeArrowheads="1"/>
          </p:cNvSpPr>
          <p:nvPr>
            <p:ph type="body" idx="1"/>
          </p:nvPr>
        </p:nvSpPr>
        <p:spPr>
          <a:xfrm>
            <a:off x="685800" y="4343400"/>
            <a:ext cx="5486400" cy="4114800"/>
          </a:xfrm>
          <a:solidFill>
            <a:srgbClr val="FFFFFF"/>
          </a:solidFill>
          <a:ln>
            <a:solidFill>
              <a:srgbClr val="000000"/>
            </a:solidFill>
          </a:ln>
        </p:spPr>
        <p:txBody>
          <a:bodyPr lIns="86493" tIns="43247" rIns="86493" bIns="43247"/>
          <a:lstStyle/>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Managers, why are we here? To address the problem of security vulnerabilities in code.</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This problem is going to be addressed with the tools based on sound research.</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Reduce the complexity (and thus the time and expense) of security auditing</a:t>
            </a:r>
          </a:p>
          <a:p>
            <a:pPr marL="228600" indent="-228600" eaLnBrk="1" hangingPunct="1">
              <a:buFontTx/>
              <a:buAutoNum type="arabicPeriod"/>
            </a:pPr>
            <a:r>
              <a:rPr lang="en-US" altLang="en-US">
                <a:latin typeface="Arial" panose="020B0604020202020204" pitchFamily="34" charset="0"/>
                <a:ea typeface="ＭＳ Ｐゴシック" panose="020B0600070205080204" pitchFamily="34" charset="-128"/>
              </a:rPr>
              <a:t>Manager/Director this research and tools are aimed at improving software security by reducing the complexity of a software audit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C06619DD-F07D-5542-BF1D-61E66BA2D3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BE83E1-60BA-C146-9B38-44242752F071}" type="slidenum">
              <a:rPr lang="en-US" altLang="en-US" sz="1200" smtClean="0"/>
              <a:pPr/>
              <a:t>13</a:t>
            </a:fld>
            <a:endParaRPr lang="en-US" altLang="en-US" sz="1200"/>
          </a:p>
        </p:txBody>
      </p:sp>
      <p:sp>
        <p:nvSpPr>
          <p:cNvPr id="33794" name="Rectangle 2">
            <a:extLst>
              <a:ext uri="{FF2B5EF4-FFF2-40B4-BE49-F238E27FC236}">
                <a16:creationId xmlns:a16="http://schemas.microsoft.com/office/drawing/2014/main" id="{CE7AAD44-4E4B-9444-AF5D-C4BBCE717E74}"/>
              </a:ext>
            </a:extLst>
          </p:cNvPr>
          <p:cNvSpPr>
            <a:spLocks noChangeArrowheads="1" noTextEdit="1"/>
          </p:cNvSpPr>
          <p:nvPr>
            <p:ph type="sldImg"/>
          </p:nvPr>
        </p:nvSpPr>
        <p:spPr>
          <a:xfrm>
            <a:off x="1147763" y="685800"/>
            <a:ext cx="4567237" cy="3425825"/>
          </a:xfrm>
          <a:solidFill>
            <a:srgbClr val="FFFFFF"/>
          </a:solidFill>
          <a:ln/>
        </p:spPr>
      </p:sp>
      <p:sp>
        <p:nvSpPr>
          <p:cNvPr id="33795" name="Rectangle 3">
            <a:extLst>
              <a:ext uri="{FF2B5EF4-FFF2-40B4-BE49-F238E27FC236}">
                <a16:creationId xmlns:a16="http://schemas.microsoft.com/office/drawing/2014/main" id="{F16D0ADD-CC6F-A84F-8107-F525A6B750D9}"/>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F4670FD3-B3DD-0843-B82C-BEB91801C3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5B10A36-57EB-C643-AA79-4AC30B012F44}" type="slidenum">
              <a:rPr lang="en-US" altLang="en-US" sz="1200" smtClean="0"/>
              <a:pPr/>
              <a:t>14</a:t>
            </a:fld>
            <a:endParaRPr lang="en-US" altLang="en-US" sz="1200"/>
          </a:p>
        </p:txBody>
      </p:sp>
      <p:sp>
        <p:nvSpPr>
          <p:cNvPr id="35842" name="Rectangle 2">
            <a:extLst>
              <a:ext uri="{FF2B5EF4-FFF2-40B4-BE49-F238E27FC236}">
                <a16:creationId xmlns:a16="http://schemas.microsoft.com/office/drawing/2014/main" id="{0D862B0B-31AD-3547-BF9A-A2B85539B14B}"/>
              </a:ext>
            </a:extLst>
          </p:cNvPr>
          <p:cNvSpPr>
            <a:spLocks noChangeArrowheads="1" noTextEdit="1"/>
          </p:cNvSpPr>
          <p:nvPr>
            <p:ph type="sldImg"/>
          </p:nvPr>
        </p:nvSpPr>
        <p:spPr>
          <a:xfrm>
            <a:off x="1147763" y="685800"/>
            <a:ext cx="4567237" cy="3425825"/>
          </a:xfrm>
          <a:solidFill>
            <a:srgbClr val="FFFFFF"/>
          </a:solidFill>
          <a:ln/>
        </p:spPr>
      </p:sp>
      <p:sp>
        <p:nvSpPr>
          <p:cNvPr id="35843" name="Rectangle 3">
            <a:extLst>
              <a:ext uri="{FF2B5EF4-FFF2-40B4-BE49-F238E27FC236}">
                <a16:creationId xmlns:a16="http://schemas.microsoft.com/office/drawing/2014/main" id="{700B926E-8A78-1143-BEE9-5342C23155D7}"/>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15ADA821-8EF5-EE4A-99AC-7C4AB10E9E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4FB5383-5173-834B-9784-504F47F0926B}" type="slidenum">
              <a:rPr lang="en-US" altLang="en-US" sz="1200" smtClean="0"/>
              <a:pPr/>
              <a:t>15</a:t>
            </a:fld>
            <a:endParaRPr lang="en-US" altLang="en-US" sz="1200"/>
          </a:p>
        </p:txBody>
      </p:sp>
      <p:sp>
        <p:nvSpPr>
          <p:cNvPr id="37890" name="Rectangle 2">
            <a:extLst>
              <a:ext uri="{FF2B5EF4-FFF2-40B4-BE49-F238E27FC236}">
                <a16:creationId xmlns:a16="http://schemas.microsoft.com/office/drawing/2014/main" id="{2F4CE3E4-1348-5C41-8253-0D225DC4B9D2}"/>
              </a:ext>
            </a:extLst>
          </p:cNvPr>
          <p:cNvSpPr>
            <a:spLocks noChangeArrowheads="1" noTextEdit="1"/>
          </p:cNvSpPr>
          <p:nvPr>
            <p:ph type="sldImg"/>
          </p:nvPr>
        </p:nvSpPr>
        <p:spPr>
          <a:xfrm>
            <a:off x="1147763" y="685800"/>
            <a:ext cx="4567237" cy="3425825"/>
          </a:xfrm>
          <a:solidFill>
            <a:srgbClr val="FFFFFF"/>
          </a:solidFill>
          <a:ln/>
        </p:spPr>
      </p:sp>
      <p:sp>
        <p:nvSpPr>
          <p:cNvPr id="37891" name="Rectangle 3">
            <a:extLst>
              <a:ext uri="{FF2B5EF4-FFF2-40B4-BE49-F238E27FC236}">
                <a16:creationId xmlns:a16="http://schemas.microsoft.com/office/drawing/2014/main" id="{34C2ACF2-773C-0142-B862-AB29672E2FFA}"/>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3A4F5CB1-D9FE-7647-9509-6018E8E4F6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C840170-66D6-114F-AA0C-1F9C8777EB73}" type="slidenum">
              <a:rPr lang="en-US" altLang="en-US" sz="1200" smtClean="0"/>
              <a:pPr/>
              <a:t>18</a:t>
            </a:fld>
            <a:endParaRPr lang="en-US" altLang="en-US" sz="1200"/>
          </a:p>
        </p:txBody>
      </p:sp>
      <p:sp>
        <p:nvSpPr>
          <p:cNvPr id="41986" name="Rectangle 2">
            <a:extLst>
              <a:ext uri="{FF2B5EF4-FFF2-40B4-BE49-F238E27FC236}">
                <a16:creationId xmlns:a16="http://schemas.microsoft.com/office/drawing/2014/main" id="{08CF830A-E7F7-264A-ABF3-79EC24970000}"/>
              </a:ext>
            </a:extLst>
          </p:cNvPr>
          <p:cNvSpPr>
            <a:spLocks noChangeArrowheads="1" noTextEdit="1"/>
          </p:cNvSpPr>
          <p:nvPr>
            <p:ph type="sldImg"/>
          </p:nvPr>
        </p:nvSpPr>
        <p:spPr>
          <a:xfrm>
            <a:off x="1147763" y="685800"/>
            <a:ext cx="4567237" cy="3425825"/>
          </a:xfrm>
          <a:solidFill>
            <a:srgbClr val="FFFFFF"/>
          </a:solidFill>
          <a:ln/>
        </p:spPr>
      </p:sp>
      <p:sp>
        <p:nvSpPr>
          <p:cNvPr id="41987" name="Rectangle 3">
            <a:extLst>
              <a:ext uri="{FF2B5EF4-FFF2-40B4-BE49-F238E27FC236}">
                <a16:creationId xmlns:a16="http://schemas.microsoft.com/office/drawing/2014/main" id="{B531DCB7-BC1C-4949-8278-0DC34968029B}"/>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8EF585C5-4FFC-134E-81B2-BDA80396DD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59C9C7-4442-0040-B34D-88CDE246E04A}" type="slidenum">
              <a:rPr lang="en-US" altLang="en-US" sz="1200" smtClean="0"/>
              <a:pPr/>
              <a:t>19</a:t>
            </a:fld>
            <a:endParaRPr lang="en-US" altLang="en-US" sz="1200"/>
          </a:p>
        </p:txBody>
      </p:sp>
      <p:sp>
        <p:nvSpPr>
          <p:cNvPr id="44034" name="Rectangle 2">
            <a:extLst>
              <a:ext uri="{FF2B5EF4-FFF2-40B4-BE49-F238E27FC236}">
                <a16:creationId xmlns:a16="http://schemas.microsoft.com/office/drawing/2014/main" id="{7C8AE450-B420-B34A-8393-2182BAF3290F}"/>
              </a:ext>
            </a:extLst>
          </p:cNvPr>
          <p:cNvSpPr>
            <a:spLocks noChangeArrowheads="1" noTextEdit="1"/>
          </p:cNvSpPr>
          <p:nvPr>
            <p:ph type="sldImg"/>
          </p:nvPr>
        </p:nvSpPr>
        <p:spPr>
          <a:xfrm>
            <a:off x="1147763" y="685800"/>
            <a:ext cx="4567237" cy="3425825"/>
          </a:xfrm>
          <a:solidFill>
            <a:srgbClr val="FFFFFF"/>
          </a:solidFill>
          <a:ln/>
        </p:spPr>
      </p:sp>
      <p:sp>
        <p:nvSpPr>
          <p:cNvPr id="44035" name="Rectangle 3">
            <a:extLst>
              <a:ext uri="{FF2B5EF4-FFF2-40B4-BE49-F238E27FC236}">
                <a16:creationId xmlns:a16="http://schemas.microsoft.com/office/drawing/2014/main" id="{113457E3-F6BC-6A47-9782-81D5D9CD8E71}"/>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03D03AEF-AABB-0749-9A85-F13F3C293E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081FC3-7BCD-A249-86AF-06FB90B50B09}" type="slidenum">
              <a:rPr lang="en-US" altLang="en-US" sz="1200" smtClean="0"/>
              <a:pPr/>
              <a:t>20</a:t>
            </a:fld>
            <a:endParaRPr lang="en-US" altLang="en-US" sz="1200"/>
          </a:p>
        </p:txBody>
      </p:sp>
      <p:sp>
        <p:nvSpPr>
          <p:cNvPr id="46082" name="Rectangle 2">
            <a:extLst>
              <a:ext uri="{FF2B5EF4-FFF2-40B4-BE49-F238E27FC236}">
                <a16:creationId xmlns:a16="http://schemas.microsoft.com/office/drawing/2014/main" id="{10EC4F82-7499-B149-A6A0-F45B50E917F6}"/>
              </a:ext>
            </a:extLst>
          </p:cNvPr>
          <p:cNvSpPr>
            <a:spLocks noChangeArrowheads="1" noTextEdit="1"/>
          </p:cNvSpPr>
          <p:nvPr>
            <p:ph type="sldImg"/>
          </p:nvPr>
        </p:nvSpPr>
        <p:spPr>
          <a:xfrm>
            <a:off x="1147763" y="685800"/>
            <a:ext cx="4567237" cy="3425825"/>
          </a:xfrm>
          <a:solidFill>
            <a:srgbClr val="FFFFFF"/>
          </a:solidFill>
          <a:ln/>
        </p:spPr>
      </p:sp>
      <p:sp>
        <p:nvSpPr>
          <p:cNvPr id="46083" name="Rectangle 3">
            <a:extLst>
              <a:ext uri="{FF2B5EF4-FFF2-40B4-BE49-F238E27FC236}">
                <a16:creationId xmlns:a16="http://schemas.microsoft.com/office/drawing/2014/main" id="{4B0DDB33-977B-834E-8057-6A8EDD3DE5B7}"/>
              </a:ext>
            </a:extLst>
          </p:cNvPr>
          <p:cNvSpPr>
            <a:spLocks noChangeArrowheads="1"/>
          </p:cNvSpPr>
          <p:nvPr>
            <p:ph type="body" idx="1"/>
          </p:nvPr>
        </p:nvSpPr>
        <p:spPr>
          <a:xfrm>
            <a:off x="915988" y="4343400"/>
            <a:ext cx="5026025" cy="4114800"/>
          </a:xfrm>
          <a:solidFill>
            <a:srgbClr val="FFFFFF"/>
          </a:solidFill>
          <a:ln>
            <a:solidFill>
              <a:srgbClr val="000000"/>
            </a:solidFill>
          </a:ln>
        </p:spPr>
        <p:txBody>
          <a:bodyPr lIns="86493" tIns="43247" rIns="86493" bIns="43247"/>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221C875-B65A-DA47-B35C-0037AF6D94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3FC92A2-7447-B549-B770-D02540EF4DD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A90272B-245B-F241-BB83-6002B1AD9985}"/>
              </a:ext>
            </a:extLst>
          </p:cNvPr>
          <p:cNvSpPr>
            <a:spLocks noGrp="1" noChangeArrowheads="1"/>
          </p:cNvSpPr>
          <p:nvPr>
            <p:ph type="sldNum" sz="quarter" idx="12"/>
          </p:nvPr>
        </p:nvSpPr>
        <p:spPr>
          <a:ln/>
        </p:spPr>
        <p:txBody>
          <a:bodyPr/>
          <a:lstStyle>
            <a:lvl1pPr>
              <a:defRPr/>
            </a:lvl1pPr>
          </a:lstStyle>
          <a:p>
            <a:pPr>
              <a:defRPr/>
            </a:pPr>
            <a:fld id="{E014DB0F-A62C-1142-B3EC-F1FFEE60D671}" type="slidenum">
              <a:rPr lang="en-US" altLang="en-US"/>
              <a:pPr>
                <a:defRPr/>
              </a:pPr>
              <a:t>‹#›</a:t>
            </a:fld>
            <a:endParaRPr lang="en-US" altLang="en-US"/>
          </a:p>
        </p:txBody>
      </p:sp>
    </p:spTree>
    <p:extLst>
      <p:ext uri="{BB962C8B-B14F-4D97-AF65-F5344CB8AC3E}">
        <p14:creationId xmlns:p14="http://schemas.microsoft.com/office/powerpoint/2010/main" val="251616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62061D-6706-C945-8881-791F64A121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2D5BB3-A208-C343-9FA7-080B62C3A9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DAEBDB-3591-1F46-9AA7-39325F071418}"/>
              </a:ext>
            </a:extLst>
          </p:cNvPr>
          <p:cNvSpPr>
            <a:spLocks noGrp="1" noChangeArrowheads="1"/>
          </p:cNvSpPr>
          <p:nvPr>
            <p:ph type="sldNum" sz="quarter" idx="12"/>
          </p:nvPr>
        </p:nvSpPr>
        <p:spPr>
          <a:ln/>
        </p:spPr>
        <p:txBody>
          <a:bodyPr/>
          <a:lstStyle>
            <a:lvl1pPr>
              <a:defRPr/>
            </a:lvl1pPr>
          </a:lstStyle>
          <a:p>
            <a:pPr>
              <a:defRPr/>
            </a:pPr>
            <a:fld id="{E9540FF9-F897-7045-A902-9EA1401ED6C2}" type="slidenum">
              <a:rPr lang="en-US" altLang="en-US"/>
              <a:pPr>
                <a:defRPr/>
              </a:pPr>
              <a:t>‹#›</a:t>
            </a:fld>
            <a:endParaRPr lang="en-US" altLang="en-US"/>
          </a:p>
        </p:txBody>
      </p:sp>
    </p:spTree>
    <p:extLst>
      <p:ext uri="{BB962C8B-B14F-4D97-AF65-F5344CB8AC3E}">
        <p14:creationId xmlns:p14="http://schemas.microsoft.com/office/powerpoint/2010/main" val="371625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07D9E9-736E-1345-ADC0-D4E3F339AF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9BBF952-9FE0-434D-A093-A1321A8612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97119C-7A5F-A94D-87F5-703592B72F50}"/>
              </a:ext>
            </a:extLst>
          </p:cNvPr>
          <p:cNvSpPr>
            <a:spLocks noGrp="1" noChangeArrowheads="1"/>
          </p:cNvSpPr>
          <p:nvPr>
            <p:ph type="sldNum" sz="quarter" idx="12"/>
          </p:nvPr>
        </p:nvSpPr>
        <p:spPr>
          <a:ln/>
        </p:spPr>
        <p:txBody>
          <a:bodyPr/>
          <a:lstStyle>
            <a:lvl1pPr>
              <a:defRPr/>
            </a:lvl1pPr>
          </a:lstStyle>
          <a:p>
            <a:pPr>
              <a:defRPr/>
            </a:pPr>
            <a:fld id="{2C03C672-9748-A24F-BE16-881C2416F23A}" type="slidenum">
              <a:rPr lang="en-US" altLang="en-US"/>
              <a:pPr>
                <a:defRPr/>
              </a:pPr>
              <a:t>‹#›</a:t>
            </a:fld>
            <a:endParaRPr lang="en-US" altLang="en-US"/>
          </a:p>
        </p:txBody>
      </p:sp>
    </p:spTree>
    <p:extLst>
      <p:ext uri="{BB962C8B-B14F-4D97-AF65-F5344CB8AC3E}">
        <p14:creationId xmlns:p14="http://schemas.microsoft.com/office/powerpoint/2010/main" val="2943217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1EFC7C05-AC90-5342-A9E7-3A6B7F9EC1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7A95F4B-D3FB-EE43-A139-B9FA5FE923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CF997D9-D01B-BC45-93D5-983967A92D6D}"/>
              </a:ext>
            </a:extLst>
          </p:cNvPr>
          <p:cNvSpPr>
            <a:spLocks noGrp="1" noChangeArrowheads="1"/>
          </p:cNvSpPr>
          <p:nvPr>
            <p:ph type="sldNum" sz="quarter" idx="12"/>
          </p:nvPr>
        </p:nvSpPr>
        <p:spPr>
          <a:ln/>
        </p:spPr>
        <p:txBody>
          <a:bodyPr/>
          <a:lstStyle>
            <a:lvl1pPr>
              <a:defRPr/>
            </a:lvl1pPr>
          </a:lstStyle>
          <a:p>
            <a:pPr>
              <a:defRPr/>
            </a:pPr>
            <a:fld id="{FAAE8A7A-5490-3C42-9C1F-A1F60E086881}" type="slidenum">
              <a:rPr lang="en-US" altLang="en-US"/>
              <a:pPr>
                <a:defRPr/>
              </a:pPr>
              <a:t>‹#›</a:t>
            </a:fld>
            <a:endParaRPr lang="en-US" altLang="en-US"/>
          </a:p>
        </p:txBody>
      </p:sp>
    </p:spTree>
    <p:extLst>
      <p:ext uri="{BB962C8B-B14F-4D97-AF65-F5344CB8AC3E}">
        <p14:creationId xmlns:p14="http://schemas.microsoft.com/office/powerpoint/2010/main" val="637929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936A5C-6A7A-564D-9700-4E446C57BE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B9A3063-C7FC-EF43-BF24-798C0DED30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33D56BC-3E5E-9B4F-8791-F1955C7110E0}"/>
              </a:ext>
            </a:extLst>
          </p:cNvPr>
          <p:cNvSpPr>
            <a:spLocks noGrp="1" noChangeArrowheads="1"/>
          </p:cNvSpPr>
          <p:nvPr>
            <p:ph type="sldNum" sz="quarter" idx="12"/>
          </p:nvPr>
        </p:nvSpPr>
        <p:spPr>
          <a:ln/>
        </p:spPr>
        <p:txBody>
          <a:bodyPr/>
          <a:lstStyle>
            <a:lvl1pPr>
              <a:defRPr/>
            </a:lvl1pPr>
          </a:lstStyle>
          <a:p>
            <a:pPr>
              <a:defRPr/>
            </a:pPr>
            <a:fld id="{CEED83A5-87C0-9C48-95B8-D3E7FB86A4E5}" type="slidenum">
              <a:rPr lang="en-US" altLang="en-US"/>
              <a:pPr>
                <a:defRPr/>
              </a:pPr>
              <a:t>‹#›</a:t>
            </a:fld>
            <a:endParaRPr lang="en-US" altLang="en-US"/>
          </a:p>
        </p:txBody>
      </p:sp>
    </p:spTree>
    <p:extLst>
      <p:ext uri="{BB962C8B-B14F-4D97-AF65-F5344CB8AC3E}">
        <p14:creationId xmlns:p14="http://schemas.microsoft.com/office/powerpoint/2010/main" val="269197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C7FA7647-DFD9-7249-AFCC-14814D7336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02306A-1A1E-8E44-863E-98747104F8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7AD3431-6C4E-0242-8194-10E4195630F3}"/>
              </a:ext>
            </a:extLst>
          </p:cNvPr>
          <p:cNvSpPr>
            <a:spLocks noGrp="1" noChangeArrowheads="1"/>
          </p:cNvSpPr>
          <p:nvPr>
            <p:ph type="sldNum" sz="quarter" idx="12"/>
          </p:nvPr>
        </p:nvSpPr>
        <p:spPr>
          <a:ln/>
        </p:spPr>
        <p:txBody>
          <a:bodyPr/>
          <a:lstStyle>
            <a:lvl1pPr>
              <a:defRPr/>
            </a:lvl1pPr>
          </a:lstStyle>
          <a:p>
            <a:pPr>
              <a:defRPr/>
            </a:pPr>
            <a:fld id="{71D7963B-FAF0-2244-9CB1-61F1250A6835}" type="slidenum">
              <a:rPr lang="en-US" altLang="en-US"/>
              <a:pPr>
                <a:defRPr/>
              </a:pPr>
              <a:t>‹#›</a:t>
            </a:fld>
            <a:endParaRPr lang="en-US" altLang="en-US"/>
          </a:p>
        </p:txBody>
      </p:sp>
    </p:spTree>
    <p:extLst>
      <p:ext uri="{BB962C8B-B14F-4D97-AF65-F5344CB8AC3E}">
        <p14:creationId xmlns:p14="http://schemas.microsoft.com/office/powerpoint/2010/main" val="332581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D7A3EF-30E0-374D-BDB5-7FAA68D688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5D08D49-6842-6041-B6D7-2B9E55DDA7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4489122-4D68-2841-873D-833BE7354AAD}"/>
              </a:ext>
            </a:extLst>
          </p:cNvPr>
          <p:cNvSpPr>
            <a:spLocks noGrp="1" noChangeArrowheads="1"/>
          </p:cNvSpPr>
          <p:nvPr>
            <p:ph type="sldNum" sz="quarter" idx="12"/>
          </p:nvPr>
        </p:nvSpPr>
        <p:spPr>
          <a:ln/>
        </p:spPr>
        <p:txBody>
          <a:bodyPr/>
          <a:lstStyle>
            <a:lvl1pPr>
              <a:defRPr/>
            </a:lvl1pPr>
          </a:lstStyle>
          <a:p>
            <a:pPr>
              <a:defRPr/>
            </a:pPr>
            <a:fld id="{62E7CFAE-222F-AD42-AA91-C43DC5A75D65}" type="slidenum">
              <a:rPr lang="en-US" altLang="en-US"/>
              <a:pPr>
                <a:defRPr/>
              </a:pPr>
              <a:t>‹#›</a:t>
            </a:fld>
            <a:endParaRPr lang="en-US" altLang="en-US"/>
          </a:p>
        </p:txBody>
      </p:sp>
    </p:spTree>
    <p:extLst>
      <p:ext uri="{BB962C8B-B14F-4D97-AF65-F5344CB8AC3E}">
        <p14:creationId xmlns:p14="http://schemas.microsoft.com/office/powerpoint/2010/main" val="100118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7D148E7-8D8F-9345-BC8A-B6D458047B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7D0D22E-D4EC-7F4D-83EB-13F01FF536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8D0FE65-68EB-EB49-BA5A-DE4B8C793DB1}"/>
              </a:ext>
            </a:extLst>
          </p:cNvPr>
          <p:cNvSpPr>
            <a:spLocks noGrp="1" noChangeArrowheads="1"/>
          </p:cNvSpPr>
          <p:nvPr>
            <p:ph type="sldNum" sz="quarter" idx="12"/>
          </p:nvPr>
        </p:nvSpPr>
        <p:spPr>
          <a:ln/>
        </p:spPr>
        <p:txBody>
          <a:bodyPr/>
          <a:lstStyle>
            <a:lvl1pPr>
              <a:defRPr/>
            </a:lvl1pPr>
          </a:lstStyle>
          <a:p>
            <a:pPr>
              <a:defRPr/>
            </a:pPr>
            <a:fld id="{25AF8552-D170-074F-A141-97E6D43BB776}" type="slidenum">
              <a:rPr lang="en-US" altLang="en-US"/>
              <a:pPr>
                <a:defRPr/>
              </a:pPr>
              <a:t>‹#›</a:t>
            </a:fld>
            <a:endParaRPr lang="en-US" altLang="en-US"/>
          </a:p>
        </p:txBody>
      </p:sp>
    </p:spTree>
    <p:extLst>
      <p:ext uri="{BB962C8B-B14F-4D97-AF65-F5344CB8AC3E}">
        <p14:creationId xmlns:p14="http://schemas.microsoft.com/office/powerpoint/2010/main" val="38426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4EE4D97-0A05-524F-AFAA-AF3C10CC7D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8588B1E-4FDA-3047-9D01-241DA20E94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3E2E228-AE3D-E449-9C00-D4337F20A560}"/>
              </a:ext>
            </a:extLst>
          </p:cNvPr>
          <p:cNvSpPr>
            <a:spLocks noGrp="1" noChangeArrowheads="1"/>
          </p:cNvSpPr>
          <p:nvPr>
            <p:ph type="sldNum" sz="quarter" idx="12"/>
          </p:nvPr>
        </p:nvSpPr>
        <p:spPr>
          <a:ln/>
        </p:spPr>
        <p:txBody>
          <a:bodyPr/>
          <a:lstStyle>
            <a:lvl1pPr>
              <a:defRPr/>
            </a:lvl1pPr>
          </a:lstStyle>
          <a:p>
            <a:pPr>
              <a:defRPr/>
            </a:pPr>
            <a:fld id="{A12A09C1-A3E2-5045-B4FA-BE4815E6BBF2}" type="slidenum">
              <a:rPr lang="en-US" altLang="en-US"/>
              <a:pPr>
                <a:defRPr/>
              </a:pPr>
              <a:t>‹#›</a:t>
            </a:fld>
            <a:endParaRPr lang="en-US" altLang="en-US"/>
          </a:p>
        </p:txBody>
      </p:sp>
    </p:spTree>
    <p:extLst>
      <p:ext uri="{BB962C8B-B14F-4D97-AF65-F5344CB8AC3E}">
        <p14:creationId xmlns:p14="http://schemas.microsoft.com/office/powerpoint/2010/main" val="1881639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CBB3D2-1518-024F-9917-9F7B5E0235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E45B38E-9B59-C543-9036-CDD6E01AF5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71D2172-CBFB-F241-AD97-86886B64A2D7}"/>
              </a:ext>
            </a:extLst>
          </p:cNvPr>
          <p:cNvSpPr>
            <a:spLocks noGrp="1" noChangeArrowheads="1"/>
          </p:cNvSpPr>
          <p:nvPr>
            <p:ph type="sldNum" sz="quarter" idx="12"/>
          </p:nvPr>
        </p:nvSpPr>
        <p:spPr>
          <a:ln/>
        </p:spPr>
        <p:txBody>
          <a:bodyPr/>
          <a:lstStyle>
            <a:lvl1pPr>
              <a:defRPr/>
            </a:lvl1pPr>
          </a:lstStyle>
          <a:p>
            <a:pPr>
              <a:defRPr/>
            </a:pPr>
            <a:fld id="{7D351B81-9A11-F349-84B6-077354818BB2}" type="slidenum">
              <a:rPr lang="en-US" altLang="en-US"/>
              <a:pPr>
                <a:defRPr/>
              </a:pPr>
              <a:t>‹#›</a:t>
            </a:fld>
            <a:endParaRPr lang="en-US" altLang="en-US"/>
          </a:p>
        </p:txBody>
      </p:sp>
    </p:spTree>
    <p:extLst>
      <p:ext uri="{BB962C8B-B14F-4D97-AF65-F5344CB8AC3E}">
        <p14:creationId xmlns:p14="http://schemas.microsoft.com/office/powerpoint/2010/main" val="287388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1A55EC-BC03-804C-9BF0-0AC920BB45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1093949-7C26-1B42-AFE0-41176ECFD0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0899325-BD3B-1F4B-8D63-02CC4947D215}"/>
              </a:ext>
            </a:extLst>
          </p:cNvPr>
          <p:cNvSpPr>
            <a:spLocks noGrp="1" noChangeArrowheads="1"/>
          </p:cNvSpPr>
          <p:nvPr>
            <p:ph type="sldNum" sz="quarter" idx="12"/>
          </p:nvPr>
        </p:nvSpPr>
        <p:spPr>
          <a:ln/>
        </p:spPr>
        <p:txBody>
          <a:bodyPr/>
          <a:lstStyle>
            <a:lvl1pPr>
              <a:defRPr/>
            </a:lvl1pPr>
          </a:lstStyle>
          <a:p>
            <a:pPr>
              <a:defRPr/>
            </a:pPr>
            <a:fld id="{7CF4646B-C5E5-1646-884F-DE0C78645AC4}" type="slidenum">
              <a:rPr lang="en-US" altLang="en-US"/>
              <a:pPr>
                <a:defRPr/>
              </a:pPr>
              <a:t>‹#›</a:t>
            </a:fld>
            <a:endParaRPr lang="en-US" altLang="en-US"/>
          </a:p>
        </p:txBody>
      </p:sp>
    </p:spTree>
    <p:extLst>
      <p:ext uri="{BB962C8B-B14F-4D97-AF65-F5344CB8AC3E}">
        <p14:creationId xmlns:p14="http://schemas.microsoft.com/office/powerpoint/2010/main" val="88885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6C1D608-16A8-484C-A10F-5A2F9256B9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76CD79D-8149-EF4F-B96F-C7AD9EA145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71337A8-F72F-FC45-8693-33ED84BC42F4}"/>
              </a:ext>
            </a:extLst>
          </p:cNvPr>
          <p:cNvSpPr>
            <a:spLocks noGrp="1" noChangeArrowheads="1"/>
          </p:cNvSpPr>
          <p:nvPr>
            <p:ph type="sldNum" sz="quarter" idx="12"/>
          </p:nvPr>
        </p:nvSpPr>
        <p:spPr>
          <a:ln/>
        </p:spPr>
        <p:txBody>
          <a:bodyPr/>
          <a:lstStyle>
            <a:lvl1pPr>
              <a:defRPr/>
            </a:lvl1pPr>
          </a:lstStyle>
          <a:p>
            <a:pPr>
              <a:defRPr/>
            </a:pPr>
            <a:fld id="{0CBC10FF-6040-EB47-AE93-9A62833CEA95}" type="slidenum">
              <a:rPr lang="en-US" altLang="en-US"/>
              <a:pPr>
                <a:defRPr/>
              </a:pPr>
              <a:t>‹#›</a:t>
            </a:fld>
            <a:endParaRPr lang="en-US" altLang="en-US"/>
          </a:p>
        </p:txBody>
      </p:sp>
    </p:spTree>
    <p:extLst>
      <p:ext uri="{BB962C8B-B14F-4D97-AF65-F5344CB8AC3E}">
        <p14:creationId xmlns:p14="http://schemas.microsoft.com/office/powerpoint/2010/main" val="286666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B724D3-39DA-A744-952E-A444F14045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796B6FD-C6E7-4D4D-A179-E574D16A25B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4F47BD-B2EF-2D41-AC13-F138E022263C}"/>
              </a:ext>
            </a:extLst>
          </p:cNvPr>
          <p:cNvSpPr>
            <a:spLocks noGrp="1" noChangeArrowheads="1"/>
          </p:cNvSpPr>
          <p:nvPr>
            <p:ph type="sldNum" sz="quarter" idx="12"/>
          </p:nvPr>
        </p:nvSpPr>
        <p:spPr>
          <a:ln/>
        </p:spPr>
        <p:txBody>
          <a:bodyPr/>
          <a:lstStyle>
            <a:lvl1pPr>
              <a:defRPr/>
            </a:lvl1pPr>
          </a:lstStyle>
          <a:p>
            <a:pPr>
              <a:defRPr/>
            </a:pPr>
            <a:fld id="{4FADD645-7A79-BE40-BA13-31A180B06E57}" type="slidenum">
              <a:rPr lang="en-US" altLang="en-US"/>
              <a:pPr>
                <a:defRPr/>
              </a:pPr>
              <a:t>‹#›</a:t>
            </a:fld>
            <a:endParaRPr lang="en-US" altLang="en-US"/>
          </a:p>
        </p:txBody>
      </p:sp>
    </p:spTree>
    <p:extLst>
      <p:ext uri="{BB962C8B-B14F-4D97-AF65-F5344CB8AC3E}">
        <p14:creationId xmlns:p14="http://schemas.microsoft.com/office/powerpoint/2010/main" val="71707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B6A1D6-46D6-F04A-BD7A-A28D2F545F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B35F9B6-297F-B84C-B27C-F31589A1F65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A0DB9AC-5539-FF44-8D33-96421EB8486C}"/>
              </a:ext>
            </a:extLst>
          </p:cNvPr>
          <p:cNvSpPr>
            <a:spLocks noGrp="1" noChangeArrowheads="1"/>
          </p:cNvSpPr>
          <p:nvPr>
            <p:ph type="sldNum" sz="quarter" idx="12"/>
          </p:nvPr>
        </p:nvSpPr>
        <p:spPr>
          <a:ln/>
        </p:spPr>
        <p:txBody>
          <a:bodyPr/>
          <a:lstStyle>
            <a:lvl1pPr>
              <a:defRPr/>
            </a:lvl1pPr>
          </a:lstStyle>
          <a:p>
            <a:pPr>
              <a:defRPr/>
            </a:pPr>
            <a:fld id="{EC5BAF9A-B70C-EB46-94A0-8785827515AC}" type="slidenum">
              <a:rPr lang="en-US" altLang="en-US"/>
              <a:pPr>
                <a:defRPr/>
              </a:pPr>
              <a:t>‹#›</a:t>
            </a:fld>
            <a:endParaRPr lang="en-US" altLang="en-US"/>
          </a:p>
        </p:txBody>
      </p:sp>
    </p:spTree>
    <p:extLst>
      <p:ext uri="{BB962C8B-B14F-4D97-AF65-F5344CB8AC3E}">
        <p14:creationId xmlns:p14="http://schemas.microsoft.com/office/powerpoint/2010/main" val="317849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E12059-FE52-324A-AC3E-D07C305BF86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5B53CB-097E-124A-B8A8-CECB1822A15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C50FAE3-2AFE-D543-B58D-39A00B1DE5C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9C6CAF28-D90C-E94D-8CA2-8CD523EF7E4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B1D6595E-7857-4740-B021-C68D5E1864B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CFA0717-9187-8348-8E0C-2375069E67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8E57CE5D-08CE-5941-90C3-10779E14F345}"/>
              </a:ext>
            </a:extLst>
          </p:cNvPr>
          <p:cNvSpPr>
            <a:spLocks noGrp="1" noChangeArrowheads="1"/>
          </p:cNvSpPr>
          <p:nvPr>
            <p:ph type="ctrTitle"/>
          </p:nvPr>
        </p:nvSpPr>
        <p:spPr>
          <a:xfrm>
            <a:off x="3810000" y="2286000"/>
            <a:ext cx="4648200" cy="1143000"/>
          </a:xfrm>
        </p:spPr>
        <p:txBody>
          <a:bodyPr/>
          <a:lstStyle/>
          <a:p>
            <a:pPr eaLnBrk="1" hangingPunct="1"/>
            <a:r>
              <a:rPr lang="en-US" altLang="en-US"/>
              <a:t>Topics in </a:t>
            </a:r>
            <a:br>
              <a:rPr lang="en-US" altLang="en-US"/>
            </a:br>
            <a:r>
              <a:rPr lang="en-US" altLang="en-US"/>
              <a:t>Security Testing</a:t>
            </a:r>
          </a:p>
        </p:txBody>
      </p:sp>
      <p:pic>
        <p:nvPicPr>
          <p:cNvPr id="17410" name="Picture 5" descr="cartoon-security1b.bmp">
            <a:extLst>
              <a:ext uri="{FF2B5EF4-FFF2-40B4-BE49-F238E27FC236}">
                <a16:creationId xmlns:a16="http://schemas.microsoft.com/office/drawing/2014/main" id="{6CF291AA-38C8-6E4A-869F-7D213F5ADFBD}"/>
              </a:ext>
            </a:extLst>
          </p:cNvPr>
          <p:cNvPicPr>
            <a:picLocks noChangeAspect="1"/>
          </p:cNvPicPr>
          <p:nvPr/>
        </p:nvPicPr>
        <p:blipFill>
          <a:blip r:embed="rId2">
            <a:extLst>
              <a:ext uri="{28A0092B-C50C-407E-A947-70E740481C1C}">
                <a14:useLocalDpi xmlns:a14="http://schemas.microsoft.com/office/drawing/2010/main" val="0"/>
              </a:ext>
            </a:extLst>
          </a:blip>
          <a:srcRect t="3043"/>
          <a:stretch>
            <a:fillRect/>
          </a:stretch>
        </p:blipFill>
        <p:spPr bwMode="auto">
          <a:xfrm>
            <a:off x="838200" y="1293813"/>
            <a:ext cx="3124200"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FAFEB652-139A-BF4E-B378-EABE5F2D0067}"/>
              </a:ext>
            </a:extLst>
          </p:cNvPr>
          <p:cNvSpPr>
            <a:spLocks noGrp="1" noChangeArrowheads="1"/>
          </p:cNvSpPr>
          <p:nvPr>
            <p:ph type="title"/>
          </p:nvPr>
        </p:nvSpPr>
        <p:spPr>
          <a:xfrm>
            <a:off x="685800" y="381000"/>
            <a:ext cx="7772400" cy="1143000"/>
          </a:xfrm>
        </p:spPr>
        <p:txBody>
          <a:bodyPr/>
          <a:lstStyle/>
          <a:p>
            <a:pPr eaLnBrk="1" hangingPunct="1"/>
            <a:r>
              <a:rPr lang="en-US" altLang="en-US"/>
              <a:t>Threat modeling process (2)</a:t>
            </a:r>
          </a:p>
        </p:txBody>
      </p:sp>
      <p:sp>
        <p:nvSpPr>
          <p:cNvPr id="28674" name="Rectangle 3">
            <a:extLst>
              <a:ext uri="{FF2B5EF4-FFF2-40B4-BE49-F238E27FC236}">
                <a16:creationId xmlns:a16="http://schemas.microsoft.com/office/drawing/2014/main" id="{8D66BD7D-9104-6548-BE0D-01A683D13FE3}"/>
              </a:ext>
            </a:extLst>
          </p:cNvPr>
          <p:cNvSpPr>
            <a:spLocks noGrp="1" noChangeArrowheads="1"/>
          </p:cNvSpPr>
          <p:nvPr>
            <p:ph type="body" idx="1"/>
          </p:nvPr>
        </p:nvSpPr>
        <p:spPr>
          <a:xfrm>
            <a:off x="685800" y="1371600"/>
            <a:ext cx="7772400" cy="4114800"/>
          </a:xfrm>
        </p:spPr>
        <p:txBody>
          <a:bodyPr/>
          <a:lstStyle/>
          <a:p>
            <a:pPr eaLnBrk="1" hangingPunct="1">
              <a:lnSpc>
                <a:spcPct val="90000"/>
              </a:lnSpc>
            </a:pPr>
            <a:r>
              <a:rPr lang="en-US" altLang="en-US" sz="2400"/>
              <a:t>Identify threats</a:t>
            </a:r>
          </a:p>
          <a:p>
            <a:pPr lvl="1" eaLnBrk="1" hangingPunct="1">
              <a:lnSpc>
                <a:spcPct val="90000"/>
              </a:lnSpc>
            </a:pPr>
            <a:r>
              <a:rPr lang="en-US" altLang="en-US" sz="2000"/>
              <a:t>E.g., can data be viewed, changed? Limit access of legitimate users? Unauthorized access of the system?</a:t>
            </a:r>
          </a:p>
          <a:p>
            <a:pPr eaLnBrk="1" hangingPunct="1">
              <a:lnSpc>
                <a:spcPct val="90000"/>
              </a:lnSpc>
            </a:pPr>
            <a:r>
              <a:rPr lang="en-US" altLang="en-US" sz="2400"/>
              <a:t>Document threats</a:t>
            </a:r>
          </a:p>
          <a:p>
            <a:pPr lvl="1" eaLnBrk="1" hangingPunct="1">
              <a:lnSpc>
                <a:spcPct val="90000"/>
              </a:lnSpc>
            </a:pPr>
            <a:r>
              <a:rPr lang="en-US" altLang="en-US" sz="2000"/>
              <a:t>E.g., describe threat, target, form of attack, counter-measures to prevent an attack, etc.</a:t>
            </a:r>
          </a:p>
          <a:p>
            <a:pPr eaLnBrk="1" hangingPunct="1">
              <a:lnSpc>
                <a:spcPct val="90000"/>
              </a:lnSpc>
            </a:pPr>
            <a:r>
              <a:rPr lang="en-US" altLang="en-US" sz="2400"/>
              <a:t>Rank threats (scale: low, medium, high)</a:t>
            </a:r>
          </a:p>
          <a:p>
            <a:pPr lvl="1" eaLnBrk="1" hangingPunct="1">
              <a:lnSpc>
                <a:spcPct val="90000"/>
              </a:lnSpc>
            </a:pPr>
            <a:r>
              <a:rPr lang="en-US" altLang="en-US" sz="2000"/>
              <a:t>Damage potential</a:t>
            </a:r>
          </a:p>
          <a:p>
            <a:pPr lvl="2" eaLnBrk="1" hangingPunct="1">
              <a:lnSpc>
                <a:spcPct val="90000"/>
              </a:lnSpc>
            </a:pPr>
            <a:r>
              <a:rPr lang="en-US" altLang="en-US" sz="1800"/>
              <a:t>E.g., property, data integrity, financial loss </a:t>
            </a:r>
          </a:p>
          <a:p>
            <a:pPr lvl="1" eaLnBrk="1" hangingPunct="1">
              <a:lnSpc>
                <a:spcPct val="90000"/>
              </a:lnSpc>
            </a:pPr>
            <a:r>
              <a:rPr lang="en-US" altLang="en-US" sz="2000"/>
              <a:t>Reproducibility</a:t>
            </a:r>
          </a:p>
          <a:p>
            <a:pPr lvl="2" eaLnBrk="1" hangingPunct="1">
              <a:lnSpc>
                <a:spcPct val="90000"/>
              </a:lnSpc>
            </a:pPr>
            <a:r>
              <a:rPr lang="en-US" altLang="en-US" sz="1800"/>
              <a:t>E.g., probability that an attempt to compromise the system will succeed</a:t>
            </a:r>
          </a:p>
          <a:p>
            <a:pPr lvl="1" eaLnBrk="1" hangingPunct="1">
              <a:lnSpc>
                <a:spcPct val="90000"/>
              </a:lnSpc>
            </a:pPr>
            <a:r>
              <a:rPr lang="en-US" altLang="en-US" sz="2000"/>
              <a:t>Exploitability/Discoverability</a:t>
            </a:r>
          </a:p>
          <a:p>
            <a:pPr lvl="2" eaLnBrk="1" hangingPunct="1">
              <a:lnSpc>
                <a:spcPct val="90000"/>
              </a:lnSpc>
            </a:pPr>
            <a:r>
              <a:rPr lang="en-US" altLang="en-US" sz="1800"/>
              <a:t>E.g., is it difficult to hack into the system?</a:t>
            </a:r>
          </a:p>
          <a:p>
            <a:pPr lvl="1" eaLnBrk="1" hangingPunct="1">
              <a:lnSpc>
                <a:spcPct val="90000"/>
              </a:lnSpc>
            </a:pPr>
            <a:r>
              <a:rPr lang="en-US" altLang="en-US" sz="2000"/>
              <a:t>Affected users</a:t>
            </a:r>
          </a:p>
          <a:p>
            <a:pPr lvl="2" eaLnBrk="1" hangingPunct="1">
              <a:lnSpc>
                <a:spcPct val="90000"/>
              </a:lnSpc>
            </a:pPr>
            <a:r>
              <a:rPr lang="en-US" altLang="en-US" sz="1800"/>
              <a:t>How many users will be affected? Who are these users? Are they important?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9139F8DF-4D71-4544-AA7F-8579569D2909}"/>
              </a:ext>
            </a:extLst>
          </p:cNvPr>
          <p:cNvSpPr>
            <a:spLocks noGrp="1" noChangeArrowheads="1"/>
          </p:cNvSpPr>
          <p:nvPr>
            <p:ph type="title"/>
          </p:nvPr>
        </p:nvSpPr>
        <p:spPr/>
        <p:txBody>
          <a:bodyPr/>
          <a:lstStyle/>
          <a:p>
            <a:pPr eaLnBrk="1" hangingPunct="1"/>
            <a:r>
              <a:rPr lang="en-US" altLang="en-US"/>
              <a:t>What is Malware?</a:t>
            </a:r>
          </a:p>
        </p:txBody>
      </p:sp>
      <p:sp>
        <p:nvSpPr>
          <p:cNvPr id="27650" name="Rectangle 3">
            <a:extLst>
              <a:ext uri="{FF2B5EF4-FFF2-40B4-BE49-F238E27FC236}">
                <a16:creationId xmlns:a16="http://schemas.microsoft.com/office/drawing/2014/main" id="{8C6A9F8B-71DA-054A-981B-26649CC9E529}"/>
              </a:ext>
            </a:extLst>
          </p:cNvPr>
          <p:cNvSpPr>
            <a:spLocks noGrp="1" noChangeArrowheads="1"/>
          </p:cNvSpPr>
          <p:nvPr>
            <p:ph type="body" idx="1"/>
          </p:nvPr>
        </p:nvSpPr>
        <p:spPr/>
        <p:txBody>
          <a:bodyPr/>
          <a:lstStyle/>
          <a:p>
            <a:pPr eaLnBrk="1" hangingPunct="1">
              <a:lnSpc>
                <a:spcPct val="90000"/>
              </a:lnSpc>
              <a:defRPr/>
            </a:pPr>
            <a:r>
              <a:rPr lang="en-US" altLang="en-US" sz="2800" dirty="0"/>
              <a:t>Malware (malicious software) is any program that works against the interest of the system’s user or owner.</a:t>
            </a:r>
          </a:p>
          <a:p>
            <a:pPr eaLnBrk="1" hangingPunct="1">
              <a:lnSpc>
                <a:spcPct val="90000"/>
              </a:lnSpc>
              <a:defRPr/>
            </a:pPr>
            <a:r>
              <a:rPr lang="en-US" altLang="en-US" sz="2800" b="1" dirty="0"/>
              <a:t>Question:</a:t>
            </a:r>
            <a:r>
              <a:rPr lang="en-US" altLang="en-US" sz="2800" dirty="0"/>
              <a:t> Is a program that spies on the web browsing habits of the employees of a company considered malware? </a:t>
            </a:r>
          </a:p>
          <a:p>
            <a:pPr eaLnBrk="1" hangingPunct="1">
              <a:lnSpc>
                <a:spcPct val="90000"/>
              </a:lnSpc>
              <a:defRPr/>
            </a:pPr>
            <a:r>
              <a:rPr lang="en-US" altLang="en-US" sz="2800" dirty="0"/>
              <a:t>What if the CEO authorized the installation of the spying program?</a:t>
            </a:r>
          </a:p>
          <a:p>
            <a:pPr marL="0" indent="0" eaLnBrk="1" hangingPunct="1">
              <a:lnSpc>
                <a:spcPct val="90000"/>
              </a:lnSpc>
              <a:buFontTx/>
              <a:buNone/>
              <a:defRPr/>
            </a:pPr>
            <a:endParaRPr lang="en-US" altLang="en-US" sz="2800" dirty="0"/>
          </a:p>
          <a:p>
            <a:pPr marL="0" indent="0" eaLnBrk="1" hangingPunct="1">
              <a:lnSpc>
                <a:spcPct val="90000"/>
              </a:lnSpc>
              <a:buFontTx/>
              <a:buNone/>
              <a:defRPr/>
            </a:pPr>
            <a:r>
              <a:rPr lang="en-US" altLang="en-US" sz="2800" dirty="0"/>
              <a:t>https://</a:t>
            </a:r>
            <a:r>
              <a:rPr lang="en-US" altLang="en-US" sz="2800" dirty="0" err="1"/>
              <a:t>en.wikipedia.org</a:t>
            </a:r>
            <a:r>
              <a:rPr lang="en-US" altLang="en-US" sz="2800" dirty="0"/>
              <a:t>/wiki/Spyware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A screenshot of a social media post&#10;&#10;Description automatically generated">
            <a:extLst>
              <a:ext uri="{FF2B5EF4-FFF2-40B4-BE49-F238E27FC236}">
                <a16:creationId xmlns:a16="http://schemas.microsoft.com/office/drawing/2014/main" id="{6638AD06-BBC1-CB4B-AEDE-2CB0DF625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420C849D-C00B-7F41-9FCE-3D2C60AC1FBC}"/>
              </a:ext>
            </a:extLst>
          </p:cNvPr>
          <p:cNvSpPr>
            <a:spLocks noGrp="1" noChangeArrowheads="1"/>
          </p:cNvSpPr>
          <p:nvPr>
            <p:ph type="title"/>
          </p:nvPr>
        </p:nvSpPr>
        <p:spPr/>
        <p:txBody>
          <a:bodyPr/>
          <a:lstStyle/>
          <a:p>
            <a:pPr eaLnBrk="1" hangingPunct="1"/>
            <a:r>
              <a:rPr lang="en-US" altLang="en-US"/>
              <a:t>Uses of Malware</a:t>
            </a:r>
          </a:p>
        </p:txBody>
      </p:sp>
      <p:sp>
        <p:nvSpPr>
          <p:cNvPr id="32770" name="Rectangle 3">
            <a:extLst>
              <a:ext uri="{FF2B5EF4-FFF2-40B4-BE49-F238E27FC236}">
                <a16:creationId xmlns:a16="http://schemas.microsoft.com/office/drawing/2014/main" id="{A04A28C7-78BF-334C-95EE-C1AE52408603}"/>
              </a:ext>
            </a:extLst>
          </p:cNvPr>
          <p:cNvSpPr>
            <a:spLocks noGrp="1" noChangeArrowheads="1"/>
          </p:cNvSpPr>
          <p:nvPr>
            <p:ph type="body" idx="1"/>
          </p:nvPr>
        </p:nvSpPr>
        <p:spPr/>
        <p:txBody>
          <a:bodyPr/>
          <a:lstStyle/>
          <a:p>
            <a:pPr eaLnBrk="1" hangingPunct="1"/>
            <a:r>
              <a:rPr lang="en-US" altLang="en-US"/>
              <a:t>Why do people develop and deploy malware?</a:t>
            </a:r>
          </a:p>
          <a:p>
            <a:pPr lvl="1" eaLnBrk="1" hangingPunct="1"/>
            <a:r>
              <a:rPr lang="en-US" altLang="en-US"/>
              <a:t>Financial gain</a:t>
            </a:r>
          </a:p>
          <a:p>
            <a:pPr lvl="1" eaLnBrk="1" hangingPunct="1"/>
            <a:r>
              <a:rPr lang="en-US" altLang="en-US"/>
              <a:t>Psychological urges and childish desires to “beat the system”.</a:t>
            </a:r>
          </a:p>
          <a:p>
            <a:pPr lvl="1" eaLnBrk="1" hangingPunct="1"/>
            <a:r>
              <a:rPr lang="en-US" altLang="en-US"/>
              <a:t>Access private data</a:t>
            </a:r>
          </a:p>
          <a:p>
            <a:pPr lvl="1" eaLnBrk="1" hangingPunct="1"/>
            <a:r>
              <a:rPr lang="en-US" altLang="en-US"/>
              <a:t>…</a:t>
            </a:r>
          </a:p>
          <a:p>
            <a:pPr lvl="1"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5EFB7DA0-BCCE-8C4D-BF4B-219688E64D1B}"/>
              </a:ext>
            </a:extLst>
          </p:cNvPr>
          <p:cNvSpPr>
            <a:spLocks noGrp="1" noChangeArrowheads="1"/>
          </p:cNvSpPr>
          <p:nvPr>
            <p:ph type="title"/>
          </p:nvPr>
        </p:nvSpPr>
        <p:spPr/>
        <p:txBody>
          <a:bodyPr/>
          <a:lstStyle/>
          <a:p>
            <a:pPr eaLnBrk="1" hangingPunct="1"/>
            <a:r>
              <a:rPr lang="en-US" altLang="en-US"/>
              <a:t>Typical purposes of Malware</a:t>
            </a:r>
          </a:p>
        </p:txBody>
      </p:sp>
      <p:sp>
        <p:nvSpPr>
          <p:cNvPr id="34818" name="Rectangle 3">
            <a:extLst>
              <a:ext uri="{FF2B5EF4-FFF2-40B4-BE49-F238E27FC236}">
                <a16:creationId xmlns:a16="http://schemas.microsoft.com/office/drawing/2014/main" id="{91512951-23B8-8E44-A2F4-395B84E2F436}"/>
              </a:ext>
            </a:extLst>
          </p:cNvPr>
          <p:cNvSpPr>
            <a:spLocks noGrp="1" noChangeArrowheads="1"/>
          </p:cNvSpPr>
          <p:nvPr>
            <p:ph type="body" idx="1"/>
          </p:nvPr>
        </p:nvSpPr>
        <p:spPr>
          <a:xfrm>
            <a:off x="762000" y="1600200"/>
            <a:ext cx="7772400" cy="4419600"/>
          </a:xfrm>
        </p:spPr>
        <p:txBody>
          <a:bodyPr/>
          <a:lstStyle/>
          <a:p>
            <a:pPr eaLnBrk="1" hangingPunct="1">
              <a:lnSpc>
                <a:spcPct val="90000"/>
              </a:lnSpc>
            </a:pPr>
            <a:r>
              <a:rPr lang="en-US" altLang="en-US" sz="2400"/>
              <a:t>Backdoor access:</a:t>
            </a:r>
          </a:p>
          <a:p>
            <a:pPr lvl="1" eaLnBrk="1" hangingPunct="1">
              <a:lnSpc>
                <a:spcPct val="90000"/>
              </a:lnSpc>
            </a:pPr>
            <a:r>
              <a:rPr lang="en-US" altLang="en-US" sz="2000"/>
              <a:t>Attacker gains unlimited access to the machine.</a:t>
            </a:r>
          </a:p>
          <a:p>
            <a:pPr eaLnBrk="1" hangingPunct="1">
              <a:lnSpc>
                <a:spcPct val="90000"/>
              </a:lnSpc>
            </a:pPr>
            <a:r>
              <a:rPr lang="en-US" altLang="en-US" sz="2400"/>
              <a:t>Denial-of-service (DoS) attacks:</a:t>
            </a:r>
          </a:p>
          <a:p>
            <a:pPr lvl="1" eaLnBrk="1" hangingPunct="1">
              <a:lnSpc>
                <a:spcPct val="90000"/>
              </a:lnSpc>
            </a:pPr>
            <a:r>
              <a:rPr lang="en-US" altLang="en-US" sz="2000"/>
              <a:t>Infect a huge number of machines to try simultaneously to connect to a target server in hope of overwhelming it and making it crash. </a:t>
            </a:r>
          </a:p>
          <a:p>
            <a:pPr eaLnBrk="1" hangingPunct="1">
              <a:lnSpc>
                <a:spcPct val="90000"/>
              </a:lnSpc>
            </a:pPr>
            <a:r>
              <a:rPr lang="en-US" altLang="en-US" sz="2400"/>
              <a:t>Vandalism:</a:t>
            </a:r>
          </a:p>
          <a:p>
            <a:pPr lvl="1" eaLnBrk="1" hangingPunct="1">
              <a:lnSpc>
                <a:spcPct val="90000"/>
              </a:lnSpc>
            </a:pPr>
            <a:r>
              <a:rPr lang="en-US" altLang="en-US" sz="2000"/>
              <a:t>E.g., defacing a web site.</a:t>
            </a:r>
          </a:p>
          <a:p>
            <a:pPr eaLnBrk="1" hangingPunct="1">
              <a:lnSpc>
                <a:spcPct val="90000"/>
              </a:lnSpc>
            </a:pPr>
            <a:r>
              <a:rPr lang="en-US" altLang="en-US" sz="2400"/>
              <a:t>Resource Theft:</a:t>
            </a:r>
          </a:p>
          <a:p>
            <a:pPr lvl="1" eaLnBrk="1" hangingPunct="1">
              <a:lnSpc>
                <a:spcPct val="90000"/>
              </a:lnSpc>
            </a:pPr>
            <a:r>
              <a:rPr lang="en-US" altLang="en-US" sz="2000"/>
              <a:t>E.g., stealing other user’s computing and network resources, such as using your neighbors’ Wireless Network.</a:t>
            </a:r>
          </a:p>
          <a:p>
            <a:pPr eaLnBrk="1" hangingPunct="1">
              <a:lnSpc>
                <a:spcPct val="90000"/>
              </a:lnSpc>
            </a:pPr>
            <a:r>
              <a:rPr lang="en-US" altLang="en-US" sz="2400"/>
              <a:t>Information Theft:</a:t>
            </a:r>
          </a:p>
          <a:p>
            <a:pPr lvl="1" eaLnBrk="1" hangingPunct="1">
              <a:lnSpc>
                <a:spcPct val="90000"/>
              </a:lnSpc>
            </a:pPr>
            <a:r>
              <a:rPr lang="en-US" altLang="en-US" sz="2000"/>
              <a:t>E.g., stealing other user’s credit card numbers</a:t>
            </a:r>
            <a:r>
              <a:rPr lang="en-US" altLang="en-US" sz="24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B1551915-23D2-664F-8745-0D2D77206D70}"/>
              </a:ext>
            </a:extLst>
          </p:cNvPr>
          <p:cNvSpPr>
            <a:spLocks noGrp="1" noChangeArrowheads="1"/>
          </p:cNvSpPr>
          <p:nvPr>
            <p:ph type="title"/>
          </p:nvPr>
        </p:nvSpPr>
        <p:spPr/>
        <p:txBody>
          <a:bodyPr/>
          <a:lstStyle/>
          <a:p>
            <a:pPr eaLnBrk="1" hangingPunct="1"/>
            <a:r>
              <a:rPr lang="en-US" altLang="en-US"/>
              <a:t>Types of Malware</a:t>
            </a:r>
          </a:p>
        </p:txBody>
      </p:sp>
      <p:sp>
        <p:nvSpPr>
          <p:cNvPr id="36866" name="Rectangle 3">
            <a:extLst>
              <a:ext uri="{FF2B5EF4-FFF2-40B4-BE49-F238E27FC236}">
                <a16:creationId xmlns:a16="http://schemas.microsoft.com/office/drawing/2014/main" id="{05EA79A4-4A3D-4E42-9CDF-7CE305BB2265}"/>
              </a:ext>
            </a:extLst>
          </p:cNvPr>
          <p:cNvSpPr>
            <a:spLocks noGrp="1" noChangeArrowheads="1"/>
          </p:cNvSpPr>
          <p:nvPr>
            <p:ph type="body" idx="1"/>
          </p:nvPr>
        </p:nvSpPr>
        <p:spPr>
          <a:xfrm>
            <a:off x="685800" y="1752600"/>
            <a:ext cx="7772400" cy="4114800"/>
          </a:xfrm>
        </p:spPr>
        <p:txBody>
          <a:bodyPr/>
          <a:lstStyle/>
          <a:p>
            <a:pPr eaLnBrk="1" hangingPunct="1"/>
            <a:r>
              <a:rPr lang="en-US" altLang="en-US"/>
              <a:t>Viruses</a:t>
            </a:r>
          </a:p>
          <a:p>
            <a:pPr eaLnBrk="1" hangingPunct="1"/>
            <a:r>
              <a:rPr lang="en-US" altLang="en-US"/>
              <a:t>Worms</a:t>
            </a:r>
          </a:p>
          <a:p>
            <a:pPr eaLnBrk="1" hangingPunct="1"/>
            <a:r>
              <a:rPr lang="en-US" altLang="en-US"/>
              <a:t>Trojan Horses</a:t>
            </a:r>
          </a:p>
          <a:p>
            <a:pPr eaLnBrk="1" hangingPunct="1"/>
            <a:r>
              <a:rPr lang="en-US" altLang="en-US"/>
              <a:t>Backdoors</a:t>
            </a:r>
          </a:p>
          <a:p>
            <a:pPr eaLnBrk="1" hangingPunct="1"/>
            <a:r>
              <a:rPr lang="en-US" altLang="en-US"/>
              <a:t>Mobile code</a:t>
            </a:r>
          </a:p>
          <a:p>
            <a:pPr eaLnBrk="1" hangingPunct="1"/>
            <a:r>
              <a:rPr lang="en-US" altLang="en-US"/>
              <a:t>Adware</a:t>
            </a:r>
          </a:p>
          <a:p>
            <a:pPr eaLnBrk="1" hangingPunct="1"/>
            <a:r>
              <a:rPr lang="en-US" altLang="en-US"/>
              <a:t>Sticky software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750DDD22-AB7D-AC41-80C9-2075EF3FF539}"/>
              </a:ext>
            </a:extLst>
          </p:cNvPr>
          <p:cNvSpPr>
            <a:spLocks noGrp="1" noChangeArrowheads="1"/>
          </p:cNvSpPr>
          <p:nvPr>
            <p:ph type="title"/>
          </p:nvPr>
        </p:nvSpPr>
        <p:spPr>
          <a:xfrm>
            <a:off x="762000" y="304800"/>
            <a:ext cx="7772400" cy="1066800"/>
          </a:xfrm>
        </p:spPr>
        <p:txBody>
          <a:bodyPr/>
          <a:lstStyle/>
          <a:p>
            <a:pPr eaLnBrk="1" hangingPunct="1"/>
            <a:r>
              <a:rPr lang="en-US" altLang="en-US"/>
              <a:t>Origin of the term </a:t>
            </a:r>
            <a:br>
              <a:rPr lang="en-US" altLang="en-US"/>
            </a:br>
            <a:r>
              <a:rPr lang="en-US" altLang="en-US"/>
              <a:t>computer virus</a:t>
            </a:r>
          </a:p>
        </p:txBody>
      </p:sp>
      <p:sp>
        <p:nvSpPr>
          <p:cNvPr id="38914" name="Rectangle 3">
            <a:extLst>
              <a:ext uri="{FF2B5EF4-FFF2-40B4-BE49-F238E27FC236}">
                <a16:creationId xmlns:a16="http://schemas.microsoft.com/office/drawing/2014/main" id="{307C1A0E-FED2-2642-B624-B4141ACB0F26}"/>
              </a:ext>
            </a:extLst>
          </p:cNvPr>
          <p:cNvSpPr>
            <a:spLocks noGrp="1" noChangeArrowheads="1"/>
          </p:cNvSpPr>
          <p:nvPr>
            <p:ph type="body" idx="1"/>
          </p:nvPr>
        </p:nvSpPr>
        <p:spPr>
          <a:xfrm>
            <a:off x="762000" y="1524000"/>
            <a:ext cx="7772400" cy="4419600"/>
          </a:xfrm>
        </p:spPr>
        <p:txBody>
          <a:bodyPr/>
          <a:lstStyle/>
          <a:p>
            <a:pPr eaLnBrk="1" hangingPunct="1">
              <a:lnSpc>
                <a:spcPct val="90000"/>
              </a:lnSpc>
            </a:pPr>
            <a:r>
              <a:rPr lang="en-US" altLang="en-US" sz="2400"/>
              <a:t>The term computer </a:t>
            </a:r>
            <a:r>
              <a:rPr lang="en-US" altLang="en-US" sz="2400" i="1"/>
              <a:t>virus</a:t>
            </a:r>
            <a:r>
              <a:rPr lang="en-US" altLang="en-US" sz="2400"/>
              <a:t> was first used in an </a:t>
            </a:r>
            <a:r>
              <a:rPr lang="en-US" altLang="en-US" sz="2400" b="1"/>
              <a:t>academic</a:t>
            </a:r>
            <a:r>
              <a:rPr lang="en-US" altLang="en-US" sz="2400"/>
              <a:t> publication by Fred Cohen in his 1984 paper </a:t>
            </a:r>
            <a:r>
              <a:rPr lang="en-US" altLang="en-US" sz="2400" i="1"/>
              <a:t>Experiments with Computer Viruses</a:t>
            </a:r>
            <a:r>
              <a:rPr lang="en-US" altLang="en-US" sz="2400"/>
              <a:t>.</a:t>
            </a:r>
          </a:p>
          <a:p>
            <a:pPr eaLnBrk="1" hangingPunct="1">
              <a:lnSpc>
                <a:spcPct val="90000"/>
              </a:lnSpc>
            </a:pPr>
            <a:r>
              <a:rPr lang="en-US" altLang="en-US" sz="2400"/>
              <a:t>However, a mid-1970s science fiction novel by David Gerrold, </a:t>
            </a:r>
            <a:r>
              <a:rPr lang="en-US" altLang="en-US" sz="2400" i="1"/>
              <a:t>When H.A.R.L.I.E. was One</a:t>
            </a:r>
            <a:r>
              <a:rPr lang="en-US" altLang="en-US" sz="2400"/>
              <a:t>, includes a description of a fictional computer program called VIRUS.</a:t>
            </a:r>
          </a:p>
          <a:p>
            <a:pPr eaLnBrk="1" hangingPunct="1">
              <a:lnSpc>
                <a:spcPct val="90000"/>
              </a:lnSpc>
            </a:pPr>
            <a:r>
              <a:rPr lang="en-US" altLang="en-US" sz="2400"/>
              <a:t>John Brunner's 1975 novel The </a:t>
            </a:r>
            <a:r>
              <a:rPr lang="en-US" altLang="en-US" sz="2400" i="1"/>
              <a:t>Shockwave Rider</a:t>
            </a:r>
            <a:r>
              <a:rPr lang="en-US" altLang="en-US" sz="2400"/>
              <a:t> describes programs known as </a:t>
            </a:r>
            <a:r>
              <a:rPr lang="en-US" altLang="en-US" sz="2400" i="1"/>
              <a:t>tapeworms</a:t>
            </a:r>
            <a:r>
              <a:rPr lang="en-US" altLang="en-US" sz="2400"/>
              <a:t> which spread through a network for deleting data. </a:t>
            </a:r>
          </a:p>
          <a:p>
            <a:pPr eaLnBrk="1" hangingPunct="1">
              <a:lnSpc>
                <a:spcPct val="90000"/>
              </a:lnSpc>
            </a:pPr>
            <a:r>
              <a:rPr lang="en-US" altLang="en-US" sz="2400"/>
              <a:t>The term computer virus also appears in the comic book </a:t>
            </a:r>
            <a:r>
              <a:rPr lang="en-US" altLang="en-US" sz="2400" i="1"/>
              <a:t>Uncanny X-Men</a:t>
            </a:r>
            <a:r>
              <a:rPr lang="en-US" altLang="en-US" sz="2400"/>
              <a:t> in 1982.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3FCFAB0E-397B-184A-9C4E-30EEA74AF962}"/>
              </a:ext>
            </a:extLst>
          </p:cNvPr>
          <p:cNvSpPr>
            <a:spLocks noGrp="1" noChangeArrowheads="1"/>
          </p:cNvSpPr>
          <p:nvPr>
            <p:ph type="title"/>
          </p:nvPr>
        </p:nvSpPr>
        <p:spPr/>
        <p:txBody>
          <a:bodyPr/>
          <a:lstStyle/>
          <a:p>
            <a:pPr eaLnBrk="1" hangingPunct="1"/>
            <a:r>
              <a:rPr lang="en-US" altLang="en-US"/>
              <a:t>The first computer viruses</a:t>
            </a:r>
          </a:p>
        </p:txBody>
      </p:sp>
      <p:sp>
        <p:nvSpPr>
          <p:cNvPr id="39938" name="Rectangle 3">
            <a:extLst>
              <a:ext uri="{FF2B5EF4-FFF2-40B4-BE49-F238E27FC236}">
                <a16:creationId xmlns:a16="http://schemas.microsoft.com/office/drawing/2014/main" id="{4F03B440-1FDD-144E-BF8A-A278C87EEBCC}"/>
              </a:ext>
            </a:extLst>
          </p:cNvPr>
          <p:cNvSpPr>
            <a:spLocks noGrp="1" noChangeArrowheads="1"/>
          </p:cNvSpPr>
          <p:nvPr>
            <p:ph type="body" idx="1"/>
          </p:nvPr>
        </p:nvSpPr>
        <p:spPr/>
        <p:txBody>
          <a:bodyPr/>
          <a:lstStyle/>
          <a:p>
            <a:pPr eaLnBrk="1" hangingPunct="1"/>
            <a:r>
              <a:rPr lang="en-US" altLang="en-US" sz="2400"/>
              <a:t>A program called </a:t>
            </a:r>
            <a:r>
              <a:rPr lang="en-US" altLang="en-US" sz="2400" i="1"/>
              <a:t>Elk Cloner</a:t>
            </a:r>
            <a:r>
              <a:rPr lang="en-US" altLang="en-US" sz="2400"/>
              <a:t> is credited with being the first computer virus to appear "in the wild". Written in 1982 by Rich Skrenta, it attached itself to the Apple DOS 3.3 operating system and spread by floppy disk.</a:t>
            </a:r>
          </a:p>
          <a:p>
            <a:pPr eaLnBrk="1" hangingPunct="1"/>
            <a:r>
              <a:rPr lang="en-US" altLang="en-US" sz="2400"/>
              <a:t>The first PC virus was a boot sector virus called (c)Brain, created in 1986 by two brothers, Basit and Amjad Farooq Alvi, operating out of Lahore, Pakistan.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6ED209A-B98F-D541-8E63-0132E72321A9}"/>
              </a:ext>
            </a:extLst>
          </p:cNvPr>
          <p:cNvSpPr>
            <a:spLocks noGrp="1" noChangeArrowheads="1"/>
          </p:cNvSpPr>
          <p:nvPr>
            <p:ph type="title"/>
          </p:nvPr>
        </p:nvSpPr>
        <p:spPr/>
        <p:txBody>
          <a:bodyPr/>
          <a:lstStyle/>
          <a:p>
            <a:pPr eaLnBrk="1" hangingPunct="1"/>
            <a:r>
              <a:rPr lang="en-US" altLang="en-US"/>
              <a:t>Worms</a:t>
            </a:r>
          </a:p>
        </p:txBody>
      </p:sp>
      <p:sp>
        <p:nvSpPr>
          <p:cNvPr id="40962" name="Rectangle 3">
            <a:extLst>
              <a:ext uri="{FF2B5EF4-FFF2-40B4-BE49-F238E27FC236}">
                <a16:creationId xmlns:a16="http://schemas.microsoft.com/office/drawing/2014/main" id="{EFB81887-121A-6C41-A7C0-2C2330B4C8C7}"/>
              </a:ext>
            </a:extLst>
          </p:cNvPr>
          <p:cNvSpPr>
            <a:spLocks noGrp="1" noChangeArrowheads="1"/>
          </p:cNvSpPr>
          <p:nvPr>
            <p:ph type="body" idx="1"/>
          </p:nvPr>
        </p:nvSpPr>
        <p:spPr/>
        <p:txBody>
          <a:bodyPr/>
          <a:lstStyle/>
          <a:p>
            <a:pPr eaLnBrk="1" hangingPunct="1">
              <a:lnSpc>
                <a:spcPct val="90000"/>
              </a:lnSpc>
            </a:pPr>
            <a:r>
              <a:rPr lang="en-US" altLang="en-US" sz="2400"/>
              <a:t>Worms are malicious programs that use the Internet to spread.</a:t>
            </a:r>
          </a:p>
          <a:p>
            <a:pPr eaLnBrk="1" hangingPunct="1">
              <a:lnSpc>
                <a:spcPct val="90000"/>
              </a:lnSpc>
            </a:pPr>
            <a:r>
              <a:rPr lang="en-US" altLang="en-US" sz="2400"/>
              <a:t>Similar to a virus, a worm self-replicates.</a:t>
            </a:r>
          </a:p>
          <a:p>
            <a:pPr eaLnBrk="1" hangingPunct="1">
              <a:lnSpc>
                <a:spcPct val="90000"/>
              </a:lnSpc>
            </a:pPr>
            <a:r>
              <a:rPr lang="en-US" altLang="en-US" sz="2400"/>
              <a:t>Unlike a virus, a worm does not need human intervention to replicate.</a:t>
            </a:r>
          </a:p>
          <a:p>
            <a:pPr eaLnBrk="1" hangingPunct="1">
              <a:lnSpc>
                <a:spcPct val="90000"/>
              </a:lnSpc>
            </a:pPr>
            <a:r>
              <a:rPr lang="en-US" altLang="en-US" sz="2400"/>
              <a:t>Worms have the ability to spread uncontrollably in a very brief period of time.</a:t>
            </a:r>
          </a:p>
          <a:p>
            <a:pPr lvl="1" eaLnBrk="1" hangingPunct="1">
              <a:lnSpc>
                <a:spcPct val="90000"/>
              </a:lnSpc>
            </a:pPr>
            <a:r>
              <a:rPr lang="en-US" altLang="en-US" sz="2000"/>
              <a:t>Almost every computer system in the world is attached to the same network. </a:t>
            </a:r>
          </a:p>
          <a:p>
            <a:pPr eaLnBrk="1" hangingPunct="1">
              <a:lnSpc>
                <a:spcPct val="90000"/>
              </a:lnSpc>
            </a:pPr>
            <a:endParaRPr lang="en-US"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71062B48-3DF4-E047-856B-792BBEA2CF85}"/>
              </a:ext>
            </a:extLst>
          </p:cNvPr>
          <p:cNvSpPr>
            <a:spLocks noGrp="1" noChangeArrowheads="1"/>
          </p:cNvSpPr>
          <p:nvPr>
            <p:ph type="title"/>
          </p:nvPr>
        </p:nvSpPr>
        <p:spPr/>
        <p:txBody>
          <a:bodyPr/>
          <a:lstStyle/>
          <a:p>
            <a:pPr eaLnBrk="1" hangingPunct="1"/>
            <a:r>
              <a:rPr lang="en-US" altLang="en-US"/>
              <a:t>Worms: Operation</a:t>
            </a:r>
          </a:p>
        </p:txBody>
      </p:sp>
      <p:sp>
        <p:nvSpPr>
          <p:cNvPr id="43010" name="Rectangle 3">
            <a:extLst>
              <a:ext uri="{FF2B5EF4-FFF2-40B4-BE49-F238E27FC236}">
                <a16:creationId xmlns:a16="http://schemas.microsoft.com/office/drawing/2014/main" id="{004F0D4C-49AB-8646-830A-82618B7A628C}"/>
              </a:ext>
            </a:extLst>
          </p:cNvPr>
          <p:cNvSpPr>
            <a:spLocks noGrp="1" noChangeArrowheads="1"/>
          </p:cNvSpPr>
          <p:nvPr>
            <p:ph type="body" idx="1"/>
          </p:nvPr>
        </p:nvSpPr>
        <p:spPr/>
        <p:txBody>
          <a:bodyPr/>
          <a:lstStyle/>
          <a:p>
            <a:pPr eaLnBrk="1" hangingPunct="1"/>
            <a:r>
              <a:rPr lang="en-US" altLang="en-US" sz="2400"/>
              <a:t>A worm may spread because of a software vulnerability exploit:</a:t>
            </a:r>
          </a:p>
          <a:p>
            <a:pPr lvl="1" eaLnBrk="1" hangingPunct="1"/>
            <a:r>
              <a:rPr lang="en-US" altLang="en-US" sz="2000"/>
              <a:t>Takes advantage of the OS or an application program with program vulnerabilities that allow it to hide in a seemingly innocent data packet.</a:t>
            </a:r>
          </a:p>
          <a:p>
            <a:pPr eaLnBrk="1" hangingPunct="1"/>
            <a:r>
              <a:rPr lang="en-US" altLang="en-US" sz="2400"/>
              <a:t>A worm may also spread via e-mail.</a:t>
            </a:r>
          </a:p>
          <a:p>
            <a:pPr lvl="1" eaLnBrk="1" hangingPunct="1"/>
            <a:r>
              <a:rPr lang="en-US" altLang="en-US" sz="2000"/>
              <a:t>Mass mailing worms scan the user’s contact list and mail themselves to every contact on such a list.</a:t>
            </a:r>
          </a:p>
          <a:p>
            <a:pPr lvl="1" eaLnBrk="1" hangingPunct="1"/>
            <a:r>
              <a:rPr lang="en-US" altLang="en-US" sz="2000"/>
              <a:t>In most cases the user must open an attachment to trigger the spreading of the worm (more like a virus).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6917EBB0-1DE2-584F-9D59-ABBD8396B787}"/>
              </a:ext>
            </a:extLst>
          </p:cNvPr>
          <p:cNvSpPr>
            <a:spLocks noGrp="1" noChangeArrowheads="1"/>
          </p:cNvSpPr>
          <p:nvPr>
            <p:ph type="title"/>
          </p:nvPr>
        </p:nvSpPr>
        <p:spPr>
          <a:xfrm>
            <a:off x="457200" y="76200"/>
            <a:ext cx="8229600" cy="1143000"/>
          </a:xfrm>
        </p:spPr>
        <p:txBody>
          <a:bodyPr/>
          <a:lstStyle/>
          <a:p>
            <a:pPr eaLnBrk="1" hangingPunct="1"/>
            <a:r>
              <a:rPr lang="en-US" altLang="en-US"/>
              <a:t>Computer Security</a:t>
            </a:r>
          </a:p>
        </p:txBody>
      </p:sp>
      <p:sp>
        <p:nvSpPr>
          <p:cNvPr id="18434" name="Content Placeholder 2">
            <a:extLst>
              <a:ext uri="{FF2B5EF4-FFF2-40B4-BE49-F238E27FC236}">
                <a16:creationId xmlns:a16="http://schemas.microsoft.com/office/drawing/2014/main" id="{42A03381-9E90-E545-A47C-F2BA8AA330F1}"/>
              </a:ext>
            </a:extLst>
          </p:cNvPr>
          <p:cNvSpPr>
            <a:spLocks noGrp="1" noChangeArrowheads="1"/>
          </p:cNvSpPr>
          <p:nvPr>
            <p:ph idx="1"/>
          </p:nvPr>
        </p:nvSpPr>
        <p:spPr>
          <a:xfrm>
            <a:off x="457200" y="1036638"/>
            <a:ext cx="8229600" cy="4525962"/>
          </a:xfrm>
        </p:spPr>
        <p:txBody>
          <a:bodyPr/>
          <a:lstStyle/>
          <a:p>
            <a:pPr eaLnBrk="1" hangingPunct="1"/>
            <a:r>
              <a:rPr lang="en-US" altLang="en-US" sz="2400"/>
              <a:t>The goal of computer security is to protect computer assets (</a:t>
            </a:r>
            <a:r>
              <a:rPr lang="en-US" altLang="en-US" sz="2400" i="1"/>
              <a:t>e.g.,</a:t>
            </a:r>
            <a:r>
              <a:rPr lang="en-US" altLang="en-US" sz="2400"/>
              <a:t> servers, applications, web pages, data) from:</a:t>
            </a:r>
          </a:p>
          <a:p>
            <a:pPr lvl="1" eaLnBrk="1" hangingPunct="1"/>
            <a:r>
              <a:rPr lang="en-US" altLang="en-US" sz="2000"/>
              <a:t>corruption</a:t>
            </a:r>
          </a:p>
          <a:p>
            <a:pPr lvl="1" eaLnBrk="1" hangingPunct="1"/>
            <a:r>
              <a:rPr lang="en-US" altLang="en-US" sz="2000"/>
              <a:t>unauthorized access</a:t>
            </a:r>
          </a:p>
          <a:p>
            <a:pPr lvl="1" eaLnBrk="1" hangingPunct="1"/>
            <a:r>
              <a:rPr lang="en-US" altLang="en-US" sz="2000"/>
              <a:t>denial of authorized access</a:t>
            </a:r>
          </a:p>
          <a:p>
            <a:pPr lvl="1" eaLnBrk="1" hangingPunct="1"/>
            <a:r>
              <a:rPr lang="en-US" altLang="en-US" sz="2000"/>
              <a:t>malicious software</a:t>
            </a:r>
            <a:endParaRPr lang="en-US" altLang="en-US" sz="2400"/>
          </a:p>
          <a:p>
            <a:pPr eaLnBrk="1" hangingPunct="1"/>
            <a:r>
              <a:rPr lang="en-US" altLang="en-US" sz="2400"/>
              <a:t>Security is strengthened by:</a:t>
            </a:r>
          </a:p>
          <a:p>
            <a:pPr lvl="1" eaLnBrk="1" hangingPunct="1"/>
            <a:r>
              <a:rPr lang="en-US" altLang="en-US" sz="2000"/>
              <a:t>physically limiting the access of                                                           computers to trusted users</a:t>
            </a:r>
          </a:p>
          <a:p>
            <a:pPr lvl="1" eaLnBrk="1" hangingPunct="1"/>
            <a:r>
              <a:rPr lang="en-US" altLang="en-US" sz="2000"/>
              <a:t>hardware mechanisms (</a:t>
            </a:r>
            <a:r>
              <a:rPr lang="en-US" altLang="en-US" sz="2000" i="1"/>
              <a:t>e.g., </a:t>
            </a:r>
            <a:r>
              <a:rPr lang="en-US" altLang="en-US" sz="2000"/>
              <a:t>biometrics)</a:t>
            </a:r>
            <a:endParaRPr lang="en-US" altLang="en-US" sz="2000" i="1"/>
          </a:p>
          <a:p>
            <a:pPr lvl="1" eaLnBrk="1" hangingPunct="1"/>
            <a:r>
              <a:rPr lang="en-US" altLang="en-US" sz="2000"/>
              <a:t>operating system mechanisms that impose rules on untrusted programs (</a:t>
            </a:r>
            <a:r>
              <a:rPr lang="en-US" altLang="en-US" sz="2000" i="1"/>
              <a:t>e.g., </a:t>
            </a:r>
            <a:r>
              <a:rPr lang="en-US" altLang="en-US" sz="2000"/>
              <a:t>role-based access control)</a:t>
            </a:r>
          </a:p>
          <a:p>
            <a:pPr lvl="1" eaLnBrk="1" hangingPunct="1"/>
            <a:r>
              <a:rPr lang="en-US" altLang="en-US" sz="2000"/>
              <a:t>anti-virus software to detect malware </a:t>
            </a:r>
          </a:p>
          <a:p>
            <a:pPr lvl="1" eaLnBrk="1" hangingPunct="1"/>
            <a:r>
              <a:rPr lang="en-US" altLang="en-US" sz="2000"/>
              <a:t>secure coding techniques (</a:t>
            </a:r>
            <a:r>
              <a:rPr lang="en-US" altLang="en-US" sz="2000" i="1"/>
              <a:t>e.g., </a:t>
            </a:r>
            <a:r>
              <a:rPr lang="en-US" altLang="en-US" sz="2000"/>
              <a:t>array bounds checking) to make code less vulnerable to security attacks.</a:t>
            </a:r>
          </a:p>
        </p:txBody>
      </p:sp>
      <p:pic>
        <p:nvPicPr>
          <p:cNvPr id="18435" name="Picture 3" descr="computer-security_7447.jpg">
            <a:extLst>
              <a:ext uri="{FF2B5EF4-FFF2-40B4-BE49-F238E27FC236}">
                <a16:creationId xmlns:a16="http://schemas.microsoft.com/office/drawing/2014/main" id="{0D751B9C-1777-A74C-AB5E-62BE57628C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581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5">
            <a:extLst>
              <a:ext uri="{FF2B5EF4-FFF2-40B4-BE49-F238E27FC236}">
                <a16:creationId xmlns:a16="http://schemas.microsoft.com/office/drawing/2014/main" id="{978AF278-F3BF-3246-8F89-42C91E605F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7AC8C1E-6A75-6B4E-AEA2-08B75E9D283E}" type="slidenum">
              <a:rPr lang="en-US" altLang="en-US" sz="1400" smtClean="0"/>
              <a:pPr>
                <a:spcBef>
                  <a:spcPct val="0"/>
                </a:spcBef>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BEA370CC-1C6E-9B4F-B71A-70697B51014E}"/>
              </a:ext>
            </a:extLst>
          </p:cNvPr>
          <p:cNvSpPr>
            <a:spLocks noGrp="1" noChangeArrowheads="1"/>
          </p:cNvSpPr>
          <p:nvPr>
            <p:ph type="title"/>
          </p:nvPr>
        </p:nvSpPr>
        <p:spPr/>
        <p:txBody>
          <a:bodyPr/>
          <a:lstStyle/>
          <a:p>
            <a:pPr eaLnBrk="1" hangingPunct="1"/>
            <a:r>
              <a:rPr lang="en-US" altLang="en-US"/>
              <a:t>Trojan horses</a:t>
            </a:r>
          </a:p>
        </p:txBody>
      </p:sp>
      <p:sp>
        <p:nvSpPr>
          <p:cNvPr id="45058" name="Rectangle 3">
            <a:extLst>
              <a:ext uri="{FF2B5EF4-FFF2-40B4-BE49-F238E27FC236}">
                <a16:creationId xmlns:a16="http://schemas.microsoft.com/office/drawing/2014/main" id="{DF2C0737-AAC1-F244-BA22-7684D8C53BCC}"/>
              </a:ext>
            </a:extLst>
          </p:cNvPr>
          <p:cNvSpPr>
            <a:spLocks noGrp="1" noChangeArrowheads="1"/>
          </p:cNvSpPr>
          <p:nvPr>
            <p:ph type="body" idx="1"/>
          </p:nvPr>
        </p:nvSpPr>
        <p:spPr/>
        <p:txBody>
          <a:bodyPr/>
          <a:lstStyle/>
          <a:p>
            <a:pPr eaLnBrk="1" hangingPunct="1"/>
            <a:r>
              <a:rPr lang="en-US" altLang="en-US"/>
              <a:t>A Trojan Horse is a seemingly innocent application that contains malicious code that is hidden somewhere inside it.</a:t>
            </a:r>
          </a:p>
          <a:p>
            <a:pPr eaLnBrk="1" hangingPunct="1"/>
            <a:r>
              <a:rPr lang="en-US" altLang="en-US"/>
              <a:t>Trojans are often useful programs that have unnoticeable, yet harmful, side effects.</a:t>
            </a:r>
          </a:p>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AA45BA13-F523-CE44-BA52-8912EB0771F6}"/>
              </a:ext>
            </a:extLst>
          </p:cNvPr>
          <p:cNvSpPr>
            <a:spLocks noGrp="1" noChangeArrowheads="1"/>
          </p:cNvSpPr>
          <p:nvPr>
            <p:ph type="title"/>
          </p:nvPr>
        </p:nvSpPr>
        <p:spPr/>
        <p:txBody>
          <a:bodyPr/>
          <a:lstStyle/>
          <a:p>
            <a:pPr eaLnBrk="1" hangingPunct="1"/>
            <a:r>
              <a:rPr lang="en-US" altLang="en-US"/>
              <a:t>Trojan horses: Operation (1)</a:t>
            </a:r>
          </a:p>
        </p:txBody>
      </p:sp>
      <p:sp>
        <p:nvSpPr>
          <p:cNvPr id="47106" name="Rectangle 3">
            <a:extLst>
              <a:ext uri="{FF2B5EF4-FFF2-40B4-BE49-F238E27FC236}">
                <a16:creationId xmlns:a16="http://schemas.microsoft.com/office/drawing/2014/main" id="{BF2B9C4B-64D0-054E-B295-57CC3BE38C9F}"/>
              </a:ext>
            </a:extLst>
          </p:cNvPr>
          <p:cNvSpPr>
            <a:spLocks noGrp="1" noChangeArrowheads="1"/>
          </p:cNvSpPr>
          <p:nvPr>
            <p:ph type="body" idx="1"/>
          </p:nvPr>
        </p:nvSpPr>
        <p:spPr/>
        <p:txBody>
          <a:bodyPr/>
          <a:lstStyle/>
          <a:p>
            <a:pPr marL="609600" indent="-609600" eaLnBrk="1" hangingPunct="1">
              <a:lnSpc>
                <a:spcPct val="90000"/>
              </a:lnSpc>
            </a:pPr>
            <a:r>
              <a:rPr lang="en-US" altLang="en-US" sz="2800"/>
              <a:t>Embed a malicious element inside an otherwise benign program.</a:t>
            </a:r>
          </a:p>
          <a:p>
            <a:pPr marL="609600" indent="-609600" eaLnBrk="1" hangingPunct="1">
              <a:lnSpc>
                <a:spcPct val="90000"/>
              </a:lnSpc>
            </a:pPr>
            <a:r>
              <a:rPr lang="en-US" altLang="en-US" sz="2800"/>
              <a:t>The victim:</a:t>
            </a:r>
          </a:p>
          <a:p>
            <a:pPr marL="990600" lvl="1" indent="-533400" eaLnBrk="1" hangingPunct="1">
              <a:lnSpc>
                <a:spcPct val="90000"/>
              </a:lnSpc>
              <a:buFontTx/>
              <a:buAutoNum type="arabicPeriod"/>
            </a:pPr>
            <a:r>
              <a:rPr lang="en-US" altLang="en-US" sz="2400"/>
              <a:t>receives the infected program, </a:t>
            </a:r>
          </a:p>
          <a:p>
            <a:pPr marL="990600" lvl="1" indent="-533400" eaLnBrk="1" hangingPunct="1">
              <a:lnSpc>
                <a:spcPct val="90000"/>
              </a:lnSpc>
              <a:buFontTx/>
              <a:buAutoNum type="arabicPeriod"/>
            </a:pPr>
            <a:r>
              <a:rPr lang="en-US" altLang="en-US" sz="2400"/>
              <a:t>launches it, </a:t>
            </a:r>
          </a:p>
          <a:p>
            <a:pPr marL="990600" lvl="1" indent="-533400" eaLnBrk="1" hangingPunct="1">
              <a:lnSpc>
                <a:spcPct val="90000"/>
              </a:lnSpc>
              <a:buFontTx/>
              <a:buAutoNum type="arabicPeriod"/>
            </a:pPr>
            <a:r>
              <a:rPr lang="en-US" altLang="en-US" sz="2400"/>
              <a:t>remains oblivious of the fact that the system has been infected.</a:t>
            </a:r>
          </a:p>
          <a:p>
            <a:pPr marL="609600" indent="-609600" eaLnBrk="1" hangingPunct="1">
              <a:lnSpc>
                <a:spcPct val="90000"/>
              </a:lnSpc>
              <a:buFont typeface="Arial" panose="020B0604020202020204" pitchFamily="34" charset="0"/>
              <a:buChar char="–"/>
            </a:pPr>
            <a:r>
              <a:rPr lang="en-US" altLang="en-US" sz="2800"/>
              <a:t>The application continues to operate normally to eliminate any suspicion.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B1ACE83-5069-0C44-A06B-A6F983ECEEF4}"/>
              </a:ext>
            </a:extLst>
          </p:cNvPr>
          <p:cNvSpPr>
            <a:spLocks noGrp="1" noChangeArrowheads="1"/>
          </p:cNvSpPr>
          <p:nvPr>
            <p:ph type="title"/>
          </p:nvPr>
        </p:nvSpPr>
        <p:spPr/>
        <p:txBody>
          <a:bodyPr/>
          <a:lstStyle/>
          <a:p>
            <a:pPr eaLnBrk="1" hangingPunct="1"/>
            <a:r>
              <a:rPr lang="en-US" altLang="en-US"/>
              <a:t>Trojan horses: Operation (2)</a:t>
            </a:r>
          </a:p>
        </p:txBody>
      </p:sp>
      <p:sp>
        <p:nvSpPr>
          <p:cNvPr id="49154" name="Rectangle 3">
            <a:extLst>
              <a:ext uri="{FF2B5EF4-FFF2-40B4-BE49-F238E27FC236}">
                <a16:creationId xmlns:a16="http://schemas.microsoft.com/office/drawing/2014/main" id="{DC03DAE8-FD49-5344-B7A7-5A3AE2377B31}"/>
              </a:ext>
            </a:extLst>
          </p:cNvPr>
          <p:cNvSpPr>
            <a:spLocks noGrp="1" noChangeArrowheads="1"/>
          </p:cNvSpPr>
          <p:nvPr>
            <p:ph type="body" idx="1"/>
          </p:nvPr>
        </p:nvSpPr>
        <p:spPr/>
        <p:txBody>
          <a:bodyPr/>
          <a:lstStyle/>
          <a:p>
            <a:pPr eaLnBrk="1" hangingPunct="1">
              <a:lnSpc>
                <a:spcPct val="90000"/>
              </a:lnSpc>
            </a:pPr>
            <a:r>
              <a:rPr lang="en-US" altLang="en-US" sz="2400"/>
              <a:t>Fool users into believing that a file containing a malicious program is really an innocent file such as a video clip or an image.</a:t>
            </a:r>
          </a:p>
          <a:p>
            <a:pPr eaLnBrk="1" hangingPunct="1">
              <a:lnSpc>
                <a:spcPct val="90000"/>
              </a:lnSpc>
            </a:pPr>
            <a:r>
              <a:rPr lang="en-US" altLang="en-US" sz="2400"/>
              <a:t>This is easy to do on MS Windows because file types are determined by their extension as opposed to examining the file headers.</a:t>
            </a:r>
          </a:p>
          <a:p>
            <a:pPr eaLnBrk="1" hangingPunct="1">
              <a:lnSpc>
                <a:spcPct val="90000"/>
              </a:lnSpc>
            </a:pPr>
            <a:r>
              <a:rPr lang="en-US" altLang="en-US" sz="2400"/>
              <a:t>E.g., </a:t>
            </a:r>
          </a:p>
          <a:p>
            <a:pPr lvl="1" eaLnBrk="1" hangingPunct="1">
              <a:lnSpc>
                <a:spcPct val="90000"/>
              </a:lnSpc>
            </a:pPr>
            <a:r>
              <a:rPr lang="en-US" altLang="en-US" sz="2000"/>
              <a:t>“</a:t>
            </a:r>
            <a:r>
              <a:rPr lang="en-US" altLang="en-US" sz="2000">
                <a:latin typeface="Courier CE" pitchFamily="2" charset="0"/>
              </a:rPr>
              <a:t>A Great Picture.jpg            .exe</a:t>
            </a:r>
            <a:r>
              <a:rPr lang="en-US" altLang="en-US" sz="2000"/>
              <a:t>”</a:t>
            </a:r>
          </a:p>
          <a:p>
            <a:pPr lvl="1" eaLnBrk="1" hangingPunct="1">
              <a:lnSpc>
                <a:spcPct val="90000"/>
              </a:lnSpc>
            </a:pPr>
            <a:r>
              <a:rPr lang="en-US" altLang="en-US" sz="2000"/>
              <a:t>The </a:t>
            </a:r>
            <a:r>
              <a:rPr lang="en-US" altLang="en-US" sz="2000">
                <a:latin typeface="Courier CE" pitchFamily="2" charset="0"/>
              </a:rPr>
              <a:t>.exe</a:t>
            </a:r>
            <a:r>
              <a:rPr lang="en-US" altLang="en-US" sz="2000"/>
              <a:t> might not be visible in the browser.</a:t>
            </a:r>
          </a:p>
          <a:p>
            <a:pPr lvl="1" eaLnBrk="1" hangingPunct="1">
              <a:lnSpc>
                <a:spcPct val="90000"/>
              </a:lnSpc>
            </a:pPr>
            <a:r>
              <a:rPr lang="en-US" altLang="en-US" sz="2000"/>
              <a:t>The Trojan author can create a picture icon that is the default icon of MS Windows for </a:t>
            </a:r>
            <a:r>
              <a:rPr lang="en-US" altLang="en-US" sz="2000">
                <a:latin typeface="Courier CE" pitchFamily="2" charset="0"/>
              </a:rPr>
              <a:t>.jpg</a:t>
            </a:r>
            <a:r>
              <a:rPr lang="en-US" altLang="en-US" sz="2000"/>
              <a:t> files.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83B3C919-68D8-CF46-8018-379EAFE41910}"/>
              </a:ext>
            </a:extLst>
          </p:cNvPr>
          <p:cNvSpPr>
            <a:spLocks noGrp="1" noChangeArrowheads="1"/>
          </p:cNvSpPr>
          <p:nvPr>
            <p:ph type="title"/>
          </p:nvPr>
        </p:nvSpPr>
        <p:spPr/>
        <p:txBody>
          <a:bodyPr/>
          <a:lstStyle/>
          <a:p>
            <a:pPr eaLnBrk="1" hangingPunct="1"/>
            <a:r>
              <a:rPr lang="en-US" altLang="en-US"/>
              <a:t>Backdoors</a:t>
            </a:r>
          </a:p>
        </p:txBody>
      </p:sp>
      <p:sp>
        <p:nvSpPr>
          <p:cNvPr id="51202" name="Rectangle 3">
            <a:extLst>
              <a:ext uri="{FF2B5EF4-FFF2-40B4-BE49-F238E27FC236}">
                <a16:creationId xmlns:a16="http://schemas.microsoft.com/office/drawing/2014/main" id="{1AE57B52-8F65-BA43-B80F-C86CEA4D05F2}"/>
              </a:ext>
            </a:extLst>
          </p:cNvPr>
          <p:cNvSpPr>
            <a:spLocks noGrp="1" noChangeArrowheads="1"/>
          </p:cNvSpPr>
          <p:nvPr>
            <p:ph type="body" idx="1"/>
          </p:nvPr>
        </p:nvSpPr>
        <p:spPr/>
        <p:txBody>
          <a:bodyPr/>
          <a:lstStyle/>
          <a:p>
            <a:pPr eaLnBrk="1" hangingPunct="1"/>
            <a:r>
              <a:rPr lang="en-US" altLang="en-US"/>
              <a:t>A backdoor is malware that creates a covert access channel that the attacker can use for:</a:t>
            </a:r>
          </a:p>
          <a:p>
            <a:pPr lvl="1" eaLnBrk="1" hangingPunct="1"/>
            <a:r>
              <a:rPr lang="en-US" altLang="en-US"/>
              <a:t>connecting, </a:t>
            </a:r>
          </a:p>
          <a:p>
            <a:pPr lvl="1" eaLnBrk="1" hangingPunct="1"/>
            <a:r>
              <a:rPr lang="en-US" altLang="en-US"/>
              <a:t>controlling, </a:t>
            </a:r>
          </a:p>
          <a:p>
            <a:pPr lvl="1" eaLnBrk="1" hangingPunct="1"/>
            <a:r>
              <a:rPr lang="en-US" altLang="en-US"/>
              <a:t>spying,</a:t>
            </a:r>
          </a:p>
          <a:p>
            <a:pPr lvl="1" eaLnBrk="1" hangingPunct="1"/>
            <a:r>
              <a:rPr lang="en-US" altLang="en-US"/>
              <a:t>or otherwise interacting with the victim’s system.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2B93BDA1-A312-C743-8E69-E55336BA34B7}"/>
              </a:ext>
            </a:extLst>
          </p:cNvPr>
          <p:cNvSpPr>
            <a:spLocks noGrp="1" noChangeArrowheads="1"/>
          </p:cNvSpPr>
          <p:nvPr>
            <p:ph type="title"/>
          </p:nvPr>
        </p:nvSpPr>
        <p:spPr/>
        <p:txBody>
          <a:bodyPr/>
          <a:lstStyle/>
          <a:p>
            <a:pPr eaLnBrk="1" hangingPunct="1"/>
            <a:r>
              <a:rPr lang="en-US" altLang="en-US"/>
              <a:t>Backdoors: Operation</a:t>
            </a:r>
          </a:p>
        </p:txBody>
      </p:sp>
      <p:sp>
        <p:nvSpPr>
          <p:cNvPr id="53250" name="Rectangle 3">
            <a:extLst>
              <a:ext uri="{FF2B5EF4-FFF2-40B4-BE49-F238E27FC236}">
                <a16:creationId xmlns:a16="http://schemas.microsoft.com/office/drawing/2014/main" id="{38CA74DE-55D3-3841-95B0-1F5FE57076AB}"/>
              </a:ext>
            </a:extLst>
          </p:cNvPr>
          <p:cNvSpPr>
            <a:spLocks noGrp="1" noChangeArrowheads="1"/>
          </p:cNvSpPr>
          <p:nvPr>
            <p:ph type="body" idx="1"/>
          </p:nvPr>
        </p:nvSpPr>
        <p:spPr/>
        <p:txBody>
          <a:bodyPr/>
          <a:lstStyle/>
          <a:p>
            <a:pPr eaLnBrk="1" hangingPunct="1">
              <a:lnSpc>
                <a:spcPct val="90000"/>
              </a:lnSpc>
            </a:pPr>
            <a:r>
              <a:rPr lang="en-US" altLang="en-US" sz="2800"/>
              <a:t>Backdoors can be embedded in actual programs that, when executed, enable the attacker to connect to and to use the system remotely.</a:t>
            </a:r>
          </a:p>
          <a:p>
            <a:pPr eaLnBrk="1" hangingPunct="1">
              <a:lnSpc>
                <a:spcPct val="90000"/>
              </a:lnSpc>
            </a:pPr>
            <a:r>
              <a:rPr lang="en-US" altLang="en-US" sz="2800"/>
              <a:t>Backdoors may be planted into the source code by rogue software developers before the product is released.</a:t>
            </a:r>
          </a:p>
          <a:p>
            <a:pPr lvl="1" eaLnBrk="1" hangingPunct="1">
              <a:lnSpc>
                <a:spcPct val="90000"/>
              </a:lnSpc>
            </a:pPr>
            <a:r>
              <a:rPr lang="en-US" altLang="en-US" sz="2400"/>
              <a:t>This is more difficult to get away with if the program is open source.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B238D9A7-DB4F-7A40-8F5E-F29FE49C4A0F}"/>
              </a:ext>
            </a:extLst>
          </p:cNvPr>
          <p:cNvSpPr>
            <a:spLocks noGrp="1" noChangeArrowheads="1"/>
          </p:cNvSpPr>
          <p:nvPr>
            <p:ph type="title"/>
          </p:nvPr>
        </p:nvSpPr>
        <p:spPr/>
        <p:txBody>
          <a:bodyPr/>
          <a:lstStyle/>
          <a:p>
            <a:pPr eaLnBrk="1" hangingPunct="1"/>
            <a:r>
              <a:rPr lang="en-US" altLang="en-US"/>
              <a:t>Mobile code</a:t>
            </a:r>
          </a:p>
        </p:txBody>
      </p:sp>
      <p:sp>
        <p:nvSpPr>
          <p:cNvPr id="55298" name="Rectangle 3">
            <a:extLst>
              <a:ext uri="{FF2B5EF4-FFF2-40B4-BE49-F238E27FC236}">
                <a16:creationId xmlns:a16="http://schemas.microsoft.com/office/drawing/2014/main" id="{117A1753-1F92-B74B-A7BC-CD91CE296053}"/>
              </a:ext>
            </a:extLst>
          </p:cNvPr>
          <p:cNvSpPr>
            <a:spLocks noGrp="1" noChangeArrowheads="1"/>
          </p:cNvSpPr>
          <p:nvPr>
            <p:ph type="body" idx="1"/>
          </p:nvPr>
        </p:nvSpPr>
        <p:spPr/>
        <p:txBody>
          <a:bodyPr/>
          <a:lstStyle/>
          <a:p>
            <a:pPr eaLnBrk="1" hangingPunct="1"/>
            <a:r>
              <a:rPr lang="en-US" altLang="en-US" sz="2400"/>
              <a:t>Mobile code is a class of benign programs that are:</a:t>
            </a:r>
          </a:p>
          <a:p>
            <a:pPr lvl="1" eaLnBrk="1" hangingPunct="1"/>
            <a:r>
              <a:rPr lang="en-US" altLang="en-US" sz="2000"/>
              <a:t>meant to be mobile,</a:t>
            </a:r>
          </a:p>
          <a:p>
            <a:pPr lvl="1" eaLnBrk="1" hangingPunct="1"/>
            <a:r>
              <a:rPr lang="en-US" altLang="en-US" sz="2000"/>
              <a:t>meant to be executed on a large number of systems,</a:t>
            </a:r>
          </a:p>
          <a:p>
            <a:pPr lvl="1" eaLnBrk="1" hangingPunct="1"/>
            <a:r>
              <a:rPr lang="en-US" altLang="en-US" sz="2000"/>
              <a:t>not meant to be installed explicitly by end users.</a:t>
            </a:r>
          </a:p>
          <a:p>
            <a:pPr eaLnBrk="1" hangingPunct="1"/>
            <a:r>
              <a:rPr lang="en-US" altLang="en-US" sz="2400"/>
              <a:t>Most mobile code is designed to create a more active web browsing experience.</a:t>
            </a:r>
          </a:p>
          <a:p>
            <a:pPr lvl="1" eaLnBrk="1" hangingPunct="1"/>
            <a:r>
              <a:rPr lang="en-US" altLang="en-US" sz="2000"/>
              <a:t>E.g., Java applets, ActiveX controls.</a:t>
            </a:r>
          </a:p>
          <a:p>
            <a:pPr eaLnBrk="1" hangingPunct="1">
              <a:buFontTx/>
              <a:buNone/>
            </a:pPr>
            <a:endParaRPr lang="en-US"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FE4DF386-8016-E343-A48D-DC79561980D5}"/>
              </a:ext>
            </a:extLst>
          </p:cNvPr>
          <p:cNvSpPr>
            <a:spLocks noGrp="1" noChangeArrowheads="1"/>
          </p:cNvSpPr>
          <p:nvPr>
            <p:ph type="title"/>
          </p:nvPr>
        </p:nvSpPr>
        <p:spPr/>
        <p:txBody>
          <a:bodyPr/>
          <a:lstStyle/>
          <a:p>
            <a:pPr eaLnBrk="1" hangingPunct="1"/>
            <a:r>
              <a:rPr lang="en-US" altLang="en-US"/>
              <a:t>Mobile code (Cont’d)</a:t>
            </a:r>
          </a:p>
        </p:txBody>
      </p:sp>
      <p:sp>
        <p:nvSpPr>
          <p:cNvPr id="57346" name="Rectangle 3">
            <a:extLst>
              <a:ext uri="{FF2B5EF4-FFF2-40B4-BE49-F238E27FC236}">
                <a16:creationId xmlns:a16="http://schemas.microsoft.com/office/drawing/2014/main" id="{087FB070-BBCD-5C48-90C9-9B9E6A09A885}"/>
              </a:ext>
            </a:extLst>
          </p:cNvPr>
          <p:cNvSpPr>
            <a:spLocks noGrp="1" noChangeArrowheads="1"/>
          </p:cNvSpPr>
          <p:nvPr>
            <p:ph type="body" idx="1"/>
          </p:nvPr>
        </p:nvSpPr>
        <p:spPr/>
        <p:txBody>
          <a:bodyPr/>
          <a:lstStyle/>
          <a:p>
            <a:pPr eaLnBrk="1" hangingPunct="1">
              <a:lnSpc>
                <a:spcPct val="90000"/>
              </a:lnSpc>
            </a:pPr>
            <a:r>
              <a:rPr lang="en-US" altLang="en-US"/>
              <a:t>Java scripts are distributed in source code form making them easy to analyze.</a:t>
            </a:r>
          </a:p>
          <a:p>
            <a:pPr eaLnBrk="1" hangingPunct="1">
              <a:lnSpc>
                <a:spcPct val="90000"/>
              </a:lnSpc>
            </a:pPr>
            <a:r>
              <a:rPr lang="en-US" altLang="en-US"/>
              <a:t>ActiveX components are conventional executables that contain native IA-32 machine code.</a:t>
            </a:r>
          </a:p>
          <a:p>
            <a:pPr eaLnBrk="1" hangingPunct="1">
              <a:lnSpc>
                <a:spcPct val="90000"/>
              </a:lnSpc>
            </a:pPr>
            <a:r>
              <a:rPr lang="en-US" altLang="en-US"/>
              <a:t>Java applets are in bytecode form, which makes them easy to decompile.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B7A0456D-85F6-394F-AF02-51486E9E8667}"/>
              </a:ext>
            </a:extLst>
          </p:cNvPr>
          <p:cNvSpPr>
            <a:spLocks noGrp="1" noChangeArrowheads="1"/>
          </p:cNvSpPr>
          <p:nvPr>
            <p:ph type="title"/>
          </p:nvPr>
        </p:nvSpPr>
        <p:spPr/>
        <p:txBody>
          <a:bodyPr/>
          <a:lstStyle/>
          <a:p>
            <a:pPr eaLnBrk="1" hangingPunct="1"/>
            <a:r>
              <a:rPr lang="en-US" altLang="en-US"/>
              <a:t>Mobile code: Operation</a:t>
            </a:r>
          </a:p>
        </p:txBody>
      </p:sp>
      <p:sp>
        <p:nvSpPr>
          <p:cNvPr id="59394" name="Rectangle 3">
            <a:extLst>
              <a:ext uri="{FF2B5EF4-FFF2-40B4-BE49-F238E27FC236}">
                <a16:creationId xmlns:a16="http://schemas.microsoft.com/office/drawing/2014/main" id="{CFB05016-858F-654A-BFD6-A459CD62912D}"/>
              </a:ext>
            </a:extLst>
          </p:cNvPr>
          <p:cNvSpPr>
            <a:spLocks noGrp="1" noChangeArrowheads="1"/>
          </p:cNvSpPr>
          <p:nvPr>
            <p:ph type="body" idx="1"/>
          </p:nvPr>
        </p:nvSpPr>
        <p:spPr/>
        <p:txBody>
          <a:bodyPr/>
          <a:lstStyle/>
          <a:p>
            <a:pPr eaLnBrk="1" hangingPunct="1"/>
            <a:r>
              <a:rPr lang="en-US" altLang="en-US" sz="2400"/>
              <a:t>Web sites quickly download and launch a program on the end user’s system.</a:t>
            </a:r>
          </a:p>
          <a:p>
            <a:pPr eaLnBrk="1" hangingPunct="1"/>
            <a:r>
              <a:rPr lang="en-US" altLang="en-US" sz="2400"/>
              <a:t>User might see a message that warns about a program that is about to be installed and launched.</a:t>
            </a:r>
          </a:p>
          <a:p>
            <a:pPr lvl="1" eaLnBrk="1" hangingPunct="1"/>
            <a:r>
              <a:rPr lang="en-US" altLang="en-US" sz="2000"/>
              <a:t>Most users click OK to allow the program to run.</a:t>
            </a:r>
          </a:p>
          <a:p>
            <a:pPr lvl="1" eaLnBrk="1" hangingPunct="1"/>
            <a:r>
              <a:rPr lang="en-US" altLang="en-US" sz="2000"/>
              <a:t>They may not consider the possibility that malicious code is about to be downloaded and executed on their system.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33047A19-92F0-2F4F-9818-9B30B2C07E78}"/>
              </a:ext>
            </a:extLst>
          </p:cNvPr>
          <p:cNvSpPr>
            <a:spLocks noGrp="1" noChangeArrowheads="1"/>
          </p:cNvSpPr>
          <p:nvPr>
            <p:ph type="title"/>
          </p:nvPr>
        </p:nvSpPr>
        <p:spPr/>
        <p:txBody>
          <a:bodyPr/>
          <a:lstStyle/>
          <a:p>
            <a:pPr eaLnBrk="1" hangingPunct="1"/>
            <a:r>
              <a:rPr lang="en-US" altLang="en-US"/>
              <a:t>Adware</a:t>
            </a:r>
          </a:p>
        </p:txBody>
      </p:sp>
      <p:sp>
        <p:nvSpPr>
          <p:cNvPr id="61442" name="Rectangle 3">
            <a:extLst>
              <a:ext uri="{FF2B5EF4-FFF2-40B4-BE49-F238E27FC236}">
                <a16:creationId xmlns:a16="http://schemas.microsoft.com/office/drawing/2014/main" id="{3D0DEB7C-2D3A-D64D-BC0B-BFEFFB6F9ACA}"/>
              </a:ext>
            </a:extLst>
          </p:cNvPr>
          <p:cNvSpPr>
            <a:spLocks noGrp="1" noChangeArrowheads="1"/>
          </p:cNvSpPr>
          <p:nvPr>
            <p:ph type="body" idx="1"/>
          </p:nvPr>
        </p:nvSpPr>
        <p:spPr/>
        <p:txBody>
          <a:bodyPr/>
          <a:lstStyle/>
          <a:p>
            <a:pPr eaLnBrk="1" hangingPunct="1"/>
            <a:r>
              <a:rPr lang="en-US" altLang="en-US" sz="2800"/>
              <a:t>Adware is a program that forces unsolicited advertising on end users.</a:t>
            </a:r>
          </a:p>
          <a:p>
            <a:pPr eaLnBrk="1" hangingPunct="1"/>
            <a:r>
              <a:rPr lang="en-US" altLang="en-US" sz="2800"/>
              <a:t>Adware is a new category of malicious programs that has become very popular.</a:t>
            </a:r>
          </a:p>
          <a:p>
            <a:pPr eaLnBrk="1" hangingPunct="1"/>
            <a:r>
              <a:rPr lang="en-US" altLang="en-US" sz="2800"/>
              <a:t>Adware is usually bundled with free software that is funded by the advertisements displayed by the Adware program.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48FC2BF8-6B57-ED4D-8329-D4F8427A3BC0}"/>
              </a:ext>
            </a:extLst>
          </p:cNvPr>
          <p:cNvSpPr>
            <a:spLocks noGrp="1" noChangeArrowheads="1"/>
          </p:cNvSpPr>
          <p:nvPr>
            <p:ph type="title"/>
          </p:nvPr>
        </p:nvSpPr>
        <p:spPr/>
        <p:txBody>
          <a:bodyPr/>
          <a:lstStyle/>
          <a:p>
            <a:pPr eaLnBrk="1" hangingPunct="1"/>
            <a:r>
              <a:rPr lang="en-US" altLang="en-US"/>
              <a:t>Adware: Operation (1)</a:t>
            </a:r>
          </a:p>
        </p:txBody>
      </p:sp>
      <p:sp>
        <p:nvSpPr>
          <p:cNvPr id="63490" name="Rectangle 3">
            <a:extLst>
              <a:ext uri="{FF2B5EF4-FFF2-40B4-BE49-F238E27FC236}">
                <a16:creationId xmlns:a16="http://schemas.microsoft.com/office/drawing/2014/main" id="{8C5C59E1-5C66-2A43-BDD1-3C80FE954A5C}"/>
              </a:ext>
            </a:extLst>
          </p:cNvPr>
          <p:cNvSpPr>
            <a:spLocks noGrp="1" noChangeArrowheads="1"/>
          </p:cNvSpPr>
          <p:nvPr>
            <p:ph type="body" idx="1"/>
          </p:nvPr>
        </p:nvSpPr>
        <p:spPr/>
        <p:txBody>
          <a:bodyPr/>
          <a:lstStyle/>
          <a:p>
            <a:pPr eaLnBrk="1" hangingPunct="1"/>
            <a:r>
              <a:rPr lang="en-US" altLang="en-US" sz="2800"/>
              <a:t>The program gathers statistics about the end user’s browsing and shopping habits.</a:t>
            </a:r>
          </a:p>
          <a:p>
            <a:pPr lvl="1" eaLnBrk="1" hangingPunct="1"/>
            <a:r>
              <a:rPr lang="en-US" altLang="en-US" sz="2400"/>
              <a:t>The data might be transferred to a remote server.</a:t>
            </a:r>
          </a:p>
          <a:p>
            <a:pPr eaLnBrk="1" hangingPunct="1"/>
            <a:r>
              <a:rPr lang="en-US" altLang="en-US" sz="2800"/>
              <a:t>Then the Adware uses the information to display targeted advertisements to the end user. </a:t>
            </a:r>
          </a:p>
          <a:p>
            <a:pPr eaLnBrk="1" hangingPunct="1"/>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1B2519DB-4068-5F4F-BA56-859D76EB7ED5}"/>
              </a:ext>
            </a:extLst>
          </p:cNvPr>
          <p:cNvSpPr>
            <a:spLocks noGrp="1" noChangeArrowheads="1"/>
          </p:cNvSpPr>
          <p:nvPr>
            <p:ph type="title"/>
          </p:nvPr>
        </p:nvSpPr>
        <p:spPr>
          <a:xfrm>
            <a:off x="990600" y="533400"/>
            <a:ext cx="7772400" cy="1143000"/>
          </a:xfrm>
        </p:spPr>
        <p:txBody>
          <a:bodyPr/>
          <a:lstStyle/>
          <a:p>
            <a:pPr eaLnBrk="1" hangingPunct="1"/>
            <a:r>
              <a:rPr lang="en-US" altLang="en-US"/>
              <a:t>Approach to Software Security</a:t>
            </a:r>
          </a:p>
        </p:txBody>
      </p:sp>
      <p:sp>
        <p:nvSpPr>
          <p:cNvPr id="19458" name="Content Placeholder 2">
            <a:extLst>
              <a:ext uri="{FF2B5EF4-FFF2-40B4-BE49-F238E27FC236}">
                <a16:creationId xmlns:a16="http://schemas.microsoft.com/office/drawing/2014/main" id="{A97FB5DD-79DF-544F-9C6A-019014410A9F}"/>
              </a:ext>
            </a:extLst>
          </p:cNvPr>
          <p:cNvSpPr>
            <a:spLocks noGrp="1" noChangeArrowheads="1"/>
          </p:cNvSpPr>
          <p:nvPr>
            <p:ph idx="1"/>
          </p:nvPr>
        </p:nvSpPr>
        <p:spPr/>
        <p:txBody>
          <a:bodyPr/>
          <a:lstStyle/>
          <a:p>
            <a:pPr eaLnBrk="1" hangingPunct="1"/>
            <a:r>
              <a:rPr lang="en-US" altLang="en-US" sz="3000"/>
              <a:t>Verify that security mechanisms are trustworthy</a:t>
            </a:r>
          </a:p>
          <a:p>
            <a:pPr eaLnBrk="1" hangingPunct="1"/>
            <a:r>
              <a:rPr lang="en-US" altLang="en-US" sz="3000"/>
              <a:t>Verify that security architecture adheres to the security policy</a:t>
            </a:r>
          </a:p>
          <a:p>
            <a:pPr eaLnBrk="1" hangingPunct="1"/>
            <a:r>
              <a:rPr lang="en-US" altLang="en-US" sz="3000"/>
              <a:t>Verify that the applications that constitute the system are trustworthy </a:t>
            </a:r>
          </a:p>
          <a:p>
            <a:pPr lvl="1" eaLnBrk="1" hangingPunct="1"/>
            <a:r>
              <a:rPr lang="en-US" altLang="en-US" sz="2600" i="1"/>
              <a:t>i.e., </a:t>
            </a:r>
            <a:r>
              <a:rPr lang="en-US" altLang="en-US" sz="2600"/>
              <a:t>they have been developed using secure coding practices, or they are not malware.</a:t>
            </a:r>
          </a:p>
          <a:p>
            <a:pPr eaLnBrk="1" hangingPunct="1"/>
            <a:endParaRPr lang="en-US" altLang="en-US" sz="3000"/>
          </a:p>
        </p:txBody>
      </p:sp>
      <p:sp>
        <p:nvSpPr>
          <p:cNvPr id="19459" name="Slide Number Placeholder 4">
            <a:extLst>
              <a:ext uri="{FF2B5EF4-FFF2-40B4-BE49-F238E27FC236}">
                <a16:creationId xmlns:a16="http://schemas.microsoft.com/office/drawing/2014/main" id="{A7BADFAE-8AAB-154B-A066-0F7B3A02D6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52BA2EF-01DC-B04C-974E-809100B15594}" type="slidenum">
              <a:rPr lang="en-US" altLang="en-US" sz="1400" smtClean="0"/>
              <a:pPr>
                <a:spcBef>
                  <a:spcPct val="0"/>
                </a:spcBef>
                <a:buFontTx/>
                <a:buNone/>
              </a:pPr>
              <a:t>3</a:t>
            </a:fld>
            <a:endParaRPr lang="en-US" altLang="en-US" sz="1400"/>
          </a:p>
        </p:txBody>
      </p:sp>
      <p:pic>
        <p:nvPicPr>
          <p:cNvPr id="19460" name="Picture 5" descr="images.jpeg">
            <a:extLst>
              <a:ext uri="{FF2B5EF4-FFF2-40B4-BE49-F238E27FC236}">
                <a16:creationId xmlns:a16="http://schemas.microsoft.com/office/drawing/2014/main" id="{43EC9338-1AC1-8A4A-8265-1F5C0F99A6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images-1.jpeg">
            <a:extLst>
              <a:ext uri="{FF2B5EF4-FFF2-40B4-BE49-F238E27FC236}">
                <a16:creationId xmlns:a16="http://schemas.microsoft.com/office/drawing/2014/main" id="{2F32FBAA-7F18-7E45-A29E-655C68A32C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5138" y="5151438"/>
            <a:ext cx="1058862"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23FABC21-175B-3049-8001-0E53F994C017}"/>
              </a:ext>
            </a:extLst>
          </p:cNvPr>
          <p:cNvSpPr>
            <a:spLocks noGrp="1" noChangeArrowheads="1"/>
          </p:cNvSpPr>
          <p:nvPr>
            <p:ph type="title"/>
          </p:nvPr>
        </p:nvSpPr>
        <p:spPr/>
        <p:txBody>
          <a:bodyPr/>
          <a:lstStyle/>
          <a:p>
            <a:pPr eaLnBrk="1" hangingPunct="1"/>
            <a:r>
              <a:rPr lang="en-US" altLang="en-US"/>
              <a:t>Adware: Operation (2)</a:t>
            </a:r>
          </a:p>
        </p:txBody>
      </p:sp>
      <p:sp>
        <p:nvSpPr>
          <p:cNvPr id="65538" name="Rectangle 3">
            <a:extLst>
              <a:ext uri="{FF2B5EF4-FFF2-40B4-BE49-F238E27FC236}">
                <a16:creationId xmlns:a16="http://schemas.microsoft.com/office/drawing/2014/main" id="{28D41420-4AFB-8244-A593-C4372AFE93B5}"/>
              </a:ext>
            </a:extLst>
          </p:cNvPr>
          <p:cNvSpPr>
            <a:spLocks noGrp="1" noChangeArrowheads="1"/>
          </p:cNvSpPr>
          <p:nvPr>
            <p:ph type="body" idx="1"/>
          </p:nvPr>
        </p:nvSpPr>
        <p:spPr/>
        <p:txBody>
          <a:bodyPr/>
          <a:lstStyle/>
          <a:p>
            <a:pPr eaLnBrk="1" hangingPunct="1"/>
            <a:r>
              <a:rPr lang="en-US" altLang="en-US"/>
              <a:t>Adware can be buggy and can limit the performance of the infected machine.</a:t>
            </a:r>
          </a:p>
          <a:p>
            <a:pPr lvl="1" eaLnBrk="1" hangingPunct="1"/>
            <a:r>
              <a:rPr lang="en-US" altLang="en-US"/>
              <a:t>E.g., MS IE can freeze for a long time because an Adware DLL is poorly implemented and does not use multithreading properly.</a:t>
            </a:r>
          </a:p>
          <a:p>
            <a:pPr eaLnBrk="1" hangingPunct="1"/>
            <a:r>
              <a:rPr lang="en-US" altLang="en-US"/>
              <a:t>Ironically, buggy Adware defeats the purpose of the Adware itself.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57210E27-3DF3-A84E-8A56-BCA847E58E79}"/>
              </a:ext>
            </a:extLst>
          </p:cNvPr>
          <p:cNvSpPr>
            <a:spLocks noGrp="1" noChangeArrowheads="1"/>
          </p:cNvSpPr>
          <p:nvPr>
            <p:ph type="title"/>
          </p:nvPr>
        </p:nvSpPr>
        <p:spPr/>
        <p:txBody>
          <a:bodyPr/>
          <a:lstStyle/>
          <a:p>
            <a:pPr eaLnBrk="1" hangingPunct="1"/>
            <a:r>
              <a:rPr lang="en-US" altLang="en-US"/>
              <a:t>Sticky software</a:t>
            </a:r>
          </a:p>
        </p:txBody>
      </p:sp>
      <p:sp>
        <p:nvSpPr>
          <p:cNvPr id="67586" name="Rectangle 3">
            <a:extLst>
              <a:ext uri="{FF2B5EF4-FFF2-40B4-BE49-F238E27FC236}">
                <a16:creationId xmlns:a16="http://schemas.microsoft.com/office/drawing/2014/main" id="{989591F2-1C7F-9849-A90D-89AFBBE8A333}"/>
              </a:ext>
            </a:extLst>
          </p:cNvPr>
          <p:cNvSpPr>
            <a:spLocks noGrp="1" noChangeArrowheads="1"/>
          </p:cNvSpPr>
          <p:nvPr>
            <p:ph type="body" idx="1"/>
          </p:nvPr>
        </p:nvSpPr>
        <p:spPr>
          <a:xfrm>
            <a:off x="762000" y="1524000"/>
            <a:ext cx="7772400" cy="4419600"/>
          </a:xfrm>
        </p:spPr>
        <p:txBody>
          <a:bodyPr/>
          <a:lstStyle/>
          <a:p>
            <a:pPr eaLnBrk="1" hangingPunct="1">
              <a:lnSpc>
                <a:spcPct val="90000"/>
              </a:lnSpc>
            </a:pPr>
            <a:r>
              <a:rPr lang="en-US" altLang="en-US" sz="2400"/>
              <a:t>Sticky software implements methods that prevent or deter users from uninstalling it manually.</a:t>
            </a:r>
          </a:p>
          <a:p>
            <a:pPr eaLnBrk="1" hangingPunct="1">
              <a:lnSpc>
                <a:spcPct val="90000"/>
              </a:lnSpc>
            </a:pPr>
            <a:r>
              <a:rPr lang="en-US" altLang="en-US" sz="2400"/>
              <a:t>One simple solution is not to offer an uninstall program. </a:t>
            </a:r>
          </a:p>
          <a:p>
            <a:pPr eaLnBrk="1" hangingPunct="1">
              <a:lnSpc>
                <a:spcPct val="90000"/>
              </a:lnSpc>
            </a:pPr>
            <a:r>
              <a:rPr lang="en-US" altLang="en-US" sz="2400"/>
              <a:t>Another solution in Windows involves:</a:t>
            </a:r>
          </a:p>
          <a:p>
            <a:pPr lvl="1" eaLnBrk="1" hangingPunct="1">
              <a:lnSpc>
                <a:spcPct val="90000"/>
              </a:lnSpc>
            </a:pPr>
            <a:r>
              <a:rPr lang="en-US" altLang="en-US" sz="2000"/>
              <a:t>installing registry keys that instruct Windows to always launch the malware as soon as the system is booted.</a:t>
            </a:r>
          </a:p>
          <a:p>
            <a:pPr lvl="1" eaLnBrk="1" hangingPunct="1">
              <a:lnSpc>
                <a:spcPct val="90000"/>
              </a:lnSpc>
            </a:pPr>
            <a:r>
              <a:rPr lang="en-US" altLang="en-US" sz="2000"/>
              <a:t>The malware monitors changes to the registry and replace the keys of they are deleted by the user.</a:t>
            </a:r>
          </a:p>
          <a:p>
            <a:pPr lvl="1" eaLnBrk="1" hangingPunct="1">
              <a:lnSpc>
                <a:spcPct val="90000"/>
              </a:lnSpc>
            </a:pPr>
            <a:r>
              <a:rPr lang="en-US" altLang="en-US" sz="2000"/>
              <a:t>The malware uses two mutually monitoring processes to ensure that the user does not terminate the malware before deleting the keys.</a:t>
            </a:r>
          </a:p>
          <a:p>
            <a:pPr eaLnBrk="1" hangingPunct="1">
              <a:lnSpc>
                <a:spcPct val="90000"/>
              </a:lnSpc>
            </a:pPr>
            <a:endParaRPr lang="en-US"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F666C045-F8E8-0C49-BD90-1FAF9876CC8B}"/>
              </a:ext>
            </a:extLst>
          </p:cNvPr>
          <p:cNvSpPr>
            <a:spLocks noGrp="1" noChangeArrowheads="1"/>
          </p:cNvSpPr>
          <p:nvPr>
            <p:ph type="title"/>
          </p:nvPr>
        </p:nvSpPr>
        <p:spPr/>
        <p:txBody>
          <a:bodyPr/>
          <a:lstStyle/>
          <a:p>
            <a:pPr eaLnBrk="1" hangingPunct="1"/>
            <a:r>
              <a:rPr lang="en-US" altLang="en-US"/>
              <a:t>Future Malware</a:t>
            </a:r>
          </a:p>
        </p:txBody>
      </p:sp>
      <p:sp>
        <p:nvSpPr>
          <p:cNvPr id="69634" name="Rectangle 3">
            <a:extLst>
              <a:ext uri="{FF2B5EF4-FFF2-40B4-BE49-F238E27FC236}">
                <a16:creationId xmlns:a16="http://schemas.microsoft.com/office/drawing/2014/main" id="{341C1460-8D52-544B-80FF-8AC94A882FE1}"/>
              </a:ext>
            </a:extLst>
          </p:cNvPr>
          <p:cNvSpPr>
            <a:spLocks noGrp="1" noChangeArrowheads="1"/>
          </p:cNvSpPr>
          <p:nvPr>
            <p:ph type="body" idx="1"/>
          </p:nvPr>
        </p:nvSpPr>
        <p:spPr/>
        <p:txBody>
          <a:bodyPr/>
          <a:lstStyle/>
          <a:p>
            <a:pPr eaLnBrk="1" hangingPunct="1">
              <a:lnSpc>
                <a:spcPct val="90000"/>
              </a:lnSpc>
            </a:pPr>
            <a:r>
              <a:rPr lang="en-US" altLang="en-US" sz="2800"/>
              <a:t>Today’s malware is just the tip of the iceberg.</a:t>
            </a:r>
          </a:p>
          <a:p>
            <a:pPr eaLnBrk="1" hangingPunct="1">
              <a:lnSpc>
                <a:spcPct val="90000"/>
              </a:lnSpc>
            </a:pPr>
            <a:r>
              <a:rPr lang="en-US" altLang="en-US" sz="2800"/>
              <a:t>The next generation of malware may take control of the low levels of the computer system (e.g., BIOS, Firmware).</a:t>
            </a:r>
          </a:p>
          <a:p>
            <a:pPr lvl="1" eaLnBrk="1" hangingPunct="1">
              <a:lnSpc>
                <a:spcPct val="90000"/>
              </a:lnSpc>
            </a:pPr>
            <a:r>
              <a:rPr lang="en-US" altLang="en-US" sz="2400"/>
              <a:t>The antidote software will be in the control of the malware …</a:t>
            </a:r>
          </a:p>
          <a:p>
            <a:pPr eaLnBrk="1" hangingPunct="1">
              <a:lnSpc>
                <a:spcPct val="90000"/>
              </a:lnSpc>
            </a:pPr>
            <a:r>
              <a:rPr lang="en-US" altLang="en-US" sz="2800"/>
              <a:t>Also the theft of valuable information can result in holding it for ransom.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7E8659AE-EFB0-F24F-BF38-633A0D383ABA}"/>
              </a:ext>
            </a:extLst>
          </p:cNvPr>
          <p:cNvSpPr>
            <a:spLocks noGrp="1" noChangeArrowheads="1"/>
          </p:cNvSpPr>
          <p:nvPr>
            <p:ph type="title"/>
          </p:nvPr>
        </p:nvSpPr>
        <p:spPr/>
        <p:txBody>
          <a:bodyPr/>
          <a:lstStyle/>
          <a:p>
            <a:pPr eaLnBrk="1" hangingPunct="1"/>
            <a:r>
              <a:rPr lang="en-US" altLang="en-US"/>
              <a:t>Information-stealing worms</a:t>
            </a:r>
          </a:p>
        </p:txBody>
      </p:sp>
      <p:sp>
        <p:nvSpPr>
          <p:cNvPr id="71682" name="Rectangle 3">
            <a:extLst>
              <a:ext uri="{FF2B5EF4-FFF2-40B4-BE49-F238E27FC236}">
                <a16:creationId xmlns:a16="http://schemas.microsoft.com/office/drawing/2014/main" id="{470EA407-D49E-F94D-9A93-4698A97B411B}"/>
              </a:ext>
            </a:extLst>
          </p:cNvPr>
          <p:cNvSpPr>
            <a:spLocks noGrp="1" noChangeArrowheads="1"/>
          </p:cNvSpPr>
          <p:nvPr>
            <p:ph type="body" idx="1"/>
          </p:nvPr>
        </p:nvSpPr>
        <p:spPr/>
        <p:txBody>
          <a:bodyPr/>
          <a:lstStyle/>
          <a:p>
            <a:pPr eaLnBrk="1" hangingPunct="1">
              <a:lnSpc>
                <a:spcPct val="90000"/>
              </a:lnSpc>
            </a:pPr>
            <a:r>
              <a:rPr lang="en-US" altLang="en-US"/>
              <a:t>Present-day malware does not take advantage of cryptography much.</a:t>
            </a:r>
          </a:p>
          <a:p>
            <a:pPr eaLnBrk="1" hangingPunct="1">
              <a:lnSpc>
                <a:spcPct val="90000"/>
              </a:lnSpc>
            </a:pPr>
            <a:r>
              <a:rPr lang="en-US" altLang="en-US"/>
              <a:t>Asymmetric encryption creates new possibilities for the creation of information-stealing worms.</a:t>
            </a:r>
          </a:p>
          <a:p>
            <a:pPr eaLnBrk="1" hangingPunct="1">
              <a:lnSpc>
                <a:spcPct val="90000"/>
              </a:lnSpc>
            </a:pPr>
            <a:r>
              <a:rPr lang="en-US" altLang="en-US"/>
              <a:t>A worm encrypts valuable data on the infected system using an asymmetric cipher and hold the data as ransom.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58D657BC-0938-8B45-A6A4-B1492B6D1023}"/>
              </a:ext>
            </a:extLst>
          </p:cNvPr>
          <p:cNvSpPr>
            <a:spLocks noGrp="1" noChangeArrowheads="1"/>
          </p:cNvSpPr>
          <p:nvPr>
            <p:ph type="title"/>
          </p:nvPr>
        </p:nvSpPr>
        <p:spPr>
          <a:xfrm>
            <a:off x="762000" y="304800"/>
            <a:ext cx="7772400" cy="1066800"/>
          </a:xfrm>
        </p:spPr>
        <p:txBody>
          <a:bodyPr/>
          <a:lstStyle/>
          <a:p>
            <a:pPr eaLnBrk="1" hangingPunct="1"/>
            <a:r>
              <a:rPr lang="en-US" altLang="en-US"/>
              <a:t>Information-stealing worms:Operation</a:t>
            </a:r>
          </a:p>
        </p:txBody>
      </p:sp>
      <p:sp>
        <p:nvSpPr>
          <p:cNvPr id="73730" name="Rectangle 3">
            <a:extLst>
              <a:ext uri="{FF2B5EF4-FFF2-40B4-BE49-F238E27FC236}">
                <a16:creationId xmlns:a16="http://schemas.microsoft.com/office/drawing/2014/main" id="{F93A2C76-33B7-774E-A925-BCE11F9E4A85}"/>
              </a:ext>
            </a:extLst>
          </p:cNvPr>
          <p:cNvSpPr>
            <a:spLocks noGrp="1" noChangeArrowheads="1"/>
          </p:cNvSpPr>
          <p:nvPr>
            <p:ph type="body" idx="1"/>
          </p:nvPr>
        </p:nvSpPr>
        <p:spPr>
          <a:xfrm>
            <a:off x="762000" y="1600200"/>
            <a:ext cx="7772400" cy="4419600"/>
          </a:xfrm>
        </p:spPr>
        <p:txBody>
          <a:bodyPr/>
          <a:lstStyle/>
          <a:p>
            <a:pPr marL="533400" indent="-533400" eaLnBrk="1" hangingPunct="1">
              <a:lnSpc>
                <a:spcPct val="90000"/>
              </a:lnSpc>
              <a:buFontTx/>
              <a:buAutoNum type="arabicPeriod"/>
            </a:pPr>
            <a:r>
              <a:rPr lang="en-US" altLang="en-US" sz="2400"/>
              <a:t>The Kleptographic worm embeds a public encryption key in its body.</a:t>
            </a:r>
          </a:p>
          <a:p>
            <a:pPr marL="533400" indent="-533400" eaLnBrk="1" hangingPunct="1">
              <a:lnSpc>
                <a:spcPct val="90000"/>
              </a:lnSpc>
              <a:buFontTx/>
              <a:buAutoNum type="arabicPeriod"/>
            </a:pPr>
            <a:r>
              <a:rPr lang="en-US" altLang="en-US" sz="2400"/>
              <a:t>It starts encrypting every bit of valuable data on the host using the public key.</a:t>
            </a:r>
          </a:p>
          <a:p>
            <a:pPr marL="533400" indent="-533400" eaLnBrk="1" hangingPunct="1">
              <a:lnSpc>
                <a:spcPct val="90000"/>
              </a:lnSpc>
              <a:buFontTx/>
              <a:buAutoNum type="arabicPeriod"/>
            </a:pPr>
            <a:r>
              <a:rPr lang="en-US" altLang="en-US" sz="2400"/>
              <a:t>Decryption of the data is impossible without the private key.</a:t>
            </a:r>
          </a:p>
          <a:p>
            <a:pPr marL="533400" indent="-533400" eaLnBrk="1" hangingPunct="1">
              <a:lnSpc>
                <a:spcPct val="90000"/>
              </a:lnSpc>
              <a:buFontTx/>
              <a:buAutoNum type="arabicPeriod"/>
            </a:pPr>
            <a:r>
              <a:rPr lang="en-US" altLang="en-US" sz="2400"/>
              <a:t>Attacker blackmails the victim demanding ransom.</a:t>
            </a:r>
          </a:p>
          <a:p>
            <a:pPr marL="533400" indent="-533400" eaLnBrk="1" hangingPunct="1">
              <a:lnSpc>
                <a:spcPct val="90000"/>
              </a:lnSpc>
              <a:buFontTx/>
              <a:buAutoNum type="arabicPeriod"/>
            </a:pPr>
            <a:r>
              <a:rPr lang="en-US" altLang="en-US" sz="2400"/>
              <a:t>Attacker exchanges the private key for the ransom while maintaining anonymity.</a:t>
            </a:r>
          </a:p>
          <a:p>
            <a:pPr marL="914400" lvl="1" indent="-457200" eaLnBrk="1" hangingPunct="1">
              <a:lnSpc>
                <a:spcPct val="90000"/>
              </a:lnSpc>
            </a:pPr>
            <a:r>
              <a:rPr lang="en-US" altLang="en-US" sz="1800"/>
              <a:t>Theoretically possible using zero-knowledge proofs</a:t>
            </a:r>
          </a:p>
          <a:p>
            <a:pPr marL="914400" lvl="1" indent="-457200" eaLnBrk="1" hangingPunct="1">
              <a:lnSpc>
                <a:spcPct val="90000"/>
              </a:lnSpc>
            </a:pPr>
            <a:r>
              <a:rPr lang="en-US" altLang="en-US" sz="1800"/>
              <a:t>Attacker proves that he has the private key without exposing it.</a:t>
            </a:r>
          </a:p>
          <a:p>
            <a:pPr marL="533400" indent="-533400" eaLnBrk="1" hangingPunct="1">
              <a:lnSpc>
                <a:spcPct val="90000"/>
              </a:lnSpc>
              <a:buFontTx/>
              <a:buAutoNum type="arabicPeriod"/>
            </a:pPr>
            <a:endParaRPr lang="en-US" altLang="en-US"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80A56B18-7316-2A43-A1E4-17142ADA5473}"/>
              </a:ext>
            </a:extLst>
          </p:cNvPr>
          <p:cNvSpPr>
            <a:spLocks noGrp="1" noChangeArrowheads="1"/>
          </p:cNvSpPr>
          <p:nvPr>
            <p:ph type="title"/>
          </p:nvPr>
        </p:nvSpPr>
        <p:spPr/>
        <p:txBody>
          <a:bodyPr/>
          <a:lstStyle/>
          <a:p>
            <a:pPr eaLnBrk="1" hangingPunct="1"/>
            <a:r>
              <a:rPr lang="en-US" altLang="en-US"/>
              <a:t>BIOS/Firmware Malware</a:t>
            </a:r>
          </a:p>
        </p:txBody>
      </p:sp>
      <p:sp>
        <p:nvSpPr>
          <p:cNvPr id="75778" name="Rectangle 3">
            <a:extLst>
              <a:ext uri="{FF2B5EF4-FFF2-40B4-BE49-F238E27FC236}">
                <a16:creationId xmlns:a16="http://schemas.microsoft.com/office/drawing/2014/main" id="{EDC3A5DC-81C2-DC41-812C-EC829D92347E}"/>
              </a:ext>
            </a:extLst>
          </p:cNvPr>
          <p:cNvSpPr>
            <a:spLocks noGrp="1" noChangeArrowheads="1"/>
          </p:cNvSpPr>
          <p:nvPr>
            <p:ph type="body" idx="1"/>
          </p:nvPr>
        </p:nvSpPr>
        <p:spPr>
          <a:xfrm>
            <a:off x="762000" y="1600200"/>
            <a:ext cx="7772400" cy="4419600"/>
          </a:xfrm>
        </p:spPr>
        <p:txBody>
          <a:bodyPr/>
          <a:lstStyle/>
          <a:p>
            <a:pPr eaLnBrk="1" hangingPunct="1">
              <a:lnSpc>
                <a:spcPct val="90000"/>
              </a:lnSpc>
            </a:pPr>
            <a:r>
              <a:rPr lang="en-US" altLang="en-US" sz="2400"/>
              <a:t>Antivirus programs assume that there is always some trusted layer of the system.</a:t>
            </a:r>
          </a:p>
          <a:p>
            <a:pPr eaLnBrk="1" hangingPunct="1">
              <a:lnSpc>
                <a:spcPct val="90000"/>
              </a:lnSpc>
            </a:pPr>
            <a:r>
              <a:rPr lang="en-US" altLang="en-US" sz="2400"/>
              <a:t>Naïve antivirus programs scan the hard drive for infected files using the high-level file-system service.</a:t>
            </a:r>
          </a:p>
          <a:p>
            <a:pPr eaLnBrk="1" hangingPunct="1">
              <a:lnSpc>
                <a:spcPct val="90000"/>
              </a:lnSpc>
            </a:pPr>
            <a:r>
              <a:rPr lang="en-US" altLang="en-US" sz="2400"/>
              <a:t>A clever virus can intercept file system calls and present to the virus with fake versions (original/uninfected) of the files on disk.</a:t>
            </a:r>
          </a:p>
          <a:p>
            <a:pPr eaLnBrk="1" hangingPunct="1">
              <a:lnSpc>
                <a:spcPct val="90000"/>
              </a:lnSpc>
            </a:pPr>
            <a:r>
              <a:rPr lang="en-US" altLang="en-US" sz="2400"/>
              <a:t>Sophisticated antivirus programs reside at a low enough level (in OS kernel) so that malware cannot distort their view of the system.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28058330-DC0F-9940-9B43-6B67BED5665F}"/>
              </a:ext>
            </a:extLst>
          </p:cNvPr>
          <p:cNvSpPr>
            <a:spLocks noGrp="1" noChangeArrowheads="1"/>
          </p:cNvSpPr>
          <p:nvPr>
            <p:ph type="title"/>
          </p:nvPr>
        </p:nvSpPr>
        <p:spPr>
          <a:xfrm>
            <a:off x="762000" y="381000"/>
            <a:ext cx="7772400" cy="1066800"/>
          </a:xfrm>
        </p:spPr>
        <p:txBody>
          <a:bodyPr/>
          <a:lstStyle/>
          <a:p>
            <a:pPr eaLnBrk="1" hangingPunct="1"/>
            <a:r>
              <a:rPr lang="en-US" altLang="en-US"/>
              <a:t>BIOS/Firmware Malware: Operations (1)</a:t>
            </a:r>
          </a:p>
        </p:txBody>
      </p:sp>
      <p:sp>
        <p:nvSpPr>
          <p:cNvPr id="77826" name="Rectangle 3">
            <a:extLst>
              <a:ext uri="{FF2B5EF4-FFF2-40B4-BE49-F238E27FC236}">
                <a16:creationId xmlns:a16="http://schemas.microsoft.com/office/drawing/2014/main" id="{8638AA1C-5D4B-1F4A-B7F9-707D158AE081}"/>
              </a:ext>
            </a:extLst>
          </p:cNvPr>
          <p:cNvSpPr>
            <a:spLocks noGrp="1" noChangeArrowheads="1"/>
          </p:cNvSpPr>
          <p:nvPr>
            <p:ph type="body" idx="1"/>
          </p:nvPr>
        </p:nvSpPr>
        <p:spPr>
          <a:xfrm>
            <a:off x="685800" y="1828800"/>
            <a:ext cx="7772400" cy="4114800"/>
          </a:xfrm>
        </p:spPr>
        <p:txBody>
          <a:bodyPr/>
          <a:lstStyle/>
          <a:p>
            <a:pPr eaLnBrk="1" hangingPunct="1">
              <a:lnSpc>
                <a:spcPct val="90000"/>
              </a:lnSpc>
            </a:pPr>
            <a:r>
              <a:rPr lang="en-US" altLang="en-US" sz="2400"/>
              <a:t>What is the malware altered an extremely low level layer of the system?</a:t>
            </a:r>
          </a:p>
          <a:p>
            <a:pPr eaLnBrk="1" hangingPunct="1">
              <a:lnSpc>
                <a:spcPct val="90000"/>
              </a:lnSpc>
            </a:pPr>
            <a:r>
              <a:rPr lang="en-US" altLang="en-US" sz="2400"/>
              <a:t>Most CPUs/hardware devices run very low-level code that implements each assembly language instruction using low level instructions (micro-ops).</a:t>
            </a:r>
          </a:p>
          <a:p>
            <a:pPr eaLnBrk="1" hangingPunct="1">
              <a:lnSpc>
                <a:spcPct val="90000"/>
              </a:lnSpc>
            </a:pPr>
            <a:r>
              <a:rPr lang="en-US" altLang="en-US" sz="2400"/>
              <a:t>The micro-ops code that runs inside the processor is called firmware.</a:t>
            </a:r>
          </a:p>
          <a:p>
            <a:pPr eaLnBrk="1" hangingPunct="1">
              <a:lnSpc>
                <a:spcPct val="90000"/>
              </a:lnSpc>
            </a:pPr>
            <a:r>
              <a:rPr lang="en-US" altLang="en-US" sz="2400"/>
              <a:t>Firmware can be updated using a firmware-updating program.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41BA1E07-9492-7241-BC28-01A5339B6CB1}"/>
              </a:ext>
            </a:extLst>
          </p:cNvPr>
          <p:cNvSpPr>
            <a:spLocks noGrp="1" noChangeArrowheads="1"/>
          </p:cNvSpPr>
          <p:nvPr>
            <p:ph type="title"/>
          </p:nvPr>
        </p:nvSpPr>
        <p:spPr>
          <a:xfrm>
            <a:off x="762000" y="304800"/>
            <a:ext cx="7772400" cy="1066800"/>
          </a:xfrm>
        </p:spPr>
        <p:txBody>
          <a:bodyPr/>
          <a:lstStyle/>
          <a:p>
            <a:pPr eaLnBrk="1" hangingPunct="1"/>
            <a:r>
              <a:rPr lang="en-US" altLang="en-US"/>
              <a:t>BIOS/Firmware Malware: Operations (2)</a:t>
            </a:r>
          </a:p>
        </p:txBody>
      </p:sp>
      <p:sp>
        <p:nvSpPr>
          <p:cNvPr id="79874" name="Rectangle 3">
            <a:extLst>
              <a:ext uri="{FF2B5EF4-FFF2-40B4-BE49-F238E27FC236}">
                <a16:creationId xmlns:a16="http://schemas.microsoft.com/office/drawing/2014/main" id="{73C226FE-884D-8B40-AD9B-CAC1F34159E9}"/>
              </a:ext>
            </a:extLst>
          </p:cNvPr>
          <p:cNvSpPr>
            <a:spLocks noGrp="1" noChangeArrowheads="1"/>
          </p:cNvSpPr>
          <p:nvPr>
            <p:ph type="body" idx="1"/>
          </p:nvPr>
        </p:nvSpPr>
        <p:spPr/>
        <p:txBody>
          <a:bodyPr/>
          <a:lstStyle/>
          <a:p>
            <a:pPr eaLnBrk="1" hangingPunct="1">
              <a:lnSpc>
                <a:spcPct val="90000"/>
              </a:lnSpc>
            </a:pPr>
            <a:r>
              <a:rPr lang="en-US" altLang="en-US"/>
              <a:t>Malicious firmware can (in theory) be included in malware that defeats antivirus programs.</a:t>
            </a:r>
          </a:p>
          <a:p>
            <a:pPr eaLnBrk="1" hangingPunct="1">
              <a:lnSpc>
                <a:spcPct val="90000"/>
              </a:lnSpc>
            </a:pPr>
            <a:r>
              <a:rPr lang="en-US" altLang="en-US"/>
              <a:t>The hardware will be compromised by the malicious firmware.</a:t>
            </a:r>
          </a:p>
          <a:p>
            <a:pPr eaLnBrk="1" hangingPunct="1">
              <a:lnSpc>
                <a:spcPct val="90000"/>
              </a:lnSpc>
            </a:pPr>
            <a:r>
              <a:rPr lang="en-US" altLang="en-US"/>
              <a:t>Not easy to do in practice because firmware update files are encrypted (private key inside the processor).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F14D852F-383C-2744-BCA5-6918CC20FEAB}"/>
              </a:ext>
            </a:extLst>
          </p:cNvPr>
          <p:cNvSpPr>
            <a:spLocks noGrp="1" noChangeArrowheads="1"/>
          </p:cNvSpPr>
          <p:nvPr>
            <p:ph type="title"/>
          </p:nvPr>
        </p:nvSpPr>
        <p:spPr>
          <a:xfrm>
            <a:off x="685800" y="457200"/>
            <a:ext cx="7772400" cy="1143000"/>
          </a:xfrm>
        </p:spPr>
        <p:txBody>
          <a:bodyPr/>
          <a:lstStyle/>
          <a:p>
            <a:pPr eaLnBrk="1" hangingPunct="1"/>
            <a:r>
              <a:rPr lang="en-US" altLang="en-US"/>
              <a:t>Antivirus programs</a:t>
            </a:r>
          </a:p>
        </p:txBody>
      </p:sp>
      <p:sp>
        <p:nvSpPr>
          <p:cNvPr id="81922" name="Rectangle 3">
            <a:extLst>
              <a:ext uri="{FF2B5EF4-FFF2-40B4-BE49-F238E27FC236}">
                <a16:creationId xmlns:a16="http://schemas.microsoft.com/office/drawing/2014/main" id="{0511660A-2615-0A44-9661-970E85990470}"/>
              </a:ext>
            </a:extLst>
          </p:cNvPr>
          <p:cNvSpPr>
            <a:spLocks noGrp="1" noChangeArrowheads="1"/>
          </p:cNvSpPr>
          <p:nvPr>
            <p:ph type="body" idx="1"/>
          </p:nvPr>
        </p:nvSpPr>
        <p:spPr>
          <a:xfrm>
            <a:off x="762000" y="1524000"/>
            <a:ext cx="7772400" cy="4419600"/>
          </a:xfrm>
        </p:spPr>
        <p:txBody>
          <a:bodyPr/>
          <a:lstStyle/>
          <a:p>
            <a:pPr eaLnBrk="1" hangingPunct="1">
              <a:lnSpc>
                <a:spcPct val="90000"/>
              </a:lnSpc>
            </a:pPr>
            <a:r>
              <a:rPr lang="en-US" altLang="en-US" sz="2400"/>
              <a:t>Antivirus programs identify malware by looking for unique signatures in the code of each program (i.e., potential virus) on a computer.</a:t>
            </a:r>
          </a:p>
          <a:p>
            <a:pPr lvl="1" eaLnBrk="1" hangingPunct="1">
              <a:lnSpc>
                <a:spcPct val="90000"/>
              </a:lnSpc>
            </a:pPr>
            <a:r>
              <a:rPr lang="en-US" altLang="en-US" sz="2000"/>
              <a:t>A signature is a unique sequence of code found in a part of the malicious program.</a:t>
            </a:r>
          </a:p>
          <a:p>
            <a:pPr eaLnBrk="1" hangingPunct="1">
              <a:lnSpc>
                <a:spcPct val="90000"/>
              </a:lnSpc>
            </a:pPr>
            <a:r>
              <a:rPr lang="en-US" altLang="en-US" sz="2400"/>
              <a:t>The antivirus program maintains a frequently updated database of virus signatures.</a:t>
            </a:r>
          </a:p>
          <a:p>
            <a:pPr lvl="1" eaLnBrk="1" hangingPunct="1">
              <a:lnSpc>
                <a:spcPct val="90000"/>
              </a:lnSpc>
            </a:pPr>
            <a:r>
              <a:rPr lang="en-US" altLang="en-US" sz="2000"/>
              <a:t>The goal is for the database to contain a signature for every known malware program.</a:t>
            </a:r>
          </a:p>
          <a:p>
            <a:pPr eaLnBrk="1" hangingPunct="1">
              <a:lnSpc>
                <a:spcPct val="90000"/>
              </a:lnSpc>
            </a:pPr>
            <a:r>
              <a:rPr lang="en-US" altLang="en-US" sz="2400"/>
              <a:t>Well known antivirus software includes: 	</a:t>
            </a:r>
          </a:p>
          <a:p>
            <a:pPr lvl="1" eaLnBrk="1" hangingPunct="1">
              <a:lnSpc>
                <a:spcPct val="90000"/>
              </a:lnSpc>
            </a:pPr>
            <a:r>
              <a:rPr lang="en-US" altLang="en-US" sz="2000"/>
              <a:t>Symantec (http://www.symantec.com)</a:t>
            </a:r>
          </a:p>
          <a:p>
            <a:pPr lvl="1" eaLnBrk="1" hangingPunct="1">
              <a:lnSpc>
                <a:spcPct val="90000"/>
              </a:lnSpc>
            </a:pPr>
            <a:r>
              <a:rPr lang="en-US" altLang="en-US" sz="2000"/>
              <a:t>McAfee (http://www.mcafee.com)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DAC3A8F3-3259-E04F-AAB3-2484DB5F48CE}"/>
              </a:ext>
            </a:extLst>
          </p:cNvPr>
          <p:cNvSpPr>
            <a:spLocks noGrp="1" noChangeArrowheads="1"/>
          </p:cNvSpPr>
          <p:nvPr>
            <p:ph type="title"/>
          </p:nvPr>
        </p:nvSpPr>
        <p:spPr/>
        <p:txBody>
          <a:bodyPr/>
          <a:lstStyle/>
          <a:p>
            <a:pPr eaLnBrk="1" hangingPunct="1"/>
            <a:r>
              <a:rPr lang="en-US" altLang="en-US"/>
              <a:t>Polymorphic viruses</a:t>
            </a:r>
          </a:p>
        </p:txBody>
      </p:sp>
      <p:sp>
        <p:nvSpPr>
          <p:cNvPr id="83970" name="Rectangle 3">
            <a:extLst>
              <a:ext uri="{FF2B5EF4-FFF2-40B4-BE49-F238E27FC236}">
                <a16:creationId xmlns:a16="http://schemas.microsoft.com/office/drawing/2014/main" id="{104832B6-F00C-E14E-91B0-0C0006530597}"/>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sz="2800"/>
              <a:t>Polymorphism is a technique that thwarts signature-based identification programs.</a:t>
            </a:r>
          </a:p>
          <a:p>
            <a:pPr eaLnBrk="1" hangingPunct="1">
              <a:lnSpc>
                <a:spcPct val="90000"/>
              </a:lnSpc>
            </a:pPr>
            <a:r>
              <a:rPr lang="en-US" altLang="en-US" sz="2800"/>
              <a:t>Polymorphic viruses randomly encode or encrypt the program code in a semantics-preserving way.</a:t>
            </a:r>
          </a:p>
          <a:p>
            <a:pPr eaLnBrk="1" hangingPunct="1">
              <a:lnSpc>
                <a:spcPct val="90000"/>
              </a:lnSpc>
            </a:pPr>
            <a:r>
              <a:rPr lang="en-US" altLang="en-US" sz="2800"/>
              <a:t>The idea is to encrypt the code with a random key and decrypt it at runtime.</a:t>
            </a:r>
          </a:p>
          <a:p>
            <a:pPr lvl="1" eaLnBrk="1" hangingPunct="1">
              <a:lnSpc>
                <a:spcPct val="90000"/>
              </a:lnSpc>
            </a:pPr>
            <a:r>
              <a:rPr lang="en-US" altLang="en-US" sz="2400"/>
              <a:t>Each copy of the code is different because of the use of a random key.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599F3CA6-7A02-6645-B7C3-F99A437D9B69}"/>
              </a:ext>
            </a:extLst>
          </p:cNvPr>
          <p:cNvSpPr>
            <a:spLocks noGrp="1" noChangeArrowheads="1"/>
          </p:cNvSpPr>
          <p:nvPr>
            <p:ph type="title"/>
          </p:nvPr>
        </p:nvSpPr>
        <p:spPr/>
        <p:txBody>
          <a:bodyPr/>
          <a:lstStyle/>
          <a:p>
            <a:pPr eaLnBrk="1" hangingPunct="1"/>
            <a:r>
              <a:rPr lang="en-US" altLang="en-US"/>
              <a:t>Security Architecture</a:t>
            </a:r>
          </a:p>
        </p:txBody>
      </p:sp>
      <p:sp>
        <p:nvSpPr>
          <p:cNvPr id="20482" name="Content Placeholder 2">
            <a:extLst>
              <a:ext uri="{FF2B5EF4-FFF2-40B4-BE49-F238E27FC236}">
                <a16:creationId xmlns:a16="http://schemas.microsoft.com/office/drawing/2014/main" id="{65494288-92EF-554A-A241-96D4D5AFBE74}"/>
              </a:ext>
            </a:extLst>
          </p:cNvPr>
          <p:cNvSpPr>
            <a:spLocks noGrp="1" noChangeArrowheads="1"/>
          </p:cNvSpPr>
          <p:nvPr>
            <p:ph idx="1"/>
          </p:nvPr>
        </p:nvSpPr>
        <p:spPr/>
        <p:txBody>
          <a:bodyPr/>
          <a:lstStyle/>
          <a:p>
            <a:pPr eaLnBrk="1" hangingPunct="1">
              <a:lnSpc>
                <a:spcPct val="90000"/>
              </a:lnSpc>
            </a:pPr>
            <a:r>
              <a:rPr lang="en-US" altLang="en-US" sz="3000"/>
              <a:t>A </a:t>
            </a:r>
            <a:r>
              <a:rPr lang="en-US" altLang="en-US" sz="3000" i="1"/>
              <a:t>security architecture </a:t>
            </a:r>
            <a:r>
              <a:rPr lang="en-US" altLang="en-US" sz="3000"/>
              <a:t>is a specification that is used as a guide to enforce security constraints </a:t>
            </a:r>
          </a:p>
          <a:p>
            <a:pPr eaLnBrk="1" hangingPunct="1">
              <a:lnSpc>
                <a:spcPct val="90000"/>
              </a:lnSpc>
            </a:pPr>
            <a:r>
              <a:rPr lang="en-US" altLang="en-US" sz="3000"/>
              <a:t>It specifies where security mechanisms (</a:t>
            </a:r>
            <a:r>
              <a:rPr lang="en-US" altLang="en-US" sz="3000" i="1"/>
              <a:t>e.g.,</a:t>
            </a:r>
            <a:r>
              <a:rPr lang="en-US" altLang="en-US" sz="3000"/>
              <a:t> encryption, firewalls) need to be positioned in the software architecture</a:t>
            </a:r>
          </a:p>
          <a:p>
            <a:pPr eaLnBrk="1" hangingPunct="1">
              <a:lnSpc>
                <a:spcPct val="90000"/>
              </a:lnSpc>
            </a:pPr>
            <a:r>
              <a:rPr lang="en-US" altLang="en-US" sz="3000"/>
              <a:t>The quality of a security architecture also depends on the security of the applications that constitute the system</a:t>
            </a:r>
          </a:p>
          <a:p>
            <a:pPr eaLnBrk="1" hangingPunct="1">
              <a:lnSpc>
                <a:spcPct val="90000"/>
              </a:lnSpc>
            </a:pPr>
            <a:endParaRPr lang="en-US" altLang="en-US" sz="3000"/>
          </a:p>
        </p:txBody>
      </p:sp>
      <p:sp>
        <p:nvSpPr>
          <p:cNvPr id="20483" name="Slide Number Placeholder 4">
            <a:extLst>
              <a:ext uri="{FF2B5EF4-FFF2-40B4-BE49-F238E27FC236}">
                <a16:creationId xmlns:a16="http://schemas.microsoft.com/office/drawing/2014/main" id="{EFCE37C7-9D1E-FE45-BB5E-E555D77956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A11EB1F8-E4DD-374B-9A4D-79BD52779A11}" type="slidenum">
              <a:rPr lang="en-US" altLang="en-US" sz="1400" smtClean="0"/>
              <a:pPr>
                <a:spcBef>
                  <a:spcPct val="0"/>
                </a:spcBef>
                <a:buFontTx/>
                <a:buNone/>
              </a:pPr>
              <a:t>4</a:t>
            </a:fld>
            <a:endParaRPr lang="en-US" alt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45548035-56D2-FA4C-B668-D665EF88932D}"/>
              </a:ext>
            </a:extLst>
          </p:cNvPr>
          <p:cNvSpPr>
            <a:spLocks noGrp="1" noChangeArrowheads="1"/>
          </p:cNvSpPr>
          <p:nvPr>
            <p:ph type="title"/>
          </p:nvPr>
        </p:nvSpPr>
        <p:spPr>
          <a:xfrm>
            <a:off x="762000" y="381000"/>
            <a:ext cx="7772400" cy="1066800"/>
          </a:xfrm>
        </p:spPr>
        <p:txBody>
          <a:bodyPr/>
          <a:lstStyle/>
          <a:p>
            <a:pPr eaLnBrk="1" hangingPunct="1"/>
            <a:r>
              <a:rPr lang="en-US" altLang="en-US"/>
              <a:t>Polymorphic viruses:</a:t>
            </a:r>
            <a:br>
              <a:rPr lang="en-US" altLang="en-US"/>
            </a:br>
            <a:r>
              <a:rPr lang="en-US" altLang="en-US"/>
              <a:t>Decryption technique</a:t>
            </a:r>
          </a:p>
        </p:txBody>
      </p:sp>
      <p:sp>
        <p:nvSpPr>
          <p:cNvPr id="86018" name="Rectangle 3">
            <a:extLst>
              <a:ext uri="{FF2B5EF4-FFF2-40B4-BE49-F238E27FC236}">
                <a16:creationId xmlns:a16="http://schemas.microsoft.com/office/drawing/2014/main" id="{6F81087F-9ED9-974A-809F-0D8BE4395812}"/>
              </a:ext>
            </a:extLst>
          </p:cNvPr>
          <p:cNvSpPr>
            <a:spLocks noGrp="1" noChangeArrowheads="1"/>
          </p:cNvSpPr>
          <p:nvPr>
            <p:ph type="body" idx="1"/>
          </p:nvPr>
        </p:nvSpPr>
        <p:spPr/>
        <p:txBody>
          <a:bodyPr/>
          <a:lstStyle/>
          <a:p>
            <a:pPr eaLnBrk="1" hangingPunct="1">
              <a:lnSpc>
                <a:spcPct val="90000"/>
              </a:lnSpc>
            </a:pPr>
            <a:r>
              <a:rPr lang="en-US" altLang="en-US"/>
              <a:t>A decryption technique that polymorphic viruses employ involves “XORing” each byte with a randomized key that was saved by the parent virus. </a:t>
            </a:r>
          </a:p>
          <a:p>
            <a:pPr eaLnBrk="1" hangingPunct="1">
              <a:lnSpc>
                <a:spcPct val="90000"/>
              </a:lnSpc>
            </a:pPr>
            <a:r>
              <a:rPr lang="en-US" altLang="en-US"/>
              <a:t>The use of XOR-operations has the additional advantage that the encryption and decryption routine are the same: </a:t>
            </a:r>
          </a:p>
          <a:p>
            <a:pPr lvl="1" eaLnBrk="1" hangingPunct="1">
              <a:lnSpc>
                <a:spcPct val="90000"/>
              </a:lnSpc>
            </a:pPr>
            <a:r>
              <a:rPr lang="en-US" altLang="en-US"/>
              <a:t>a xor b = c</a:t>
            </a:r>
          </a:p>
          <a:p>
            <a:pPr lvl="1" eaLnBrk="1" hangingPunct="1">
              <a:lnSpc>
                <a:spcPct val="90000"/>
              </a:lnSpc>
            </a:pPr>
            <a:r>
              <a:rPr lang="en-US" altLang="en-US"/>
              <a:t>c xor b = 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0982A3E7-2A5D-FA44-8B1E-306E554B3962}"/>
              </a:ext>
            </a:extLst>
          </p:cNvPr>
          <p:cNvSpPr>
            <a:spLocks noGrp="1" noChangeArrowheads="1"/>
          </p:cNvSpPr>
          <p:nvPr>
            <p:ph type="title"/>
          </p:nvPr>
        </p:nvSpPr>
        <p:spPr>
          <a:xfrm>
            <a:off x="762000" y="381000"/>
            <a:ext cx="7772400" cy="1066800"/>
          </a:xfrm>
        </p:spPr>
        <p:txBody>
          <a:bodyPr/>
          <a:lstStyle/>
          <a:p>
            <a:pPr eaLnBrk="1" hangingPunct="1"/>
            <a:r>
              <a:rPr lang="en-US" altLang="en-US"/>
              <a:t>Polymorphic viruses: Weaknesses</a:t>
            </a:r>
          </a:p>
        </p:txBody>
      </p:sp>
      <p:sp>
        <p:nvSpPr>
          <p:cNvPr id="87042" name="Rectangle 3">
            <a:extLst>
              <a:ext uri="{FF2B5EF4-FFF2-40B4-BE49-F238E27FC236}">
                <a16:creationId xmlns:a16="http://schemas.microsoft.com/office/drawing/2014/main" id="{0158994E-E4F7-9549-A4F5-58105F548FC5}"/>
              </a:ext>
            </a:extLst>
          </p:cNvPr>
          <p:cNvSpPr>
            <a:spLocks noGrp="1" noChangeArrowheads="1"/>
          </p:cNvSpPr>
          <p:nvPr>
            <p:ph type="body" idx="1"/>
          </p:nvPr>
        </p:nvSpPr>
        <p:spPr/>
        <p:txBody>
          <a:bodyPr/>
          <a:lstStyle/>
          <a:p>
            <a:pPr eaLnBrk="1" hangingPunct="1">
              <a:lnSpc>
                <a:spcPct val="90000"/>
              </a:lnSpc>
            </a:pPr>
            <a:r>
              <a:rPr lang="en-US" altLang="en-US" sz="2400"/>
              <a:t>Many antivirus programs scan for virus signatures in memory.</a:t>
            </a:r>
          </a:p>
          <a:p>
            <a:pPr lvl="1" eaLnBrk="1" hangingPunct="1">
              <a:lnSpc>
                <a:spcPct val="90000"/>
              </a:lnSpc>
            </a:pPr>
            <a:r>
              <a:rPr lang="en-US" altLang="en-US" sz="2000"/>
              <a:t>I.e., after the polymorphic virus has been decrypted.</a:t>
            </a:r>
          </a:p>
          <a:p>
            <a:pPr eaLnBrk="1" hangingPunct="1">
              <a:lnSpc>
                <a:spcPct val="90000"/>
              </a:lnSpc>
            </a:pPr>
            <a:r>
              <a:rPr lang="en-US" altLang="en-US" sz="2400"/>
              <a:t>If the virus code that does the decryption is static, then the decryption code can be used as a signature.</a:t>
            </a:r>
          </a:p>
          <a:p>
            <a:pPr eaLnBrk="1" hangingPunct="1">
              <a:lnSpc>
                <a:spcPct val="90000"/>
              </a:lnSpc>
            </a:pPr>
            <a:r>
              <a:rPr lang="en-US" altLang="en-US" sz="2400"/>
              <a:t>This limitation can be addressed (somewhat) if the decryption code is scrambled (superficially):</a:t>
            </a:r>
          </a:p>
          <a:p>
            <a:pPr lvl="1" eaLnBrk="1" hangingPunct="1">
              <a:lnSpc>
                <a:spcPct val="90000"/>
              </a:lnSpc>
            </a:pPr>
            <a:r>
              <a:rPr lang="en-US" altLang="en-US" sz="2000"/>
              <a:t>randomize the use of registers,</a:t>
            </a:r>
          </a:p>
          <a:p>
            <a:pPr lvl="1" eaLnBrk="1" hangingPunct="1">
              <a:lnSpc>
                <a:spcPct val="90000"/>
              </a:lnSpc>
            </a:pPr>
            <a:r>
              <a:rPr lang="en-US" altLang="en-US" sz="2000"/>
              <a:t>add no-ops in the code,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CFF36C9C-6606-7A4D-A306-92AB3B6D2321}"/>
              </a:ext>
            </a:extLst>
          </p:cNvPr>
          <p:cNvSpPr>
            <a:spLocks noGrp="1" noChangeArrowheads="1"/>
          </p:cNvSpPr>
          <p:nvPr>
            <p:ph type="title"/>
          </p:nvPr>
        </p:nvSpPr>
        <p:spPr>
          <a:xfrm>
            <a:off x="685800" y="381000"/>
            <a:ext cx="7772400" cy="1143000"/>
          </a:xfrm>
        </p:spPr>
        <p:txBody>
          <a:bodyPr/>
          <a:lstStyle/>
          <a:p>
            <a:pPr eaLnBrk="1" hangingPunct="1"/>
            <a:r>
              <a:rPr lang="en-US" altLang="en-US"/>
              <a:t>Metamorphic viruses</a:t>
            </a:r>
          </a:p>
        </p:txBody>
      </p:sp>
      <p:pic>
        <p:nvPicPr>
          <p:cNvPr id="89090" name="Picture 5" descr="virus cartoon.jpg">
            <a:extLst>
              <a:ext uri="{FF2B5EF4-FFF2-40B4-BE49-F238E27FC236}">
                <a16:creationId xmlns:a16="http://schemas.microsoft.com/office/drawing/2014/main" id="{17CC0BB3-7E94-5D41-B5EE-AA7F3C8DCFA3}"/>
              </a:ext>
            </a:extLst>
          </p:cNvPr>
          <p:cNvPicPr>
            <a:picLocks noChangeAspect="1"/>
          </p:cNvPicPr>
          <p:nvPr/>
        </p:nvPicPr>
        <p:blipFill>
          <a:blip r:embed="rId3">
            <a:extLst>
              <a:ext uri="{28A0092B-C50C-407E-A947-70E740481C1C}">
                <a14:useLocalDpi xmlns:a14="http://schemas.microsoft.com/office/drawing/2010/main" val="0"/>
              </a:ext>
            </a:extLst>
          </a:blip>
          <a:srcRect l="4607" r="6503"/>
          <a:stretch>
            <a:fillRect/>
          </a:stretch>
        </p:blipFill>
        <p:spPr bwMode="auto">
          <a:xfrm>
            <a:off x="6019800" y="1638300"/>
            <a:ext cx="31242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a:extLst>
              <a:ext uri="{FF2B5EF4-FFF2-40B4-BE49-F238E27FC236}">
                <a16:creationId xmlns:a16="http://schemas.microsoft.com/office/drawing/2014/main" id="{5DDDBF73-5DEF-6C43-BF0C-1D9F0E6D5EDF}"/>
              </a:ext>
            </a:extLst>
          </p:cNvPr>
          <p:cNvSpPr>
            <a:spLocks noGrp="1" noChangeArrowheads="1"/>
          </p:cNvSpPr>
          <p:nvPr>
            <p:ph type="body" idx="1"/>
          </p:nvPr>
        </p:nvSpPr>
        <p:spPr>
          <a:xfrm>
            <a:off x="533400" y="1371600"/>
            <a:ext cx="5943600" cy="4114800"/>
          </a:xfrm>
        </p:spPr>
        <p:txBody>
          <a:bodyPr/>
          <a:lstStyle/>
          <a:p>
            <a:pPr eaLnBrk="1" hangingPunct="1">
              <a:lnSpc>
                <a:spcPct val="90000"/>
              </a:lnSpc>
            </a:pPr>
            <a:r>
              <a:rPr lang="en-US" altLang="en-US" sz="2800"/>
              <a:t>Instead of encrypting the program’s body and making slight alterations in the decryption engine, alter the entire program each time it is replicated.</a:t>
            </a:r>
          </a:p>
          <a:p>
            <a:pPr eaLnBrk="1" hangingPunct="1">
              <a:lnSpc>
                <a:spcPct val="90000"/>
              </a:lnSpc>
            </a:pPr>
            <a:r>
              <a:rPr lang="en-US" altLang="en-US" sz="2800"/>
              <a:t>This makes it extremely difficult for antivirus writers to use signature-matching techniques to identify malware.</a:t>
            </a:r>
          </a:p>
          <a:p>
            <a:pPr eaLnBrk="1" hangingPunct="1">
              <a:lnSpc>
                <a:spcPct val="90000"/>
              </a:lnSpc>
            </a:pPr>
            <a:r>
              <a:rPr lang="en-US" altLang="en-US" sz="2800"/>
              <a:t>Metamorphism requires a powerful code analysis engine that needs to be embedded into the malware.</a:t>
            </a:r>
            <a:endParaRPr lang="en-US"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C9C56E7F-9EE0-8848-AE2A-5FF06A8A8E49}"/>
              </a:ext>
            </a:extLst>
          </p:cNvPr>
          <p:cNvSpPr>
            <a:spLocks noGrp="1" noChangeArrowheads="1"/>
          </p:cNvSpPr>
          <p:nvPr>
            <p:ph type="title"/>
          </p:nvPr>
        </p:nvSpPr>
        <p:spPr/>
        <p:txBody>
          <a:bodyPr/>
          <a:lstStyle/>
          <a:p>
            <a:pPr eaLnBrk="1" hangingPunct="1"/>
            <a:r>
              <a:rPr lang="en-US" altLang="en-US"/>
              <a:t>Metamorphic viruses: Operation</a:t>
            </a:r>
          </a:p>
        </p:txBody>
      </p:sp>
      <p:sp>
        <p:nvSpPr>
          <p:cNvPr id="91138" name="Rectangle 3">
            <a:extLst>
              <a:ext uri="{FF2B5EF4-FFF2-40B4-BE49-F238E27FC236}">
                <a16:creationId xmlns:a16="http://schemas.microsoft.com/office/drawing/2014/main" id="{026D02CF-0872-4648-9777-1BCF3BD7A9EA}"/>
              </a:ext>
            </a:extLst>
          </p:cNvPr>
          <p:cNvSpPr>
            <a:spLocks noGrp="1" noChangeArrowheads="1"/>
          </p:cNvSpPr>
          <p:nvPr>
            <p:ph type="body" idx="1"/>
          </p:nvPr>
        </p:nvSpPr>
        <p:spPr/>
        <p:txBody>
          <a:bodyPr/>
          <a:lstStyle/>
          <a:p>
            <a:pPr eaLnBrk="1" hangingPunct="1">
              <a:lnSpc>
                <a:spcPct val="90000"/>
              </a:lnSpc>
            </a:pPr>
            <a:r>
              <a:rPr lang="en-US" altLang="en-US" sz="2400"/>
              <a:t>Metamorphic engine scans the code and generates a different version of it every time the program is duplicated.</a:t>
            </a:r>
          </a:p>
          <a:p>
            <a:pPr eaLnBrk="1" hangingPunct="1">
              <a:lnSpc>
                <a:spcPct val="90000"/>
              </a:lnSpc>
            </a:pPr>
            <a:r>
              <a:rPr lang="en-US" altLang="en-US" sz="2400"/>
              <a:t>The metamorphic engine performs a wide variety of transformations on the malware and on the engine itself.</a:t>
            </a:r>
          </a:p>
          <a:p>
            <a:pPr lvl="1" eaLnBrk="1" hangingPunct="1">
              <a:lnSpc>
                <a:spcPct val="90000"/>
              </a:lnSpc>
            </a:pPr>
            <a:r>
              <a:rPr lang="en-US" altLang="en-US" sz="2000"/>
              <a:t>Instruction and register randomization.</a:t>
            </a:r>
          </a:p>
          <a:p>
            <a:pPr lvl="1" eaLnBrk="1" hangingPunct="1">
              <a:lnSpc>
                <a:spcPct val="90000"/>
              </a:lnSpc>
            </a:pPr>
            <a:r>
              <a:rPr lang="en-US" altLang="en-US" sz="2000"/>
              <a:t>Instruction ordering</a:t>
            </a:r>
          </a:p>
          <a:p>
            <a:pPr lvl="1" eaLnBrk="1" hangingPunct="1">
              <a:lnSpc>
                <a:spcPct val="90000"/>
              </a:lnSpc>
            </a:pPr>
            <a:r>
              <a:rPr lang="en-US" altLang="en-US" sz="2000"/>
              <a:t>Reversing (negating) conditions</a:t>
            </a:r>
          </a:p>
          <a:p>
            <a:pPr lvl="1" eaLnBrk="1" hangingPunct="1">
              <a:lnSpc>
                <a:spcPct val="90000"/>
              </a:lnSpc>
            </a:pPr>
            <a:r>
              <a:rPr lang="en-US" altLang="en-US" sz="2000"/>
              <a:t>Insertion of “garbage” instructions</a:t>
            </a:r>
          </a:p>
          <a:p>
            <a:pPr lvl="1" eaLnBrk="1" hangingPunct="1">
              <a:lnSpc>
                <a:spcPct val="90000"/>
              </a:lnSpc>
            </a:pPr>
            <a:r>
              <a:rPr lang="en-US" altLang="en-US" sz="2000"/>
              <a:t>Reordering of the storage location of functions</a:t>
            </a:r>
          </a:p>
          <a:p>
            <a:pPr lvl="1" eaLnBrk="1" hangingPunct="1">
              <a:lnSpc>
                <a:spcPct val="90000"/>
              </a:lnSpc>
            </a:pPr>
            <a:endParaRPr lang="en-US" altLang="en-US"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a:extLst>
              <a:ext uri="{FF2B5EF4-FFF2-40B4-BE49-F238E27FC236}">
                <a16:creationId xmlns:a16="http://schemas.microsoft.com/office/drawing/2014/main" id="{EE6ABB04-31EA-A447-B205-96B208FC2E2E}"/>
              </a:ext>
            </a:extLst>
          </p:cNvPr>
          <p:cNvSpPr>
            <a:spLocks noGrp="1" noChangeArrowheads="1"/>
          </p:cNvSpPr>
          <p:nvPr>
            <p:ph type="title"/>
          </p:nvPr>
        </p:nvSpPr>
        <p:spPr>
          <a:xfrm>
            <a:off x="762000" y="304800"/>
            <a:ext cx="7772400" cy="1066800"/>
          </a:xfrm>
        </p:spPr>
        <p:txBody>
          <a:bodyPr/>
          <a:lstStyle/>
          <a:p>
            <a:pPr eaLnBrk="1" hangingPunct="1"/>
            <a:r>
              <a:rPr lang="en-US" altLang="en-US"/>
              <a:t>Timeline of famous malware (1982-1988) [wikipedia]</a:t>
            </a:r>
          </a:p>
        </p:txBody>
      </p:sp>
      <p:sp>
        <p:nvSpPr>
          <p:cNvPr id="93186" name="Rectangle 3">
            <a:extLst>
              <a:ext uri="{FF2B5EF4-FFF2-40B4-BE49-F238E27FC236}">
                <a16:creationId xmlns:a16="http://schemas.microsoft.com/office/drawing/2014/main" id="{EDEDE150-0279-2947-998D-873F276578C5}"/>
              </a:ext>
            </a:extLst>
          </p:cNvPr>
          <p:cNvSpPr>
            <a:spLocks noGrp="1" noChangeArrowheads="1"/>
          </p:cNvSpPr>
          <p:nvPr>
            <p:ph type="body" idx="1"/>
          </p:nvPr>
        </p:nvSpPr>
        <p:spPr>
          <a:xfrm>
            <a:off x="762000" y="1600200"/>
            <a:ext cx="7772400" cy="4419600"/>
          </a:xfrm>
        </p:spPr>
        <p:txBody>
          <a:bodyPr/>
          <a:lstStyle/>
          <a:p>
            <a:pPr eaLnBrk="1" hangingPunct="1">
              <a:lnSpc>
                <a:spcPct val="90000"/>
              </a:lnSpc>
            </a:pPr>
            <a:r>
              <a:rPr lang="en-US" altLang="en-US" sz="2400"/>
              <a:t>1982</a:t>
            </a:r>
          </a:p>
          <a:p>
            <a:pPr lvl="1" eaLnBrk="1" hangingPunct="1">
              <a:lnSpc>
                <a:spcPct val="90000"/>
              </a:lnSpc>
            </a:pPr>
            <a:r>
              <a:rPr lang="en-US" altLang="en-US" sz="2000" b="1"/>
              <a:t>Elk Cloner</a:t>
            </a:r>
            <a:r>
              <a:rPr lang="en-US" altLang="en-US" sz="2000"/>
              <a:t>, written for Apple II systems, is credited with being the first computer virus.</a:t>
            </a:r>
          </a:p>
          <a:p>
            <a:pPr eaLnBrk="1" hangingPunct="1">
              <a:lnSpc>
                <a:spcPct val="90000"/>
              </a:lnSpc>
            </a:pPr>
            <a:r>
              <a:rPr lang="en-US" altLang="en-US" sz="2400"/>
              <a:t>1987</a:t>
            </a:r>
          </a:p>
          <a:p>
            <a:pPr lvl="1" eaLnBrk="1" hangingPunct="1">
              <a:lnSpc>
                <a:spcPct val="90000"/>
              </a:lnSpc>
            </a:pPr>
            <a:r>
              <a:rPr lang="en-US" altLang="en-US" sz="2000" b="1"/>
              <a:t>(c)Brain</a:t>
            </a:r>
            <a:r>
              <a:rPr lang="en-US" altLang="en-US" sz="2000"/>
              <a:t>, the first virus written for PCs.</a:t>
            </a:r>
          </a:p>
          <a:p>
            <a:pPr lvl="1" eaLnBrk="1" hangingPunct="1">
              <a:lnSpc>
                <a:spcPct val="90000"/>
              </a:lnSpc>
            </a:pPr>
            <a:r>
              <a:rPr lang="en-US" altLang="en-US" sz="2000" b="1"/>
              <a:t>SCA</a:t>
            </a:r>
            <a:r>
              <a:rPr lang="en-US" altLang="en-US" sz="2000"/>
              <a:t>, a boot sector virus for Amiga appears, immediately creating a pandemic virus-writer storm. A short time later, SCA releases another, considerably more destructive virus, the Byte Bandit.</a:t>
            </a:r>
          </a:p>
          <a:p>
            <a:pPr eaLnBrk="1" hangingPunct="1">
              <a:lnSpc>
                <a:spcPct val="90000"/>
              </a:lnSpc>
            </a:pPr>
            <a:r>
              <a:rPr lang="en-US" altLang="en-US" sz="2400"/>
              <a:t>1988</a:t>
            </a:r>
          </a:p>
          <a:p>
            <a:pPr lvl="1" eaLnBrk="1" hangingPunct="1">
              <a:lnSpc>
                <a:spcPct val="90000"/>
              </a:lnSpc>
            </a:pPr>
            <a:r>
              <a:rPr lang="en-US" altLang="en-US" sz="2000" b="1"/>
              <a:t>Morris</a:t>
            </a:r>
            <a:r>
              <a:rPr lang="en-US" altLang="en-US" sz="2000"/>
              <a:t> worm infects DEC VAX machines connected to the Internet and becomes the first worm to spread extensively.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C0D0B183-EEC1-3347-8F96-D8C5E220DFBC}"/>
              </a:ext>
            </a:extLst>
          </p:cNvPr>
          <p:cNvSpPr>
            <a:spLocks noGrp="1" noChangeArrowheads="1"/>
          </p:cNvSpPr>
          <p:nvPr>
            <p:ph type="title"/>
          </p:nvPr>
        </p:nvSpPr>
        <p:spPr>
          <a:xfrm>
            <a:off x="762000" y="381000"/>
            <a:ext cx="7772400" cy="1066800"/>
          </a:xfrm>
        </p:spPr>
        <p:txBody>
          <a:bodyPr/>
          <a:lstStyle/>
          <a:p>
            <a:pPr eaLnBrk="1" hangingPunct="1"/>
            <a:r>
              <a:rPr lang="en-US" altLang="en-US"/>
              <a:t>Timeline of famous malware (1998-2000) [wikipedia]</a:t>
            </a:r>
          </a:p>
        </p:txBody>
      </p:sp>
      <p:sp>
        <p:nvSpPr>
          <p:cNvPr id="94210" name="Rectangle 3">
            <a:extLst>
              <a:ext uri="{FF2B5EF4-FFF2-40B4-BE49-F238E27FC236}">
                <a16:creationId xmlns:a16="http://schemas.microsoft.com/office/drawing/2014/main" id="{6D1F5680-1299-194D-8E97-6C8161F8F516}"/>
              </a:ext>
            </a:extLst>
          </p:cNvPr>
          <p:cNvSpPr>
            <a:spLocks noGrp="1" noChangeArrowheads="1"/>
          </p:cNvSpPr>
          <p:nvPr>
            <p:ph type="body" idx="1"/>
          </p:nvPr>
        </p:nvSpPr>
        <p:spPr>
          <a:xfrm>
            <a:off x="762000" y="1524000"/>
            <a:ext cx="7772400" cy="4419600"/>
          </a:xfrm>
        </p:spPr>
        <p:txBody>
          <a:bodyPr/>
          <a:lstStyle/>
          <a:p>
            <a:pPr eaLnBrk="1" hangingPunct="1">
              <a:lnSpc>
                <a:spcPct val="90000"/>
              </a:lnSpc>
            </a:pPr>
            <a:r>
              <a:rPr lang="en-US" altLang="en-US" sz="2400"/>
              <a:t>1998</a:t>
            </a:r>
          </a:p>
          <a:p>
            <a:pPr lvl="1" eaLnBrk="1" hangingPunct="1">
              <a:lnSpc>
                <a:spcPct val="90000"/>
              </a:lnSpc>
            </a:pPr>
            <a:r>
              <a:rPr lang="en-US" altLang="en-US" sz="2000" b="1"/>
              <a:t>CIH</a:t>
            </a:r>
            <a:r>
              <a:rPr lang="en-US" altLang="en-US" sz="2000"/>
              <a:t> virus version 1. </a:t>
            </a:r>
          </a:p>
          <a:p>
            <a:pPr eaLnBrk="1" hangingPunct="1">
              <a:lnSpc>
                <a:spcPct val="90000"/>
              </a:lnSpc>
            </a:pPr>
            <a:r>
              <a:rPr lang="en-US" altLang="en-US" sz="2400"/>
              <a:t>1999</a:t>
            </a:r>
          </a:p>
          <a:p>
            <a:pPr lvl="1" eaLnBrk="1" hangingPunct="1">
              <a:lnSpc>
                <a:spcPct val="90000"/>
              </a:lnSpc>
            </a:pPr>
            <a:r>
              <a:rPr lang="en-US" altLang="en-US" sz="2000" b="1"/>
              <a:t>Melissa</a:t>
            </a:r>
            <a:r>
              <a:rPr lang="en-US" altLang="en-US" sz="2000"/>
              <a:t> worm is released, targeting Microsoft Word and Outlook-based systems, and creating considerable network traffic.</a:t>
            </a:r>
          </a:p>
          <a:p>
            <a:pPr eaLnBrk="1" hangingPunct="1">
              <a:lnSpc>
                <a:spcPct val="90000"/>
              </a:lnSpc>
            </a:pPr>
            <a:r>
              <a:rPr lang="en-US" altLang="en-US" sz="2400"/>
              <a:t>2000</a:t>
            </a:r>
          </a:p>
          <a:p>
            <a:pPr lvl="1" eaLnBrk="1" hangingPunct="1">
              <a:lnSpc>
                <a:spcPct val="90000"/>
              </a:lnSpc>
            </a:pPr>
            <a:r>
              <a:rPr lang="en-US" altLang="en-US" sz="2000"/>
              <a:t>The </a:t>
            </a:r>
            <a:r>
              <a:rPr lang="en-US" altLang="en-US" sz="2000" b="1"/>
              <a:t>VBS/Loveletter </a:t>
            </a:r>
            <a:r>
              <a:rPr lang="en-US" altLang="en-US" sz="2000"/>
              <a:t>worm, also known as the "I love you" virus appeared. As of 2004, this was the most costly virus to business, causing upwards of 10 billion dollars in damage.</a:t>
            </a:r>
          </a:p>
          <a:p>
            <a:pPr eaLnBrk="1" hangingPunct="1">
              <a:lnSpc>
                <a:spcPct val="90000"/>
              </a:lnSpc>
            </a:pPr>
            <a:endParaRPr lang="en-US" altLang="en-US" sz="2400"/>
          </a:p>
          <a:p>
            <a:pPr eaLnBrk="1" hangingPunct="1">
              <a:lnSpc>
                <a:spcPct val="90000"/>
              </a:lnSpc>
            </a:pPr>
            <a:endParaRPr lang="en-US" altLang="en-US" sz="2400"/>
          </a:p>
          <a:p>
            <a:pPr eaLnBrk="1" hangingPunct="1">
              <a:lnSpc>
                <a:spcPct val="90000"/>
              </a:lnSpc>
            </a:pPr>
            <a:endParaRPr lang="en-US" altLang="en-US" sz="2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a:extLst>
              <a:ext uri="{FF2B5EF4-FFF2-40B4-BE49-F238E27FC236}">
                <a16:creationId xmlns:a16="http://schemas.microsoft.com/office/drawing/2014/main" id="{749D0A21-E68F-1E4D-BBA9-72B4C4B56355}"/>
              </a:ext>
            </a:extLst>
          </p:cNvPr>
          <p:cNvSpPr>
            <a:spLocks noGrp="1" noChangeArrowheads="1"/>
          </p:cNvSpPr>
          <p:nvPr>
            <p:ph type="title"/>
          </p:nvPr>
        </p:nvSpPr>
        <p:spPr>
          <a:xfrm>
            <a:off x="762000" y="381000"/>
            <a:ext cx="7772400" cy="1066800"/>
          </a:xfrm>
        </p:spPr>
        <p:txBody>
          <a:bodyPr/>
          <a:lstStyle/>
          <a:p>
            <a:pPr eaLnBrk="1" hangingPunct="1"/>
            <a:r>
              <a:rPr lang="en-US" altLang="en-US"/>
              <a:t>Timeline of famous malware (2001) [wikipedia]</a:t>
            </a:r>
          </a:p>
        </p:txBody>
      </p:sp>
      <p:sp>
        <p:nvSpPr>
          <p:cNvPr id="95234" name="Rectangle 3">
            <a:extLst>
              <a:ext uri="{FF2B5EF4-FFF2-40B4-BE49-F238E27FC236}">
                <a16:creationId xmlns:a16="http://schemas.microsoft.com/office/drawing/2014/main" id="{F4DE2495-EC0C-9846-9445-0F94D0FE00E2}"/>
              </a:ext>
            </a:extLst>
          </p:cNvPr>
          <p:cNvSpPr>
            <a:spLocks noGrp="1" noChangeArrowheads="1"/>
          </p:cNvSpPr>
          <p:nvPr>
            <p:ph type="body" idx="1"/>
          </p:nvPr>
        </p:nvSpPr>
        <p:spPr>
          <a:xfrm>
            <a:off x="762000" y="1524000"/>
            <a:ext cx="7772400" cy="4419600"/>
          </a:xfrm>
        </p:spPr>
        <p:txBody>
          <a:bodyPr/>
          <a:lstStyle/>
          <a:p>
            <a:pPr marL="533400" indent="-533400" eaLnBrk="1" hangingPunct="1">
              <a:lnSpc>
                <a:spcPct val="90000"/>
              </a:lnSpc>
            </a:pPr>
            <a:r>
              <a:rPr lang="en-US" altLang="en-US" sz="2400" b="1"/>
              <a:t>Klez</a:t>
            </a:r>
            <a:r>
              <a:rPr lang="en-US" altLang="en-US" sz="2400"/>
              <a:t> worm.</a:t>
            </a:r>
          </a:p>
          <a:p>
            <a:pPr marL="533400" indent="-533400" eaLnBrk="1" hangingPunct="1">
              <a:lnSpc>
                <a:spcPct val="90000"/>
              </a:lnSpc>
            </a:pPr>
            <a:r>
              <a:rPr lang="en-US" altLang="en-US" sz="2400" b="1"/>
              <a:t>Nimda</a:t>
            </a:r>
            <a:r>
              <a:rPr lang="en-US" altLang="en-US" sz="2400"/>
              <a:t> worm.</a:t>
            </a:r>
          </a:p>
          <a:p>
            <a:pPr marL="533400" indent="-533400" eaLnBrk="1" hangingPunct="1">
              <a:lnSpc>
                <a:spcPct val="90000"/>
              </a:lnSpc>
            </a:pPr>
            <a:r>
              <a:rPr lang="en-US" altLang="en-US" sz="2400" b="1"/>
              <a:t>Code Red II</a:t>
            </a:r>
            <a:r>
              <a:rPr lang="en-US" altLang="en-US" sz="2400"/>
              <a:t> worm (spreads in China, attacks Microsoft's Internet Information Services.	</a:t>
            </a:r>
          </a:p>
          <a:p>
            <a:pPr marL="533400" indent="-533400" eaLnBrk="1" hangingPunct="1">
              <a:lnSpc>
                <a:spcPct val="90000"/>
              </a:lnSpc>
            </a:pPr>
            <a:r>
              <a:rPr lang="en-US" altLang="en-US" sz="2400" b="1"/>
              <a:t>Sircam</a:t>
            </a:r>
            <a:r>
              <a:rPr lang="en-US" altLang="en-US" sz="2400"/>
              <a:t> worm (spreads through e-mails and unprotected network shares).</a:t>
            </a:r>
          </a:p>
          <a:p>
            <a:pPr marL="533400" indent="-533400" eaLnBrk="1" hangingPunct="1">
              <a:lnSpc>
                <a:spcPct val="90000"/>
              </a:lnSpc>
            </a:pPr>
            <a:r>
              <a:rPr lang="en-US" altLang="en-US" sz="2400" b="1"/>
              <a:t>Sadmind</a:t>
            </a:r>
            <a:r>
              <a:rPr lang="en-US" altLang="en-US" sz="2400"/>
              <a:t> worm (spreads by exploiting holes in both Sun Microsystem's Solaris and MS IIS).</a:t>
            </a:r>
          </a:p>
          <a:p>
            <a:pPr marL="533400" indent="-533400" eaLnBrk="1" hangingPunct="1">
              <a:lnSpc>
                <a:spcPct val="90000"/>
              </a:lnSpc>
            </a:pPr>
            <a:r>
              <a:rPr lang="en-US" altLang="en-US" sz="2400" b="1"/>
              <a:t>Raman</a:t>
            </a:r>
            <a:r>
              <a:rPr lang="en-US" altLang="en-US" sz="2400"/>
              <a:t> worm (similar to the Morris worm infected only Red Hat Linux machines running version 6.2 and 7.0, using three vulnerabilities in </a:t>
            </a:r>
            <a:r>
              <a:rPr lang="en-US" altLang="en-US" sz="2400">
                <a:latin typeface="Courier New" panose="02070309020205020404" pitchFamily="49" charset="0"/>
              </a:rPr>
              <a:t>wu-ftpd,rpc-statd </a:t>
            </a:r>
            <a:r>
              <a:rPr lang="en-US" altLang="en-US" sz="2400"/>
              <a:t>and</a:t>
            </a:r>
            <a:r>
              <a:rPr lang="en-US" altLang="en-US" sz="2400">
                <a:latin typeface="Courier New" panose="02070309020205020404" pitchFamily="49" charset="0"/>
              </a:rPr>
              <a:t> lpd</a:t>
            </a:r>
            <a:r>
              <a:rPr lang="en-US" altLang="en-US" sz="2400"/>
              <a:t>.</a:t>
            </a:r>
          </a:p>
          <a:p>
            <a:pPr marL="533400" indent="-533400" eaLnBrk="1" hangingPunct="1">
              <a:lnSpc>
                <a:spcPct val="90000"/>
              </a:lnSpc>
              <a:buFontTx/>
              <a:buNone/>
            </a:pPr>
            <a:endParaRPr lang="en-US" altLang="en-US"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FEBB9C5D-5F3A-A54D-A5B5-D4E4B21476C9}"/>
              </a:ext>
            </a:extLst>
          </p:cNvPr>
          <p:cNvSpPr>
            <a:spLocks noGrp="1" noChangeArrowheads="1"/>
          </p:cNvSpPr>
          <p:nvPr>
            <p:ph type="title"/>
          </p:nvPr>
        </p:nvSpPr>
        <p:spPr>
          <a:xfrm>
            <a:off x="762000" y="381000"/>
            <a:ext cx="7772400" cy="1066800"/>
          </a:xfrm>
        </p:spPr>
        <p:txBody>
          <a:bodyPr/>
          <a:lstStyle/>
          <a:p>
            <a:pPr eaLnBrk="1" hangingPunct="1"/>
            <a:r>
              <a:rPr lang="en-US" altLang="en-US"/>
              <a:t>Timeline of famous malware (2003) [wikipedia]</a:t>
            </a:r>
          </a:p>
        </p:txBody>
      </p:sp>
      <p:sp>
        <p:nvSpPr>
          <p:cNvPr id="96258" name="Rectangle 3">
            <a:extLst>
              <a:ext uri="{FF2B5EF4-FFF2-40B4-BE49-F238E27FC236}">
                <a16:creationId xmlns:a16="http://schemas.microsoft.com/office/drawing/2014/main" id="{A3231FE8-90C3-B84B-B58D-CFD866BB018D}"/>
              </a:ext>
            </a:extLst>
          </p:cNvPr>
          <p:cNvSpPr>
            <a:spLocks noGrp="1" noChangeArrowheads="1"/>
          </p:cNvSpPr>
          <p:nvPr>
            <p:ph type="body" idx="1"/>
          </p:nvPr>
        </p:nvSpPr>
        <p:spPr>
          <a:xfrm>
            <a:off x="762000" y="1524000"/>
            <a:ext cx="7772400" cy="4419600"/>
          </a:xfrm>
        </p:spPr>
        <p:txBody>
          <a:bodyPr/>
          <a:lstStyle/>
          <a:p>
            <a:pPr marL="533400" indent="-533400" eaLnBrk="1" hangingPunct="1">
              <a:lnSpc>
                <a:spcPct val="90000"/>
              </a:lnSpc>
            </a:pPr>
            <a:r>
              <a:rPr lang="en-US" altLang="en-US" sz="2400" b="1"/>
              <a:t>Sober</a:t>
            </a:r>
            <a:r>
              <a:rPr lang="en-US" altLang="en-US" sz="2400"/>
              <a:t> worm is first seen and maintains its presence until 2005 with many new variants.</a:t>
            </a:r>
          </a:p>
          <a:p>
            <a:pPr marL="533400" indent="-533400" eaLnBrk="1" hangingPunct="1">
              <a:lnSpc>
                <a:spcPct val="90000"/>
              </a:lnSpc>
            </a:pPr>
            <a:r>
              <a:rPr lang="en-US" altLang="en-US" sz="2400" b="1"/>
              <a:t>Sobig</a:t>
            </a:r>
            <a:r>
              <a:rPr lang="en-US" altLang="en-US" sz="2400"/>
              <a:t> worm (technically the Sobig.F worm) spread rapidly via mail and network shares.</a:t>
            </a:r>
          </a:p>
          <a:p>
            <a:pPr marL="533400" indent="-533400" eaLnBrk="1" hangingPunct="1">
              <a:lnSpc>
                <a:spcPct val="90000"/>
              </a:lnSpc>
            </a:pPr>
            <a:r>
              <a:rPr lang="en-US" altLang="en-US" sz="2400" b="1"/>
              <a:t>Blaster</a:t>
            </a:r>
            <a:r>
              <a:rPr lang="en-US" altLang="en-US" sz="2400"/>
              <a:t> worm also know as the Lovesan worm spread rapidly by exploiting MS computers.</a:t>
            </a:r>
          </a:p>
          <a:p>
            <a:pPr marL="533400" indent="-533400" eaLnBrk="1" hangingPunct="1">
              <a:lnSpc>
                <a:spcPct val="90000"/>
              </a:lnSpc>
            </a:pPr>
            <a:r>
              <a:rPr lang="en-US" altLang="en-US" sz="2400" b="1"/>
              <a:t>SQL slammer</a:t>
            </a:r>
            <a:r>
              <a:rPr lang="en-US" altLang="en-US" sz="2400"/>
              <a:t> worm also known as the Sapphire worm, attacked vulnerabilities in Microsoft SQL Server and MSDE, causes widespread problems on the Internet.</a:t>
            </a:r>
          </a:p>
          <a:p>
            <a:pPr marL="533400" indent="-533400" eaLnBrk="1" hangingPunct="1">
              <a:lnSpc>
                <a:spcPct val="90000"/>
              </a:lnSpc>
              <a:buFontTx/>
              <a:buNone/>
            </a:pPr>
            <a:endParaRPr lang="en-US" altLang="en-US" sz="1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6FD6E8E1-D197-EF4F-B5EA-C1EDEC681070}"/>
              </a:ext>
            </a:extLst>
          </p:cNvPr>
          <p:cNvSpPr>
            <a:spLocks noGrp="1" noChangeArrowheads="1"/>
          </p:cNvSpPr>
          <p:nvPr>
            <p:ph type="title"/>
          </p:nvPr>
        </p:nvSpPr>
        <p:spPr>
          <a:xfrm>
            <a:off x="762000" y="381000"/>
            <a:ext cx="7772400" cy="1066800"/>
          </a:xfrm>
        </p:spPr>
        <p:txBody>
          <a:bodyPr/>
          <a:lstStyle/>
          <a:p>
            <a:pPr eaLnBrk="1" hangingPunct="1"/>
            <a:r>
              <a:rPr lang="en-US" altLang="en-US"/>
              <a:t>Timeline of famous malware (2004) [wikipedia]</a:t>
            </a:r>
          </a:p>
        </p:txBody>
      </p:sp>
      <p:sp>
        <p:nvSpPr>
          <p:cNvPr id="97282" name="Rectangle 3">
            <a:extLst>
              <a:ext uri="{FF2B5EF4-FFF2-40B4-BE49-F238E27FC236}">
                <a16:creationId xmlns:a16="http://schemas.microsoft.com/office/drawing/2014/main" id="{F770979A-8E4A-A64B-BC39-59EA851D9BAD}"/>
              </a:ext>
            </a:extLst>
          </p:cNvPr>
          <p:cNvSpPr>
            <a:spLocks noGrp="1" noChangeArrowheads="1"/>
          </p:cNvSpPr>
          <p:nvPr>
            <p:ph type="body" idx="1"/>
          </p:nvPr>
        </p:nvSpPr>
        <p:spPr>
          <a:xfrm>
            <a:off x="762000" y="1524000"/>
            <a:ext cx="7772400" cy="4419600"/>
          </a:xfrm>
        </p:spPr>
        <p:txBody>
          <a:bodyPr/>
          <a:lstStyle/>
          <a:p>
            <a:pPr marL="533400" indent="-533400" eaLnBrk="1" hangingPunct="1">
              <a:lnSpc>
                <a:spcPct val="90000"/>
              </a:lnSpc>
            </a:pPr>
            <a:r>
              <a:rPr lang="en-US" altLang="en-US" sz="2400" b="1"/>
              <a:t>Sasser</a:t>
            </a:r>
            <a:r>
              <a:rPr lang="en-US" altLang="en-US" sz="2400"/>
              <a:t> worm emerges by exploiting a vulnerability in LSASS, causes problems in networks.</a:t>
            </a:r>
          </a:p>
          <a:p>
            <a:pPr marL="533400" indent="-533400" eaLnBrk="1" hangingPunct="1">
              <a:lnSpc>
                <a:spcPct val="90000"/>
              </a:lnSpc>
            </a:pPr>
            <a:r>
              <a:rPr lang="en-US" altLang="en-US" sz="2400" b="1"/>
              <a:t>Witty</a:t>
            </a:r>
            <a:r>
              <a:rPr lang="en-US" altLang="en-US" sz="2400"/>
              <a:t> worm is a record breaking worm in many regards. </a:t>
            </a:r>
          </a:p>
          <a:p>
            <a:pPr marL="914400" lvl="1" indent="-457200" eaLnBrk="1" hangingPunct="1">
              <a:lnSpc>
                <a:spcPct val="90000"/>
              </a:lnSpc>
            </a:pPr>
            <a:r>
              <a:rPr lang="en-US" altLang="en-US" sz="2000"/>
              <a:t>It exploited holes in several Internet Security Systems (ISS) products. </a:t>
            </a:r>
          </a:p>
          <a:p>
            <a:pPr marL="914400" lvl="1" indent="-457200" eaLnBrk="1" hangingPunct="1">
              <a:lnSpc>
                <a:spcPct val="90000"/>
              </a:lnSpc>
            </a:pPr>
            <a:r>
              <a:rPr lang="en-US" altLang="en-US" sz="2000"/>
              <a:t>it was the first internet worm to carry a destructive payload and it spread rapidly using a pre-populated list of ground-zero hosts.</a:t>
            </a:r>
          </a:p>
          <a:p>
            <a:pPr marL="533400" indent="-533400" eaLnBrk="1" hangingPunct="1">
              <a:lnSpc>
                <a:spcPct val="90000"/>
              </a:lnSpc>
            </a:pPr>
            <a:r>
              <a:rPr lang="en-US" altLang="en-US" sz="2400" b="1"/>
              <a:t>MyDoom</a:t>
            </a:r>
            <a:r>
              <a:rPr lang="en-US" altLang="en-US" sz="2400"/>
              <a:t> emerges, and currently holds the record for the fastest-spreading mass mailer worm.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5CBB5D75-3588-BD40-8D54-F3A4D3E9B831}"/>
              </a:ext>
            </a:extLst>
          </p:cNvPr>
          <p:cNvSpPr>
            <a:spLocks noGrp="1" noChangeArrowheads="1"/>
          </p:cNvSpPr>
          <p:nvPr>
            <p:ph type="title"/>
          </p:nvPr>
        </p:nvSpPr>
        <p:spPr>
          <a:xfrm>
            <a:off x="762000" y="381000"/>
            <a:ext cx="7772400" cy="1066800"/>
          </a:xfrm>
        </p:spPr>
        <p:txBody>
          <a:bodyPr/>
          <a:lstStyle/>
          <a:p>
            <a:pPr eaLnBrk="1" hangingPunct="1"/>
            <a:r>
              <a:rPr lang="en-US" altLang="en-US"/>
              <a:t>Timeline of famous malware (2005) [wikipedia]</a:t>
            </a:r>
          </a:p>
        </p:txBody>
      </p:sp>
      <p:sp>
        <p:nvSpPr>
          <p:cNvPr id="98306" name="Rectangle 3">
            <a:extLst>
              <a:ext uri="{FF2B5EF4-FFF2-40B4-BE49-F238E27FC236}">
                <a16:creationId xmlns:a16="http://schemas.microsoft.com/office/drawing/2014/main" id="{0809F94E-09C5-9D41-93B7-90D26F2A4E78}"/>
              </a:ext>
            </a:extLst>
          </p:cNvPr>
          <p:cNvSpPr>
            <a:spLocks noGrp="1" noChangeArrowheads="1"/>
          </p:cNvSpPr>
          <p:nvPr>
            <p:ph type="body" idx="1"/>
          </p:nvPr>
        </p:nvSpPr>
        <p:spPr>
          <a:xfrm>
            <a:off x="762000" y="1524000"/>
            <a:ext cx="7772400" cy="4419600"/>
          </a:xfrm>
        </p:spPr>
        <p:txBody>
          <a:bodyPr/>
          <a:lstStyle/>
          <a:p>
            <a:pPr marL="533400" indent="-533400" eaLnBrk="1" hangingPunct="1"/>
            <a:r>
              <a:rPr lang="en-US" altLang="en-US" b="1"/>
              <a:t>Zotob</a:t>
            </a:r>
            <a:r>
              <a:rPr lang="en-US" altLang="en-US"/>
              <a:t> worm, the effect was overblown because several United States media outlets were infected.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778832E-683C-314D-A7E4-4FE01EC70B0B}"/>
              </a:ext>
            </a:extLst>
          </p:cNvPr>
          <p:cNvSpPr>
            <a:spLocks noGrp="1" noChangeArrowheads="1"/>
          </p:cNvSpPr>
          <p:nvPr>
            <p:ph type="title"/>
          </p:nvPr>
        </p:nvSpPr>
        <p:spPr>
          <a:xfrm>
            <a:off x="457200" y="76200"/>
            <a:ext cx="8229600" cy="1143000"/>
          </a:xfrm>
        </p:spPr>
        <p:txBody>
          <a:bodyPr/>
          <a:lstStyle/>
          <a:p>
            <a:pPr eaLnBrk="1" hangingPunct="1"/>
            <a:r>
              <a:rPr lang="en-US" altLang="en-US"/>
              <a:t>Security Architecture</a:t>
            </a:r>
          </a:p>
        </p:txBody>
      </p:sp>
      <p:sp>
        <p:nvSpPr>
          <p:cNvPr id="21506" name="Content Placeholder 2">
            <a:extLst>
              <a:ext uri="{FF2B5EF4-FFF2-40B4-BE49-F238E27FC236}">
                <a16:creationId xmlns:a16="http://schemas.microsoft.com/office/drawing/2014/main" id="{C54F21AA-0C38-B44A-91EE-DEF629D3211A}"/>
              </a:ext>
            </a:extLst>
          </p:cNvPr>
          <p:cNvSpPr>
            <a:spLocks noGrp="1" noChangeArrowheads="1"/>
          </p:cNvSpPr>
          <p:nvPr>
            <p:ph idx="1"/>
          </p:nvPr>
        </p:nvSpPr>
        <p:spPr>
          <a:xfrm>
            <a:off x="457200" y="990600"/>
            <a:ext cx="8229600" cy="5410200"/>
          </a:xfrm>
        </p:spPr>
        <p:txBody>
          <a:bodyPr/>
          <a:lstStyle/>
          <a:p>
            <a:pPr eaLnBrk="1" hangingPunct="1"/>
            <a:r>
              <a:rPr lang="en-US" altLang="en-US" sz="2800"/>
              <a:t>Security architecture describes the position of security mechanisms in the software architecture and comprises:</a:t>
            </a:r>
            <a:endParaRPr lang="en-US" altLang="en-US" sz="4000"/>
          </a:p>
          <a:p>
            <a:pPr lvl="1" eaLnBrk="1" hangingPunct="1"/>
            <a:r>
              <a:rPr lang="en-US" altLang="en-US" sz="2400" b="1"/>
              <a:t>subsystems </a:t>
            </a:r>
          </a:p>
          <a:p>
            <a:pPr lvl="2" eaLnBrk="1" hangingPunct="1"/>
            <a:r>
              <a:rPr lang="en-US" altLang="en-US" i="1"/>
              <a:t>e.g.,</a:t>
            </a:r>
            <a:r>
              <a:rPr lang="en-US" altLang="en-US"/>
              <a:t> web servers, application servers, DBMS,  directories, web applications, and legacy applications</a:t>
            </a:r>
          </a:p>
          <a:p>
            <a:pPr lvl="1" eaLnBrk="1" hangingPunct="1"/>
            <a:r>
              <a:rPr lang="en-US" altLang="en-US" sz="2400" b="1"/>
              <a:t>communication links between the subsystems </a:t>
            </a:r>
          </a:p>
          <a:p>
            <a:pPr lvl="2" eaLnBrk="1" hangingPunct="1"/>
            <a:r>
              <a:rPr lang="en-US" altLang="en-US" i="1"/>
              <a:t>e.g.,</a:t>
            </a:r>
            <a:r>
              <a:rPr lang="en-US" altLang="en-US"/>
              <a:t> local or remote function calls and protocols (SSL, HTTPS, LDAP)</a:t>
            </a:r>
          </a:p>
          <a:p>
            <a:pPr lvl="1" eaLnBrk="1" hangingPunct="1"/>
            <a:r>
              <a:rPr lang="en-US" altLang="en-US" sz="2400" b="1"/>
              <a:t>position of security mechanisms</a:t>
            </a:r>
          </a:p>
          <a:p>
            <a:pPr lvl="2" eaLnBrk="1" hangingPunct="1"/>
            <a:r>
              <a:rPr lang="en-US" altLang="en-US" i="1"/>
              <a:t>e.g.,</a:t>
            </a:r>
            <a:r>
              <a:rPr lang="en-US" altLang="en-US"/>
              <a:t> authentication and authorization points, encryption methods, audit, logging, monitoring, intrusion detection, registration, backup, recovery</a:t>
            </a:r>
          </a:p>
        </p:txBody>
      </p:sp>
      <p:sp>
        <p:nvSpPr>
          <p:cNvPr id="21507" name="Slide Number Placeholder 4">
            <a:extLst>
              <a:ext uri="{FF2B5EF4-FFF2-40B4-BE49-F238E27FC236}">
                <a16:creationId xmlns:a16="http://schemas.microsoft.com/office/drawing/2014/main" id="{0978D59B-03A8-284D-BD91-D1F6A4F8F7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742D42C-5508-F94A-AAF8-BA0BEE096281}" type="slidenum">
              <a:rPr lang="en-US" altLang="en-US" sz="1400" smtClean="0"/>
              <a:pPr>
                <a:spcBef>
                  <a:spcPct val="0"/>
                </a:spcBef>
                <a:buFontTx/>
                <a:buNone/>
              </a:pPr>
              <a:t>5</a:t>
            </a:fld>
            <a:endParaRPr lang="en-US"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24383DC0-5246-BD40-B2E6-03EFA32DE4BC}"/>
              </a:ext>
            </a:extLst>
          </p:cNvPr>
          <p:cNvSpPr>
            <a:spLocks noGrp="1" noChangeArrowheads="1"/>
          </p:cNvSpPr>
          <p:nvPr>
            <p:ph type="title"/>
          </p:nvPr>
        </p:nvSpPr>
        <p:spPr>
          <a:xfrm>
            <a:off x="685800" y="152400"/>
            <a:ext cx="7772400" cy="1143000"/>
          </a:xfrm>
        </p:spPr>
        <p:txBody>
          <a:bodyPr/>
          <a:lstStyle/>
          <a:p>
            <a:pPr eaLnBrk="1" hangingPunct="1"/>
            <a:r>
              <a:rPr lang="en-US" altLang="en-US"/>
              <a:t>Malware Growth by Year</a:t>
            </a:r>
          </a:p>
        </p:txBody>
      </p:sp>
      <p:pic>
        <p:nvPicPr>
          <p:cNvPr id="99330" name="Picture 3" descr="MalwareGrowthbyYear.jpg">
            <a:extLst>
              <a:ext uri="{FF2B5EF4-FFF2-40B4-BE49-F238E27FC236}">
                <a16:creationId xmlns:a16="http://schemas.microsoft.com/office/drawing/2014/main" id="{F7AAA433-94D5-4347-B820-0F55FE57AF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87438"/>
            <a:ext cx="44958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Slide Number Placeholder 5">
            <a:extLst>
              <a:ext uri="{FF2B5EF4-FFF2-40B4-BE49-F238E27FC236}">
                <a16:creationId xmlns:a16="http://schemas.microsoft.com/office/drawing/2014/main" id="{A75BA8C8-3FCD-5349-B652-0D1028B769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F25E79E7-6406-BD4C-921E-B4DCF0106C6A}" type="slidenum">
              <a:rPr lang="en-US" altLang="en-US" sz="1400" smtClean="0"/>
              <a:pPr>
                <a:spcBef>
                  <a:spcPct val="0"/>
                </a:spcBef>
                <a:buFontTx/>
                <a:buNone/>
              </a:pPr>
              <a:t>50</a:t>
            </a:fld>
            <a:endParaRPr lang="en-US" altLang="en-US"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1EA28F22-9279-F642-BC20-EDDB9D078CE7}"/>
              </a:ext>
            </a:extLst>
          </p:cNvPr>
          <p:cNvSpPr>
            <a:spLocks noGrp="1" noChangeArrowheads="1"/>
          </p:cNvSpPr>
          <p:nvPr>
            <p:ph type="title"/>
          </p:nvPr>
        </p:nvSpPr>
        <p:spPr/>
        <p:txBody>
          <a:bodyPr/>
          <a:lstStyle/>
          <a:p>
            <a:pPr eaLnBrk="1" hangingPunct="1"/>
            <a:r>
              <a:rPr lang="en-US" altLang="en-US"/>
              <a:t>Security auditing problems</a:t>
            </a:r>
          </a:p>
        </p:txBody>
      </p:sp>
      <p:sp>
        <p:nvSpPr>
          <p:cNvPr id="101378" name="Rectangle 3">
            <a:extLst>
              <a:ext uri="{FF2B5EF4-FFF2-40B4-BE49-F238E27FC236}">
                <a16:creationId xmlns:a16="http://schemas.microsoft.com/office/drawing/2014/main" id="{0BDABC98-7A21-BD49-8380-FB628221CF7A}"/>
              </a:ext>
            </a:extLst>
          </p:cNvPr>
          <p:cNvSpPr>
            <a:spLocks noGrp="1" noChangeArrowheads="1"/>
          </p:cNvSpPr>
          <p:nvPr>
            <p:ph type="body" idx="1"/>
          </p:nvPr>
        </p:nvSpPr>
        <p:spPr/>
        <p:txBody>
          <a:bodyPr/>
          <a:lstStyle/>
          <a:p>
            <a:pPr eaLnBrk="1" hangingPunct="1"/>
            <a:r>
              <a:rPr lang="en-US" altLang="en-US" sz="2800"/>
              <a:t>Large scale auditing infeasible due code size</a:t>
            </a:r>
          </a:p>
          <a:p>
            <a:pPr eaLnBrk="1" hangingPunct="1"/>
            <a:r>
              <a:rPr lang="en-US" altLang="en-US" sz="2800"/>
              <a:t>Good source code will have 1-3 bugs for every 100 lines of code</a:t>
            </a:r>
          </a:p>
          <a:p>
            <a:pPr eaLnBrk="1" hangingPunct="1"/>
            <a:r>
              <a:rPr lang="en-US" altLang="en-US" sz="2800"/>
              <a:t>Security auditors need to find the software security vulnerabilities in the bugs</a:t>
            </a:r>
          </a:p>
          <a:p>
            <a:pPr eaLnBrk="1" hangingPunct="1"/>
            <a:r>
              <a:rPr lang="en-US" altLang="en-US" sz="2800"/>
              <a:t>Security audits would benefit from a tool that identify areas that are likely vulnerable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D8918893-FD8E-D543-B0E9-8C964C841CFA}"/>
              </a:ext>
            </a:extLst>
          </p:cNvPr>
          <p:cNvSpPr>
            <a:spLocks noGrp="1" noChangeArrowheads="1"/>
          </p:cNvSpPr>
          <p:nvPr>
            <p:ph type="title"/>
          </p:nvPr>
        </p:nvSpPr>
        <p:spPr/>
        <p:txBody>
          <a:bodyPr/>
          <a:lstStyle/>
          <a:p>
            <a:pPr eaLnBrk="1" hangingPunct="1"/>
            <a:r>
              <a:rPr lang="en-US" altLang="en-US"/>
              <a:t>Improving the security audit</a:t>
            </a:r>
          </a:p>
        </p:txBody>
      </p:sp>
      <p:sp>
        <p:nvSpPr>
          <p:cNvPr id="103426" name="Rectangle 3">
            <a:extLst>
              <a:ext uri="{FF2B5EF4-FFF2-40B4-BE49-F238E27FC236}">
                <a16:creationId xmlns:a16="http://schemas.microsoft.com/office/drawing/2014/main" id="{304B73FE-A580-284B-B6D6-EBA0C678505D}"/>
              </a:ext>
            </a:extLst>
          </p:cNvPr>
          <p:cNvSpPr>
            <a:spLocks noGrp="1" noChangeArrowheads="1"/>
          </p:cNvSpPr>
          <p:nvPr>
            <p:ph type="body" idx="1"/>
          </p:nvPr>
        </p:nvSpPr>
        <p:spPr/>
        <p:txBody>
          <a:bodyPr/>
          <a:lstStyle/>
          <a:p>
            <a:pPr eaLnBrk="1" hangingPunct="1"/>
            <a:r>
              <a:rPr lang="en-US" altLang="en-US"/>
              <a:t>Cut down the amount of code needed to be reviewed</a:t>
            </a:r>
          </a:p>
          <a:p>
            <a:pPr eaLnBrk="1" hangingPunct="1"/>
            <a:r>
              <a:rPr lang="en-US" altLang="en-US"/>
              <a:t>Ensure high degree of accuracy</a:t>
            </a:r>
          </a:p>
          <a:p>
            <a:pPr eaLnBrk="1" hangingPunct="1"/>
            <a:r>
              <a:rPr lang="en-US" altLang="en-US"/>
              <a:t>Bottom line: Complexity reduction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AA95ADE4-6FED-2C4E-ADEC-7FB8A2D2568C}"/>
              </a:ext>
            </a:extLst>
          </p:cNvPr>
          <p:cNvSpPr>
            <a:spLocks noGrp="1" noChangeArrowheads="1"/>
          </p:cNvSpPr>
          <p:nvPr>
            <p:ph type="title"/>
          </p:nvPr>
        </p:nvSpPr>
        <p:spPr/>
        <p:txBody>
          <a:bodyPr/>
          <a:lstStyle/>
          <a:p>
            <a:pPr eaLnBrk="1" hangingPunct="1"/>
            <a:r>
              <a:rPr lang="en-US" altLang="en-US"/>
              <a:t>Research Challenges</a:t>
            </a:r>
          </a:p>
        </p:txBody>
      </p:sp>
      <p:sp>
        <p:nvSpPr>
          <p:cNvPr id="105474" name="Content Placeholder 2">
            <a:extLst>
              <a:ext uri="{FF2B5EF4-FFF2-40B4-BE49-F238E27FC236}">
                <a16:creationId xmlns:a16="http://schemas.microsoft.com/office/drawing/2014/main" id="{9811FA9F-5832-6849-B668-4DD601B93BB6}"/>
              </a:ext>
            </a:extLst>
          </p:cNvPr>
          <p:cNvSpPr>
            <a:spLocks noGrp="1" noChangeArrowheads="1"/>
          </p:cNvSpPr>
          <p:nvPr>
            <p:ph idx="1"/>
          </p:nvPr>
        </p:nvSpPr>
        <p:spPr>
          <a:xfrm>
            <a:off x="685800" y="1676400"/>
            <a:ext cx="7772400" cy="4648200"/>
          </a:xfrm>
        </p:spPr>
        <p:txBody>
          <a:bodyPr/>
          <a:lstStyle/>
          <a:p>
            <a:pPr eaLnBrk="1" hangingPunct="1">
              <a:lnSpc>
                <a:spcPct val="80000"/>
              </a:lnSpc>
            </a:pPr>
            <a:r>
              <a:rPr lang="en-US" altLang="en-US" sz="2700"/>
              <a:t>Formal Security Architectures</a:t>
            </a:r>
          </a:p>
          <a:p>
            <a:pPr lvl="1" eaLnBrk="1" hangingPunct="1">
              <a:lnSpc>
                <a:spcPct val="80000"/>
              </a:lnSpc>
            </a:pPr>
            <a:r>
              <a:rPr lang="en-US" altLang="en-US" sz="2400" i="1"/>
              <a:t>“The software maintenance community is challenged to investigate the creation of a suite of tools to model and simulate the behavior of security architectures as well as support the verification of properties that are relevant to security”</a:t>
            </a:r>
          </a:p>
          <a:p>
            <a:pPr eaLnBrk="1" hangingPunct="1">
              <a:lnSpc>
                <a:spcPct val="80000"/>
              </a:lnSpc>
            </a:pPr>
            <a:r>
              <a:rPr lang="en-US" altLang="en-US" sz="2700"/>
              <a:t>Security Attack Diagnosis and Mitigation</a:t>
            </a:r>
          </a:p>
          <a:p>
            <a:pPr lvl="1" eaLnBrk="1" hangingPunct="1">
              <a:lnSpc>
                <a:spcPct val="80000"/>
              </a:lnSpc>
            </a:pPr>
            <a:r>
              <a:rPr lang="en-US" altLang="en-US" sz="2400" i="1"/>
              <a:t>“The software maintenance community is challenged to investigate techniques that will enable software to self-diagnose security attacks and self-mitigate the effects of these attacks at run-time”</a:t>
            </a:r>
          </a:p>
        </p:txBody>
      </p:sp>
      <p:sp>
        <p:nvSpPr>
          <p:cNvPr id="105475" name="Slide Number Placeholder 4">
            <a:extLst>
              <a:ext uri="{FF2B5EF4-FFF2-40B4-BE49-F238E27FC236}">
                <a16:creationId xmlns:a16="http://schemas.microsoft.com/office/drawing/2014/main" id="{2F706DDB-DD8C-574D-A007-B74FA2F4BD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3949B0B-B56E-C342-BAB3-061E867D8CBF}" type="slidenum">
              <a:rPr lang="en-US" altLang="en-US" sz="1400" smtClean="0"/>
              <a:pPr>
                <a:spcBef>
                  <a:spcPct val="0"/>
                </a:spcBef>
                <a:buFontTx/>
                <a:buNone/>
              </a:pPr>
              <a:t>53</a:t>
            </a:fld>
            <a:endParaRPr lang="en-US" altLang="en-US"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750F659B-5A95-7E4A-AA59-7FE07A4A5B15}"/>
              </a:ext>
            </a:extLst>
          </p:cNvPr>
          <p:cNvSpPr>
            <a:spLocks noGrp="1" noChangeArrowheads="1"/>
          </p:cNvSpPr>
          <p:nvPr>
            <p:ph type="title"/>
          </p:nvPr>
        </p:nvSpPr>
        <p:spPr>
          <a:xfrm>
            <a:off x="685800" y="228600"/>
            <a:ext cx="7772400" cy="1143000"/>
          </a:xfrm>
        </p:spPr>
        <p:txBody>
          <a:bodyPr/>
          <a:lstStyle/>
          <a:p>
            <a:pPr eaLnBrk="1" hangingPunct="1"/>
            <a:r>
              <a:rPr lang="en-US" altLang="en-US"/>
              <a:t>Formal </a:t>
            </a:r>
            <a:br>
              <a:rPr lang="en-US" altLang="en-US"/>
            </a:br>
            <a:r>
              <a:rPr lang="en-US" altLang="en-US"/>
              <a:t>Security Architectures</a:t>
            </a:r>
          </a:p>
        </p:txBody>
      </p:sp>
      <p:sp>
        <p:nvSpPr>
          <p:cNvPr id="106498" name="Content Placeholder 2">
            <a:extLst>
              <a:ext uri="{FF2B5EF4-FFF2-40B4-BE49-F238E27FC236}">
                <a16:creationId xmlns:a16="http://schemas.microsoft.com/office/drawing/2014/main" id="{1D54FACD-4B85-7D4A-AE3F-B0D07A9D2056}"/>
              </a:ext>
            </a:extLst>
          </p:cNvPr>
          <p:cNvSpPr>
            <a:spLocks noGrp="1" noChangeArrowheads="1"/>
          </p:cNvSpPr>
          <p:nvPr>
            <p:ph idx="1"/>
          </p:nvPr>
        </p:nvSpPr>
        <p:spPr/>
        <p:txBody>
          <a:bodyPr/>
          <a:lstStyle/>
          <a:p>
            <a:pPr eaLnBrk="1" hangingPunct="1">
              <a:lnSpc>
                <a:spcPct val="80000"/>
              </a:lnSpc>
            </a:pPr>
            <a:r>
              <a:rPr lang="en-US" altLang="en-US" sz="3000"/>
              <a:t>The security architectures of industrial-strength software systems are specified using natural language and informal diagrams</a:t>
            </a:r>
          </a:p>
          <a:p>
            <a:pPr eaLnBrk="1" hangingPunct="1">
              <a:lnSpc>
                <a:spcPct val="80000"/>
              </a:lnSpc>
            </a:pPr>
            <a:r>
              <a:rPr lang="en-US" altLang="en-US" sz="3000"/>
              <a:t>These security architectures are validated using manual inspection processes</a:t>
            </a:r>
          </a:p>
          <a:p>
            <a:pPr eaLnBrk="1" hangingPunct="1">
              <a:lnSpc>
                <a:spcPct val="80000"/>
              </a:lnSpc>
            </a:pPr>
            <a:r>
              <a:rPr lang="en-US" altLang="en-US" sz="3000"/>
              <a:t>A barrier to the automation of the analysis of security architectures is the absence of formalism in the notations used in practice to describe security architectures.</a:t>
            </a:r>
          </a:p>
          <a:p>
            <a:pPr eaLnBrk="1" hangingPunct="1">
              <a:lnSpc>
                <a:spcPct val="80000"/>
              </a:lnSpc>
            </a:pPr>
            <a:endParaRPr lang="en-US" altLang="en-US" sz="3000"/>
          </a:p>
          <a:p>
            <a:pPr eaLnBrk="1" hangingPunct="1">
              <a:lnSpc>
                <a:spcPct val="80000"/>
              </a:lnSpc>
            </a:pPr>
            <a:endParaRPr lang="en-US" altLang="en-US" sz="3000"/>
          </a:p>
          <a:p>
            <a:pPr eaLnBrk="1" hangingPunct="1">
              <a:lnSpc>
                <a:spcPct val="80000"/>
              </a:lnSpc>
            </a:pPr>
            <a:endParaRPr lang="en-US" altLang="en-US" sz="3000"/>
          </a:p>
        </p:txBody>
      </p:sp>
      <p:sp>
        <p:nvSpPr>
          <p:cNvPr id="106499" name="Slide Number Placeholder 4">
            <a:extLst>
              <a:ext uri="{FF2B5EF4-FFF2-40B4-BE49-F238E27FC236}">
                <a16:creationId xmlns:a16="http://schemas.microsoft.com/office/drawing/2014/main" id="{4E447CBD-4C21-774F-85D0-EAEF567EEE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DB7EB271-C753-E646-B90E-8460883E5449}" type="slidenum">
              <a:rPr lang="en-US" altLang="en-US" sz="1400" smtClean="0"/>
              <a:pPr>
                <a:spcBef>
                  <a:spcPct val="0"/>
                </a:spcBef>
                <a:buFontTx/>
                <a:buNone/>
              </a:pPr>
              <a:t>54</a:t>
            </a:fld>
            <a:endParaRPr lang="en-US" altLang="en-US" sz="1400"/>
          </a:p>
        </p:txBody>
      </p:sp>
      <p:pic>
        <p:nvPicPr>
          <p:cNvPr id="106500" name="Picture 5" descr="formal_image.jpg">
            <a:extLst>
              <a:ext uri="{FF2B5EF4-FFF2-40B4-BE49-F238E27FC236}">
                <a16:creationId xmlns:a16="http://schemas.microsoft.com/office/drawing/2014/main" id="{98F7B279-2B09-8D4D-A5BB-529B9EB46C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6" descr="architecture.jpg">
            <a:extLst>
              <a:ext uri="{FF2B5EF4-FFF2-40B4-BE49-F238E27FC236}">
                <a16:creationId xmlns:a16="http://schemas.microsoft.com/office/drawing/2014/main" id="{3F4DE566-F43C-114E-8660-BCE4FCA17C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3975"/>
            <a:ext cx="1143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221EBF8E-CAB1-5A46-A18E-99D1E832DF20}"/>
              </a:ext>
            </a:extLst>
          </p:cNvPr>
          <p:cNvSpPr>
            <a:spLocks noGrp="1" noChangeArrowheads="1"/>
          </p:cNvSpPr>
          <p:nvPr>
            <p:ph type="title"/>
          </p:nvPr>
        </p:nvSpPr>
        <p:spPr>
          <a:xfrm>
            <a:off x="685800" y="152400"/>
            <a:ext cx="7772400" cy="1143000"/>
          </a:xfrm>
        </p:spPr>
        <p:txBody>
          <a:bodyPr/>
          <a:lstStyle/>
          <a:p>
            <a:pPr eaLnBrk="1" hangingPunct="1"/>
            <a:r>
              <a:rPr lang="en-US" altLang="en-US"/>
              <a:t>Formal </a:t>
            </a:r>
            <a:br>
              <a:rPr lang="en-US" altLang="en-US"/>
            </a:br>
            <a:r>
              <a:rPr lang="en-US" altLang="en-US"/>
              <a:t>Security Architectures</a:t>
            </a:r>
          </a:p>
        </p:txBody>
      </p:sp>
      <p:sp>
        <p:nvSpPr>
          <p:cNvPr id="107522" name="Content Placeholder 2">
            <a:extLst>
              <a:ext uri="{FF2B5EF4-FFF2-40B4-BE49-F238E27FC236}">
                <a16:creationId xmlns:a16="http://schemas.microsoft.com/office/drawing/2014/main" id="{0C54B435-ABC9-5F46-ADD3-E0B767964E15}"/>
              </a:ext>
            </a:extLst>
          </p:cNvPr>
          <p:cNvSpPr>
            <a:spLocks noGrp="1" noChangeArrowheads="1"/>
          </p:cNvSpPr>
          <p:nvPr>
            <p:ph idx="1"/>
          </p:nvPr>
        </p:nvSpPr>
        <p:spPr>
          <a:xfrm>
            <a:off x="457200" y="1447800"/>
            <a:ext cx="8458200" cy="4953000"/>
          </a:xfrm>
        </p:spPr>
        <p:txBody>
          <a:bodyPr/>
          <a:lstStyle/>
          <a:p>
            <a:pPr eaLnBrk="1" hangingPunct="1"/>
            <a:r>
              <a:rPr lang="en-US" altLang="en-US"/>
              <a:t>Future notations and tools to support security architecture may involve:</a:t>
            </a:r>
          </a:p>
          <a:p>
            <a:pPr lvl="1" eaLnBrk="1" hangingPunct="1"/>
            <a:r>
              <a:rPr lang="en-US" altLang="en-US"/>
              <a:t>Formal modeling notations to specify security architecture</a:t>
            </a:r>
          </a:p>
          <a:p>
            <a:pPr lvl="1" eaLnBrk="1" hangingPunct="1"/>
            <a:r>
              <a:rPr lang="en-US" altLang="en-US"/>
              <a:t>Tools to simulate the execution behavior of software security models</a:t>
            </a:r>
          </a:p>
          <a:p>
            <a:pPr lvl="1" eaLnBrk="1" hangingPunct="1"/>
            <a:r>
              <a:rPr lang="en-US" altLang="en-US"/>
              <a:t>Model checking tools to verify properties of security architecture</a:t>
            </a:r>
          </a:p>
          <a:p>
            <a:pPr lvl="2" eaLnBrk="1" hangingPunct="1">
              <a:buFontTx/>
              <a:buNone/>
            </a:pPr>
            <a:endParaRPr lang="en-US" altLang="en-US"/>
          </a:p>
          <a:p>
            <a:pPr lvl="1" eaLnBrk="1" hangingPunct="1"/>
            <a:endParaRPr lang="en-US" altLang="en-US" b="1"/>
          </a:p>
          <a:p>
            <a:pPr lvl="1" eaLnBrk="1" hangingPunct="1"/>
            <a:endParaRPr lang="en-US" altLang="en-US" b="1"/>
          </a:p>
          <a:p>
            <a:pPr lvl="1" eaLnBrk="1" hangingPunct="1"/>
            <a:endParaRPr lang="en-US" altLang="en-US"/>
          </a:p>
          <a:p>
            <a:pPr eaLnBrk="1" hangingPunct="1"/>
            <a:endParaRPr lang="en-US" altLang="en-US"/>
          </a:p>
        </p:txBody>
      </p:sp>
      <p:sp>
        <p:nvSpPr>
          <p:cNvPr id="107523" name="Slide Number Placeholder 4">
            <a:extLst>
              <a:ext uri="{FF2B5EF4-FFF2-40B4-BE49-F238E27FC236}">
                <a16:creationId xmlns:a16="http://schemas.microsoft.com/office/drawing/2014/main" id="{8A3B2BE4-675B-0746-89EE-F8F82EAF49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1CBA7308-765A-D14A-93BA-D418822C477D}" type="slidenum">
              <a:rPr lang="en-US" altLang="en-US" sz="1400" smtClean="0"/>
              <a:pPr>
                <a:spcBef>
                  <a:spcPct val="0"/>
                </a:spcBef>
                <a:buFontTx/>
                <a:buNone/>
              </a:pPr>
              <a:t>55</a:t>
            </a:fld>
            <a:endParaRPr lang="en-US" altLang="en-US"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968A-71F6-3544-8A92-13B8903963CC}"/>
              </a:ext>
            </a:extLst>
          </p:cNvPr>
          <p:cNvSpPr>
            <a:spLocks noGrp="1"/>
          </p:cNvSpPr>
          <p:nvPr>
            <p:ph type="title"/>
          </p:nvPr>
        </p:nvSpPr>
        <p:spPr>
          <a:xfrm>
            <a:off x="685800" y="457200"/>
            <a:ext cx="7772400" cy="1143000"/>
          </a:xfrm>
        </p:spPr>
        <p:txBody>
          <a:bodyPr>
            <a:normAutofit fontScale="90000"/>
          </a:bodyPr>
          <a:lstStyle/>
          <a:p>
            <a:pPr eaLnBrk="1" hangingPunct="1">
              <a:defRPr/>
            </a:pPr>
            <a:r>
              <a:rPr lang="en-US" altLang="en-US" sz="4000"/>
              <a:t>Security Attack </a:t>
            </a:r>
            <a:br>
              <a:rPr lang="en-US" altLang="en-US" sz="4000"/>
            </a:br>
            <a:r>
              <a:rPr lang="en-US" altLang="en-US" sz="4000"/>
              <a:t>Diagnosis &amp; Mitigation</a:t>
            </a:r>
          </a:p>
        </p:txBody>
      </p:sp>
      <p:sp>
        <p:nvSpPr>
          <p:cNvPr id="108546" name="Content Placeholder 2">
            <a:extLst>
              <a:ext uri="{FF2B5EF4-FFF2-40B4-BE49-F238E27FC236}">
                <a16:creationId xmlns:a16="http://schemas.microsoft.com/office/drawing/2014/main" id="{9E2796C9-B45B-B44B-8B4B-ACE950C94191}"/>
              </a:ext>
            </a:extLst>
          </p:cNvPr>
          <p:cNvSpPr>
            <a:spLocks noGrp="1" noChangeArrowheads="1"/>
          </p:cNvSpPr>
          <p:nvPr>
            <p:ph idx="1"/>
          </p:nvPr>
        </p:nvSpPr>
        <p:spPr>
          <a:xfrm>
            <a:off x="685800" y="1752600"/>
            <a:ext cx="7772400" cy="4114800"/>
          </a:xfrm>
        </p:spPr>
        <p:txBody>
          <a:bodyPr/>
          <a:lstStyle/>
          <a:p>
            <a:pPr eaLnBrk="1" hangingPunct="1"/>
            <a:r>
              <a:rPr lang="en-US" altLang="en-US" sz="2400"/>
              <a:t>Servers and applications developed using secure coding may still not respond adequately to security attacks at run time</a:t>
            </a:r>
          </a:p>
          <a:p>
            <a:pPr eaLnBrk="1" hangingPunct="1"/>
            <a:r>
              <a:rPr lang="en-US" altLang="en-US" sz="2400"/>
              <a:t>The capacity of a server to diagnose security attacks automatically before it is exploited is important</a:t>
            </a:r>
          </a:p>
          <a:p>
            <a:pPr lvl="1" eaLnBrk="1" hangingPunct="1"/>
            <a:r>
              <a:rPr lang="en-US" altLang="en-US" sz="2400"/>
              <a:t>especially if the server is used in a safety-critical domain</a:t>
            </a:r>
          </a:p>
          <a:p>
            <a:pPr eaLnBrk="1" hangingPunct="1"/>
            <a:r>
              <a:rPr lang="en-US" altLang="en-US" sz="2400"/>
              <a:t>Self-mitigation strategies are also needed to enable software to continue functioning </a:t>
            </a:r>
          </a:p>
          <a:p>
            <a:pPr lvl="1" eaLnBrk="1" hangingPunct="1"/>
            <a:r>
              <a:rPr lang="en-US" altLang="en-US" sz="2400"/>
              <a:t>especially if applications and servers are deployed in contexts where patching and re-starting the software is not a practical option</a:t>
            </a:r>
          </a:p>
          <a:p>
            <a:pPr eaLnBrk="1" hangingPunct="1"/>
            <a:endParaRPr lang="en-US" altLang="en-US" sz="2400"/>
          </a:p>
        </p:txBody>
      </p:sp>
      <p:sp>
        <p:nvSpPr>
          <p:cNvPr id="108547" name="Slide Number Placeholder 4">
            <a:extLst>
              <a:ext uri="{FF2B5EF4-FFF2-40B4-BE49-F238E27FC236}">
                <a16:creationId xmlns:a16="http://schemas.microsoft.com/office/drawing/2014/main" id="{C15A0B92-FF9F-1E46-B284-33DEFBE6E4D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CFBF95F8-2E05-5D43-8E39-FE34C262E110}" type="slidenum">
              <a:rPr lang="en-US" altLang="en-US" sz="1400" smtClean="0"/>
              <a:pPr>
                <a:spcBef>
                  <a:spcPct val="0"/>
                </a:spcBef>
                <a:buFontTx/>
                <a:buNone/>
              </a:pPr>
              <a:t>56</a:t>
            </a:fld>
            <a:endParaRPr lang="en-US" altLang="en-US"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F740-D9D9-594E-A643-70E4F1D58BE5}"/>
              </a:ext>
            </a:extLst>
          </p:cNvPr>
          <p:cNvSpPr>
            <a:spLocks noGrp="1"/>
          </p:cNvSpPr>
          <p:nvPr>
            <p:ph type="title"/>
          </p:nvPr>
        </p:nvSpPr>
        <p:spPr>
          <a:xfrm>
            <a:off x="685800" y="381000"/>
            <a:ext cx="7772400" cy="1143000"/>
          </a:xfrm>
        </p:spPr>
        <p:txBody>
          <a:bodyPr>
            <a:normAutofit fontScale="90000"/>
          </a:bodyPr>
          <a:lstStyle/>
          <a:p>
            <a:pPr eaLnBrk="1" hangingPunct="1">
              <a:defRPr/>
            </a:pPr>
            <a:r>
              <a:rPr lang="en-US" altLang="en-US" sz="4000"/>
              <a:t>Toward Security Attack </a:t>
            </a:r>
            <a:br>
              <a:rPr lang="en-US" altLang="en-US" sz="4000"/>
            </a:br>
            <a:r>
              <a:rPr lang="en-US" altLang="en-US" sz="4000"/>
              <a:t>Diagnosis &amp; Mitigation</a:t>
            </a:r>
          </a:p>
        </p:txBody>
      </p:sp>
      <p:sp>
        <p:nvSpPr>
          <p:cNvPr id="109570" name="Content Placeholder 2">
            <a:extLst>
              <a:ext uri="{FF2B5EF4-FFF2-40B4-BE49-F238E27FC236}">
                <a16:creationId xmlns:a16="http://schemas.microsoft.com/office/drawing/2014/main" id="{3674F331-2B4D-D246-AE12-7714B89E2E9B}"/>
              </a:ext>
            </a:extLst>
          </p:cNvPr>
          <p:cNvSpPr>
            <a:spLocks noGrp="1" noChangeArrowheads="1"/>
          </p:cNvSpPr>
          <p:nvPr>
            <p:ph idx="1"/>
          </p:nvPr>
        </p:nvSpPr>
        <p:spPr>
          <a:xfrm>
            <a:off x="685800" y="1752600"/>
            <a:ext cx="7772400" cy="4114800"/>
          </a:xfrm>
        </p:spPr>
        <p:txBody>
          <a:bodyPr/>
          <a:lstStyle/>
          <a:p>
            <a:pPr eaLnBrk="1" hangingPunct="1">
              <a:lnSpc>
                <a:spcPct val="80000"/>
              </a:lnSpc>
            </a:pPr>
            <a:r>
              <a:rPr lang="en-US" altLang="en-US" sz="2600"/>
              <a:t>Develop software sensors that monitor various aspects of the execution behavior of software</a:t>
            </a:r>
          </a:p>
          <a:p>
            <a:pPr eaLnBrk="1" hangingPunct="1">
              <a:lnSpc>
                <a:spcPct val="80000"/>
              </a:lnSpc>
            </a:pPr>
            <a:r>
              <a:rPr lang="en-US" altLang="en-US" sz="2600"/>
              <a:t>Create formal self-diagnostic models based on deviations from a software’s expected behavior</a:t>
            </a:r>
          </a:p>
          <a:p>
            <a:pPr eaLnBrk="1" hangingPunct="1">
              <a:lnSpc>
                <a:spcPct val="80000"/>
              </a:lnSpc>
            </a:pPr>
            <a:r>
              <a:rPr lang="en-US" altLang="en-US" sz="2600"/>
              <a:t>Automatically disable software features and enable security mechanisms at run time in response to diagnosed security attacks</a:t>
            </a:r>
          </a:p>
          <a:p>
            <a:pPr eaLnBrk="1" hangingPunct="1">
              <a:lnSpc>
                <a:spcPct val="80000"/>
              </a:lnSpc>
            </a:pPr>
            <a:r>
              <a:rPr lang="en-US" altLang="en-US" sz="2600"/>
              <a:t>Evolve the diagnostic and mitigation capabilities of software over time by learning from their past experiences</a:t>
            </a:r>
          </a:p>
          <a:p>
            <a:pPr eaLnBrk="1" hangingPunct="1">
              <a:lnSpc>
                <a:spcPct val="80000"/>
              </a:lnSpc>
            </a:pPr>
            <a:endParaRPr lang="en-US" altLang="en-US" sz="2000"/>
          </a:p>
          <a:p>
            <a:pPr eaLnBrk="1" hangingPunct="1">
              <a:lnSpc>
                <a:spcPct val="80000"/>
              </a:lnSpc>
            </a:pPr>
            <a:endParaRPr lang="en-US" altLang="en-US" sz="2000" b="1"/>
          </a:p>
          <a:p>
            <a:pPr eaLnBrk="1" hangingPunct="1">
              <a:lnSpc>
                <a:spcPct val="80000"/>
              </a:lnSpc>
            </a:pPr>
            <a:endParaRPr lang="en-US" altLang="en-US" sz="2000" b="1"/>
          </a:p>
        </p:txBody>
      </p:sp>
      <p:sp>
        <p:nvSpPr>
          <p:cNvPr id="109571" name="Slide Number Placeholder 5">
            <a:extLst>
              <a:ext uri="{FF2B5EF4-FFF2-40B4-BE49-F238E27FC236}">
                <a16:creationId xmlns:a16="http://schemas.microsoft.com/office/drawing/2014/main" id="{2D1B5E73-7222-8D46-96CC-9A113E0524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2790C1A6-6353-694B-AA4C-F3424F764938}" type="slidenum">
              <a:rPr lang="en-US" altLang="en-US" sz="1400" smtClean="0"/>
              <a:pPr>
                <a:spcBef>
                  <a:spcPct val="0"/>
                </a:spcBef>
                <a:buFontTx/>
                <a:buNone/>
              </a:pPr>
              <a:t>57</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760E6489-F8E7-264C-A942-90CE7A35F381}"/>
              </a:ext>
            </a:extLst>
          </p:cNvPr>
          <p:cNvSpPr>
            <a:spLocks noGrp="1" noChangeArrowheads="1"/>
          </p:cNvSpPr>
          <p:nvPr>
            <p:ph type="title"/>
          </p:nvPr>
        </p:nvSpPr>
        <p:spPr>
          <a:xfrm>
            <a:off x="457200" y="0"/>
            <a:ext cx="8229600" cy="1143000"/>
          </a:xfrm>
        </p:spPr>
        <p:txBody>
          <a:bodyPr/>
          <a:lstStyle/>
          <a:p>
            <a:pPr eaLnBrk="1" hangingPunct="1"/>
            <a:r>
              <a:rPr lang="en-US" altLang="en-US"/>
              <a:t>Example of a Security Architecture</a:t>
            </a:r>
          </a:p>
        </p:txBody>
      </p:sp>
      <p:pic>
        <p:nvPicPr>
          <p:cNvPr id="23554" name="Content Placeholder 3" descr="sec-arch.pdf">
            <a:extLst>
              <a:ext uri="{FF2B5EF4-FFF2-40B4-BE49-F238E27FC236}">
                <a16:creationId xmlns:a16="http://schemas.microsoft.com/office/drawing/2014/main" id="{689CFD8D-FD85-244A-A80D-8A3B61F569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1" t="10396" r="6424" b="16408"/>
          <a:stretch>
            <a:fillRect/>
          </a:stretch>
        </p:blipFill>
        <p:spPr>
          <a:xfrm>
            <a:off x="1524000" y="1233488"/>
            <a:ext cx="5562600" cy="5624512"/>
          </a:xfrm>
        </p:spPr>
      </p:pic>
      <p:sp>
        <p:nvSpPr>
          <p:cNvPr id="23555" name="Slide Number Placeholder 5">
            <a:extLst>
              <a:ext uri="{FF2B5EF4-FFF2-40B4-BE49-F238E27FC236}">
                <a16:creationId xmlns:a16="http://schemas.microsoft.com/office/drawing/2014/main" id="{0B8DD5DD-05E8-C94C-84DE-C6F855CE54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5044BE09-DBDD-1547-939D-AD3F2655CF6E}" type="slidenum">
              <a:rPr lang="en-US" altLang="en-US" sz="1400" smtClean="0"/>
              <a:pPr>
                <a:spcBef>
                  <a:spcPct val="0"/>
                </a:spcBef>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D92EC16D-802F-F843-A546-B30B5E68E1B2}"/>
              </a:ext>
            </a:extLst>
          </p:cNvPr>
          <p:cNvSpPr>
            <a:spLocks noGrp="1" noChangeArrowheads="1"/>
          </p:cNvSpPr>
          <p:nvPr>
            <p:ph type="title"/>
          </p:nvPr>
        </p:nvSpPr>
        <p:spPr/>
        <p:txBody>
          <a:bodyPr/>
          <a:lstStyle/>
          <a:p>
            <a:pPr eaLnBrk="1" hangingPunct="1"/>
            <a:r>
              <a:rPr lang="en-US" altLang="en-US"/>
              <a:t>Validating Security Architecture</a:t>
            </a:r>
          </a:p>
        </p:txBody>
      </p:sp>
      <p:sp>
        <p:nvSpPr>
          <p:cNvPr id="24578" name="Content Placeholder 2">
            <a:extLst>
              <a:ext uri="{FF2B5EF4-FFF2-40B4-BE49-F238E27FC236}">
                <a16:creationId xmlns:a16="http://schemas.microsoft.com/office/drawing/2014/main" id="{A01230E2-73F7-2547-9F83-7DD349591629}"/>
              </a:ext>
            </a:extLst>
          </p:cNvPr>
          <p:cNvSpPr>
            <a:spLocks noGrp="1" noChangeArrowheads="1"/>
          </p:cNvSpPr>
          <p:nvPr>
            <p:ph idx="1"/>
          </p:nvPr>
        </p:nvSpPr>
        <p:spPr/>
        <p:txBody>
          <a:bodyPr/>
          <a:lstStyle/>
          <a:p>
            <a:pPr eaLnBrk="1" hangingPunct="1">
              <a:lnSpc>
                <a:spcPct val="90000"/>
              </a:lnSpc>
            </a:pPr>
            <a:r>
              <a:rPr lang="en-US" altLang="en-US" sz="2700"/>
              <a:t>There are many security faults that arise from a poorly designed security architecture, </a:t>
            </a:r>
            <a:r>
              <a:rPr lang="en-US" altLang="en-US" sz="2700" i="1"/>
              <a:t>e.g.,</a:t>
            </a:r>
          </a:p>
          <a:p>
            <a:pPr lvl="1" eaLnBrk="1" hangingPunct="1">
              <a:lnSpc>
                <a:spcPct val="90000"/>
              </a:lnSpc>
            </a:pPr>
            <a:r>
              <a:rPr lang="en-US" altLang="en-US" sz="2400"/>
              <a:t>unauthorized access to data and applications </a:t>
            </a:r>
          </a:p>
          <a:p>
            <a:pPr lvl="1" eaLnBrk="1" hangingPunct="1">
              <a:lnSpc>
                <a:spcPct val="90000"/>
              </a:lnSpc>
            </a:pPr>
            <a:r>
              <a:rPr lang="en-US" altLang="en-US" sz="2400"/>
              <a:t>confidential and restricted data flowing as unencrypted text over network connections</a:t>
            </a:r>
          </a:p>
          <a:p>
            <a:pPr eaLnBrk="1" hangingPunct="1">
              <a:lnSpc>
                <a:spcPct val="90000"/>
              </a:lnSpc>
            </a:pPr>
            <a:r>
              <a:rPr lang="en-US" altLang="en-US" sz="2700"/>
              <a:t>Security architecture is validated using a process called threat modeling. </a:t>
            </a:r>
          </a:p>
          <a:p>
            <a:pPr eaLnBrk="1" hangingPunct="1">
              <a:lnSpc>
                <a:spcPct val="90000"/>
              </a:lnSpc>
            </a:pPr>
            <a:r>
              <a:rPr lang="en-US" altLang="en-US" sz="2700"/>
              <a:t>Threat modeling is typically a manual (</a:t>
            </a:r>
            <a:r>
              <a:rPr lang="en-US" altLang="en-US" sz="2700" i="1"/>
              <a:t>i.e.,</a:t>
            </a:r>
            <a:r>
              <a:rPr lang="en-US" altLang="en-US" sz="2700"/>
              <a:t> not automated) inspection process, similar to code and requirements inspection.</a:t>
            </a:r>
          </a:p>
        </p:txBody>
      </p:sp>
      <p:sp>
        <p:nvSpPr>
          <p:cNvPr id="24579" name="Slide Number Placeholder 4">
            <a:extLst>
              <a:ext uri="{FF2B5EF4-FFF2-40B4-BE49-F238E27FC236}">
                <a16:creationId xmlns:a16="http://schemas.microsoft.com/office/drawing/2014/main" id="{EDF5DA52-6278-F040-98CC-0034328329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30279C41-9B9C-F84F-832E-E35D89327DF4}" type="slidenum">
              <a:rPr lang="en-US" altLang="en-US" sz="1400" smtClean="0"/>
              <a:pPr>
                <a:spcBef>
                  <a:spcPct val="0"/>
                </a:spcBef>
                <a:buFontTx/>
                <a:buNone/>
              </a:pPr>
              <a:t>7</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9BD30D31-0655-0846-8501-AE43AFCCEDEC}"/>
              </a:ext>
            </a:extLst>
          </p:cNvPr>
          <p:cNvSpPr>
            <a:spLocks noGrp="1" noChangeArrowheads="1"/>
          </p:cNvSpPr>
          <p:nvPr>
            <p:ph type="title"/>
          </p:nvPr>
        </p:nvSpPr>
        <p:spPr/>
        <p:txBody>
          <a:bodyPr/>
          <a:lstStyle/>
          <a:p>
            <a:pPr eaLnBrk="1" hangingPunct="1"/>
            <a:r>
              <a:rPr lang="en-US" altLang="en-US"/>
              <a:t>Threat modeling</a:t>
            </a:r>
          </a:p>
        </p:txBody>
      </p:sp>
      <p:sp>
        <p:nvSpPr>
          <p:cNvPr id="25602" name="Rectangle 3">
            <a:extLst>
              <a:ext uri="{FF2B5EF4-FFF2-40B4-BE49-F238E27FC236}">
                <a16:creationId xmlns:a16="http://schemas.microsoft.com/office/drawing/2014/main" id="{330B3520-5DC1-7947-B043-4C207D72F034}"/>
              </a:ext>
            </a:extLst>
          </p:cNvPr>
          <p:cNvSpPr>
            <a:spLocks noGrp="1" noChangeArrowheads="1"/>
          </p:cNvSpPr>
          <p:nvPr>
            <p:ph type="body" idx="1"/>
          </p:nvPr>
        </p:nvSpPr>
        <p:spPr>
          <a:xfrm>
            <a:off x="685800" y="1752600"/>
            <a:ext cx="7772400" cy="4114800"/>
          </a:xfrm>
        </p:spPr>
        <p:txBody>
          <a:bodyPr/>
          <a:lstStyle/>
          <a:p>
            <a:pPr eaLnBrk="1" hangingPunct="1">
              <a:lnSpc>
                <a:spcPct val="90000"/>
              </a:lnSpc>
            </a:pPr>
            <a:r>
              <a:rPr lang="en-US" altLang="en-US" sz="2800"/>
              <a:t>Threat Modeling is a process for evaluating a software system for security issues. </a:t>
            </a:r>
          </a:p>
          <a:p>
            <a:pPr eaLnBrk="1" hangingPunct="1">
              <a:lnSpc>
                <a:spcPct val="90000"/>
              </a:lnSpc>
            </a:pPr>
            <a:r>
              <a:rPr lang="en-US" altLang="en-US" sz="2800"/>
              <a:t>It is a variation of the code and specification inspections/verification processes discussed earlier in the course.</a:t>
            </a:r>
          </a:p>
          <a:p>
            <a:pPr eaLnBrk="1" hangingPunct="1">
              <a:lnSpc>
                <a:spcPct val="90000"/>
              </a:lnSpc>
            </a:pPr>
            <a:r>
              <a:rPr lang="en-US" altLang="en-US" sz="2800"/>
              <a:t>The goal is for a review team to look for software features that vulnerable from a security perspective.</a:t>
            </a:r>
          </a:p>
          <a:p>
            <a:pPr eaLnBrk="1" hangingPunct="1">
              <a:lnSpc>
                <a:spcPct val="90000"/>
              </a:lnSpc>
            </a:pPr>
            <a:r>
              <a:rPr lang="en-US" altLang="en-US" sz="2800"/>
              <a:t>Threat modeling is not the responsibility of a software tester, although testers may be involved in the security review team.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A9BCBACD-36F4-2140-8E58-ABDA4131CCCA}"/>
              </a:ext>
            </a:extLst>
          </p:cNvPr>
          <p:cNvSpPr>
            <a:spLocks noGrp="1" noChangeArrowheads="1"/>
          </p:cNvSpPr>
          <p:nvPr>
            <p:ph type="title"/>
          </p:nvPr>
        </p:nvSpPr>
        <p:spPr/>
        <p:txBody>
          <a:bodyPr/>
          <a:lstStyle/>
          <a:p>
            <a:pPr eaLnBrk="1" hangingPunct="1"/>
            <a:r>
              <a:rPr lang="en-US" altLang="en-US"/>
              <a:t>Threat modeling process (1)</a:t>
            </a:r>
          </a:p>
        </p:txBody>
      </p:sp>
      <p:sp>
        <p:nvSpPr>
          <p:cNvPr id="27650" name="Rectangle 3">
            <a:extLst>
              <a:ext uri="{FF2B5EF4-FFF2-40B4-BE49-F238E27FC236}">
                <a16:creationId xmlns:a16="http://schemas.microsoft.com/office/drawing/2014/main" id="{AB436F98-336A-F143-A6E3-6362A6C2C103}"/>
              </a:ext>
            </a:extLst>
          </p:cNvPr>
          <p:cNvSpPr>
            <a:spLocks noGrp="1" noChangeArrowheads="1"/>
          </p:cNvSpPr>
          <p:nvPr>
            <p:ph type="body" idx="1"/>
          </p:nvPr>
        </p:nvSpPr>
        <p:spPr>
          <a:xfrm>
            <a:off x="685800" y="1676400"/>
            <a:ext cx="7772400" cy="4114800"/>
          </a:xfrm>
        </p:spPr>
        <p:txBody>
          <a:bodyPr/>
          <a:lstStyle/>
          <a:p>
            <a:pPr eaLnBrk="1" hangingPunct="1">
              <a:lnSpc>
                <a:spcPct val="90000"/>
              </a:lnSpc>
            </a:pPr>
            <a:r>
              <a:rPr lang="en-US" altLang="en-US" sz="2800"/>
              <a:t>Assemble the treat modeling team</a:t>
            </a:r>
          </a:p>
          <a:p>
            <a:pPr lvl="1" eaLnBrk="1" hangingPunct="1">
              <a:lnSpc>
                <a:spcPct val="90000"/>
              </a:lnSpc>
            </a:pPr>
            <a:r>
              <a:rPr lang="en-US" altLang="en-US" sz="2400"/>
              <a:t>Include security experts and consultants</a:t>
            </a:r>
          </a:p>
          <a:p>
            <a:pPr eaLnBrk="1" hangingPunct="1">
              <a:lnSpc>
                <a:spcPct val="90000"/>
              </a:lnSpc>
            </a:pPr>
            <a:r>
              <a:rPr lang="en-US" altLang="en-US" sz="2800"/>
              <a:t>Identify the assets</a:t>
            </a:r>
          </a:p>
          <a:p>
            <a:pPr lvl="1" eaLnBrk="1" hangingPunct="1">
              <a:lnSpc>
                <a:spcPct val="90000"/>
              </a:lnSpc>
            </a:pPr>
            <a:r>
              <a:rPr lang="en-US" altLang="en-US" sz="2400"/>
              <a:t>E.g., credit card numbers, social security numbers, computing resources, trade secrets, financial data</a:t>
            </a:r>
          </a:p>
          <a:p>
            <a:pPr eaLnBrk="1" hangingPunct="1">
              <a:lnSpc>
                <a:spcPct val="90000"/>
              </a:lnSpc>
            </a:pPr>
            <a:r>
              <a:rPr lang="en-US" altLang="en-US" sz="2800"/>
              <a:t>Create an architecture overview</a:t>
            </a:r>
          </a:p>
          <a:p>
            <a:pPr lvl="1" eaLnBrk="1" hangingPunct="1">
              <a:lnSpc>
                <a:spcPct val="90000"/>
              </a:lnSpc>
            </a:pPr>
            <a:r>
              <a:rPr lang="en-US" altLang="en-US" sz="2400"/>
              <a:t>Define the architecture and identify the trust boundaries and authentication mechanisms</a:t>
            </a:r>
          </a:p>
          <a:p>
            <a:pPr eaLnBrk="1" hangingPunct="1">
              <a:lnSpc>
                <a:spcPct val="90000"/>
              </a:lnSpc>
            </a:pPr>
            <a:r>
              <a:rPr lang="en-US" altLang="en-US" sz="2800"/>
              <a:t>Decompose the application</a:t>
            </a:r>
          </a:p>
          <a:p>
            <a:pPr lvl="1" eaLnBrk="1" hangingPunct="1">
              <a:lnSpc>
                <a:spcPct val="90000"/>
              </a:lnSpc>
            </a:pPr>
            <a:r>
              <a:rPr lang="en-US" altLang="en-US" sz="2400"/>
              <a:t>E.g., identify data flows, encryption processes, password flows.</a:t>
            </a:r>
          </a:p>
          <a:p>
            <a:pPr eaLnBrk="1" hangingPunct="1">
              <a:lnSpc>
                <a:spcPct val="90000"/>
              </a:lnSpc>
            </a:pPr>
            <a:endParaRPr lang="en-US" altLang="en-US" sz="280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31887</TotalTime>
  <Words>4047</Words>
  <Application>Microsoft Macintosh PowerPoint</Application>
  <PresentationFormat>On-screen Show (4:3)</PresentationFormat>
  <Paragraphs>381</Paragraphs>
  <Slides>57</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ＭＳ Ｐゴシック</vt:lpstr>
      <vt:lpstr>Courier CE</vt:lpstr>
      <vt:lpstr>Courier New</vt:lpstr>
      <vt:lpstr>Blank Presentation</vt:lpstr>
      <vt:lpstr>Topics in  Security Testing</vt:lpstr>
      <vt:lpstr>Computer Security</vt:lpstr>
      <vt:lpstr>Approach to Software Security</vt:lpstr>
      <vt:lpstr>Security Architecture</vt:lpstr>
      <vt:lpstr>Security Architecture</vt:lpstr>
      <vt:lpstr>Example of a Security Architecture</vt:lpstr>
      <vt:lpstr>Validating Security Architecture</vt:lpstr>
      <vt:lpstr>Threat modeling</vt:lpstr>
      <vt:lpstr>Threat modeling process (1)</vt:lpstr>
      <vt:lpstr>Threat modeling process (2)</vt:lpstr>
      <vt:lpstr>What is Malware?</vt:lpstr>
      <vt:lpstr>PowerPoint Presentation</vt:lpstr>
      <vt:lpstr>Uses of Malware</vt:lpstr>
      <vt:lpstr>Typical purposes of Malware</vt:lpstr>
      <vt:lpstr>Types of Malware</vt:lpstr>
      <vt:lpstr>Origin of the term  computer virus</vt:lpstr>
      <vt:lpstr>The first computer viruses</vt:lpstr>
      <vt:lpstr>Worms</vt:lpstr>
      <vt:lpstr>Worms: Operation</vt:lpstr>
      <vt:lpstr>Trojan horses</vt:lpstr>
      <vt:lpstr>Trojan horses: Operation (1)</vt:lpstr>
      <vt:lpstr>Trojan horses: Operation (2)</vt:lpstr>
      <vt:lpstr>Backdoors</vt:lpstr>
      <vt:lpstr>Backdoors: Operation</vt:lpstr>
      <vt:lpstr>Mobile code</vt:lpstr>
      <vt:lpstr>Mobile code (Cont’d)</vt:lpstr>
      <vt:lpstr>Mobile code: Operation</vt:lpstr>
      <vt:lpstr>Adware</vt:lpstr>
      <vt:lpstr>Adware: Operation (1)</vt:lpstr>
      <vt:lpstr>Adware: Operation (2)</vt:lpstr>
      <vt:lpstr>Sticky software</vt:lpstr>
      <vt:lpstr>Future Malware</vt:lpstr>
      <vt:lpstr>Information-stealing worms</vt:lpstr>
      <vt:lpstr>Information-stealing worms:Operation</vt:lpstr>
      <vt:lpstr>BIOS/Firmware Malware</vt:lpstr>
      <vt:lpstr>BIOS/Firmware Malware: Operations (1)</vt:lpstr>
      <vt:lpstr>BIOS/Firmware Malware: Operations (2)</vt:lpstr>
      <vt:lpstr>Antivirus programs</vt:lpstr>
      <vt:lpstr>Polymorphic viruses</vt:lpstr>
      <vt:lpstr>Polymorphic viruses: Decryption technique</vt:lpstr>
      <vt:lpstr>Polymorphic viruses: Weaknesses</vt:lpstr>
      <vt:lpstr>Metamorphic viruses</vt:lpstr>
      <vt:lpstr>Metamorphic viruses: Operation</vt:lpstr>
      <vt:lpstr>Timeline of famous malware (1982-1988) [wikipedia]</vt:lpstr>
      <vt:lpstr>Timeline of famous malware (1998-2000) [wikipedia]</vt:lpstr>
      <vt:lpstr>Timeline of famous malware (2001) [wikipedia]</vt:lpstr>
      <vt:lpstr>Timeline of famous malware (2003) [wikipedia]</vt:lpstr>
      <vt:lpstr>Timeline of famous malware (2004) [wikipedia]</vt:lpstr>
      <vt:lpstr>Timeline of famous malware (2005) [wikipedia]</vt:lpstr>
      <vt:lpstr>Malware Growth by Year</vt:lpstr>
      <vt:lpstr>Security auditing problems</vt:lpstr>
      <vt:lpstr>Improving the security audit</vt:lpstr>
      <vt:lpstr>Research Challenges</vt:lpstr>
      <vt:lpstr>Formal  Security Architectures</vt:lpstr>
      <vt:lpstr>Formal  Security Architectures</vt:lpstr>
      <vt:lpstr>Security Attack  Diagnosis &amp; Mitigation</vt:lpstr>
      <vt:lpstr>Toward Security Attack  Diagnosis &amp; Mitigation</vt:lpstr>
    </vt:vector>
  </TitlesOfParts>
  <Company>Drexel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Software Testing</dc:title>
  <dc:creator>Spiros Mancoridis</dc:creator>
  <cp:lastModifiedBy>Mao Zheng</cp:lastModifiedBy>
  <cp:revision>219</cp:revision>
  <cp:lastPrinted>2019-11-22T15:25:48Z</cp:lastPrinted>
  <dcterms:created xsi:type="dcterms:W3CDTF">2008-11-23T15:16:24Z</dcterms:created>
  <dcterms:modified xsi:type="dcterms:W3CDTF">2019-12-01T01:12:23Z</dcterms:modified>
</cp:coreProperties>
</file>