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sldIdLst>
    <p:sldId id="374" r:id="rId2"/>
    <p:sldId id="437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7" r:id="rId22"/>
    <p:sldId id="460" r:id="rId23"/>
    <p:sldId id="461" r:id="rId24"/>
    <p:sldId id="463" r:id="rId25"/>
    <p:sldId id="464" r:id="rId26"/>
    <p:sldId id="465" r:id="rId27"/>
    <p:sldId id="466" r:id="rId28"/>
    <p:sldId id="467" r:id="rId29"/>
    <p:sldId id="468" r:id="rId30"/>
    <p:sldId id="469" r:id="rId31"/>
    <p:sldId id="470" r:id="rId32"/>
    <p:sldId id="471" r:id="rId33"/>
    <p:sldId id="472" r:id="rId34"/>
    <p:sldId id="473" r:id="rId35"/>
    <p:sldId id="474" r:id="rId36"/>
    <p:sldId id="425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1226" autoAdjust="0"/>
    <p:restoredTop sz="95928"/>
  </p:normalViewPr>
  <p:slideViewPr>
    <p:cSldViewPr>
      <p:cViewPr varScale="1">
        <p:scale>
          <a:sx n="91" d="100"/>
          <a:sy n="91" d="100"/>
        </p:scale>
        <p:origin x="22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94D94E0-0C3B-5F4B-95A0-F3107C626D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C9BBFF5A-07F5-914D-AE38-08040E9552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D3E42C34-5A82-4B45-86D7-D832A4FF990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CB24AB29-9336-DF46-8915-506099D4BE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13FD65E5-E04F-724F-98CD-FA1FA6DAE6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E51ABA5A-37C3-3645-B6AD-E04B54E22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53E2C3-61B3-534E-B895-F749E82E86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60E7-D823-F744-9605-51F6B167B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764E3B-08A5-2440-B91D-C36184053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4D99C-2A67-D74F-A2F0-D3D671E84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4AD5E-14C9-A046-9DE6-458932C4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6366-22B5-6348-A516-EF0CD69F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E4739-6352-6843-8B16-0B1FD5D9EF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99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E391-02FB-7242-8622-D0358622D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1D623-9F2B-934A-A014-C73C1909D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7359C-2BEB-6E44-8D3B-B72CC568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6898C-6813-9D4E-B8A9-7838494C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A30B7-1CA3-6C4C-AEE4-7E950D34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F619C-1164-EE46-8A50-F9EFD1D50E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67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EBE15-908C-974E-9599-5E5955E63E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4E9FA-F76D-774E-B2DF-97F6C5190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9C5C6-D29F-7E4D-A4D3-81D99728E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57DDD-63F7-3B49-ABBA-215C9A93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6F5F4-6828-BE4C-8037-72D528E9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58644-2105-5047-A21B-0362060CB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473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37EE-B97D-B241-B504-BD2D9197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9B333593-2EE2-184C-8451-5CB6A6BC00DD}"/>
              </a:ext>
            </a:extLst>
          </p:cNvPr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60671-F2B3-9F4C-A7E6-51E90A187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D5F08-DDEC-8944-AD44-46394B07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678D4-1638-C849-9C90-D3CF1730F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1DDC2-0A4C-8F4A-B794-FB8DC4433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C41B1F-FC4A-5E4E-98A3-49A9C0E5BB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8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B57A4-A510-B446-9492-DB0E1CC9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B3E78-57F8-D44F-8529-580154CE0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AB6AA-8E0F-D24A-A0D3-6410E9B1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97DF5-6C22-0046-8028-DFFA5788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E7A1C-A31A-4C48-89BB-9E446488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94EA7-A8B2-2C43-9FBE-1AFCA016C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02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00203-B0C1-7645-83EE-B466561A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5E713-44AD-CC42-9852-1FDD3CF43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5D753-C3CB-B244-A4B0-175159AE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D4B83-07E6-7A48-B3D7-00149B8A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3FDBB-577F-FD4C-B981-A437EA8E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76AE4-99F8-404D-AA48-325E42ED2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88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D8467-265A-414A-95BE-E858D105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DEB0D-1E71-3447-81B5-37DB36AE2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78AAE-C2F6-7543-B6CE-9FF967E2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79830-C275-D44A-A06F-71D22245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3607D-178C-BE43-A74C-2659C8BAD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CD66E-CB40-CE4D-95E6-2179039E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29343-B40E-4E49-BF11-6BCA135E7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13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9E308-6AA1-2B44-8065-F9E5C86E2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3A70C-8494-284C-8936-75126022C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F140D-F373-F940-A2C0-2285D0AF6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864EB-9144-F145-9548-9A9941120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47F8D-0A2B-E546-A842-B4CF06134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4F1BD2-2CB8-4041-B3FF-1D03D4989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D1B669-4FB9-A54F-9345-EFA32DD7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C1A09-CA15-C943-A706-82ECA4BF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39F55-F0AA-0041-8748-8F25C1484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32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94A37-6242-6F44-BD4C-BD89092C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00A425-A808-334B-B94C-90DB9C2C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B580E-E5CA-9C4E-BAE5-D0AD25AA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A4728-3C17-D54E-AF14-BA62700E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3A88D-1E0F-AB48-B0B4-AF8C23E36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59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4839C-2050-664B-994D-DB4DA6575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B6A05C-0A1F-4A44-B7E3-CB757146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033F4-EEC6-BF4D-AF4D-5D9EF148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63BAE-784F-1B48-A9DE-D4074D7FB9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85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A6609-BDF3-D940-86FF-099DEFF75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02F63-689D-0049-A580-8A5BCB425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08D46-7A19-FA47-905C-897BBB21C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D9FDC-EB64-C24F-BBA0-086E2300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9AC45-74FF-7640-B15D-32DAD8F4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916EA-AAAD-AD46-A361-6A7A63D5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3D8E0-CAAE-584B-A279-42B0E28A2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99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6AA6A-E7B4-3948-BB1A-A2C432AC0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C8B5FE-826A-144A-BF88-2231CB586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C0929-9467-FB44-89E1-9DF37242E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1A60B-92C2-3547-A642-1A5DABF7C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3686A-0D54-224F-84F4-F3BB7F22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C9F5E-74F8-3F48-9B57-7D5FD2E6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AAF13-7334-C44B-A548-1F1EEF74E4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86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B93ECA3-1113-9444-8E8C-4F4964AC0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8AD0E9-B813-5F4A-8277-8CBFD23A6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EEA71A-4AC9-1A44-9CC7-DB5C7A4FFC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1EE8AD3-4CF5-CB45-B3E7-51AEFFB72B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1AD4FDE-F01A-8649-AB16-4FC88DCB93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1A72DD-756F-024B-8A14-8A0F28FBF9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BFD8C0A2-1950-9A4E-A190-E3EF2DA272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Topics in Metrics for </a:t>
            </a:r>
            <a:br>
              <a:rPr lang="en-US" altLang="en-US" sz="4400"/>
            </a:br>
            <a:r>
              <a:rPr lang="en-US" altLang="en-US" sz="4400"/>
              <a:t>Software Testing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48542EA-057E-024C-A268-89011B1878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841A1555-650A-954B-BE17-CF62D713F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Metrics taxonomy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24E5FD9F-3742-124C-8054-190D72B6F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u="sng"/>
              <a:t>Linguistic Metrics:</a:t>
            </a:r>
            <a:r>
              <a:rPr lang="en-US" altLang="en-US" sz="2800"/>
              <a:t>  Based on measuring properties of program text without interpreting what the text means.</a:t>
            </a:r>
          </a:p>
          <a:p>
            <a:pPr lvl="1"/>
            <a:r>
              <a:rPr lang="en-US" altLang="en-US" sz="2400" i="1"/>
              <a:t>E.g.,</a:t>
            </a:r>
            <a:r>
              <a:rPr lang="en-US" altLang="en-US" sz="2400"/>
              <a:t>  LOC. </a:t>
            </a:r>
          </a:p>
          <a:p>
            <a:r>
              <a:rPr lang="en-US" altLang="en-US" sz="2800" b="1" u="sng"/>
              <a:t>Structural Metrics:</a:t>
            </a:r>
            <a:r>
              <a:rPr lang="en-US" altLang="en-US" sz="2800"/>
              <a:t>  Based on structural relations between  the objects in a program.</a:t>
            </a:r>
          </a:p>
          <a:p>
            <a:pPr lvl="1"/>
            <a:r>
              <a:rPr lang="en-US" altLang="en-US" sz="2400" i="1"/>
              <a:t>E.g.,</a:t>
            </a:r>
            <a:r>
              <a:rPr lang="en-US" altLang="en-US" sz="2400"/>
              <a:t> number of nodes and links in a control flowgraph.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9DFD6F47-9056-2346-82E5-2D7E53F07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Lines of code (LOC)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55988F0C-41FA-3148-9CE3-462C588CD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19600"/>
          </a:xfrm>
        </p:spPr>
        <p:txBody>
          <a:bodyPr/>
          <a:lstStyle/>
          <a:p>
            <a:r>
              <a:rPr lang="en-US" altLang="en-US" sz="2800"/>
              <a:t>LOC is used as a measure of software complexity.</a:t>
            </a:r>
          </a:p>
          <a:p>
            <a:r>
              <a:rPr lang="en-US" altLang="en-US" sz="2800"/>
              <a:t>This metric is just as good as source listing weight if we assume consistency w.r.t. paper and font size.</a:t>
            </a:r>
          </a:p>
          <a:p>
            <a:r>
              <a:rPr lang="en-US" altLang="en-US" sz="2800"/>
              <a:t>Makes as much sense (or nonsense) to say:</a:t>
            </a:r>
          </a:p>
          <a:p>
            <a:pPr lvl="1"/>
            <a:r>
              <a:rPr lang="en-US" altLang="en-US" sz="2400"/>
              <a:t>“This is a 2 pound program”</a:t>
            </a:r>
          </a:p>
          <a:p>
            <a:r>
              <a:rPr lang="en-US" altLang="en-US" sz="2800"/>
              <a:t>as it is to say:</a:t>
            </a:r>
          </a:p>
          <a:p>
            <a:pPr lvl="1"/>
            <a:r>
              <a:rPr lang="en-US" altLang="en-US" sz="2400"/>
              <a:t>“This is a 100,000 line program.”</a:t>
            </a:r>
          </a:p>
        </p:txBody>
      </p:sp>
      <p:sp>
        <p:nvSpPr>
          <p:cNvPr id="229380" name="Rectangle 4">
            <a:extLst>
              <a:ext uri="{FF2B5EF4-FFF2-40B4-BE49-F238E27FC236}">
                <a16:creationId xmlns:a16="http://schemas.microsoft.com/office/drawing/2014/main" id="{5BFEA01C-FAE1-684E-A146-55251F5C2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334000"/>
            <a:ext cx="3048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4B392A6C-55AB-4649-9FD4-90971FAB3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Lines of code paradox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5731B6E8-7ADF-664B-AA1A-2CDB7715E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u="sng"/>
              <a:t>Paradox:</a:t>
            </a:r>
            <a:r>
              <a:rPr lang="en-US" altLang="en-US" sz="2800"/>
              <a:t>  If you unroll a loop, you reduce the complexity of your software ...</a:t>
            </a:r>
          </a:p>
          <a:p>
            <a:r>
              <a:rPr lang="en-US" altLang="en-US" sz="2800"/>
              <a:t>Studies show that there is a linear relationship between LOC and error rates for small programs (</a:t>
            </a:r>
            <a:r>
              <a:rPr lang="en-US" altLang="en-US" sz="2800" i="1"/>
              <a:t>i.e.,</a:t>
            </a:r>
            <a:r>
              <a:rPr lang="en-US" altLang="en-US" sz="2800"/>
              <a:t> LOC &lt; 100).</a:t>
            </a:r>
          </a:p>
          <a:p>
            <a:r>
              <a:rPr lang="en-US" altLang="en-US" sz="2800"/>
              <a:t>The relationship becomes non-linear as programs increases in size.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79621D64-C258-4C40-AE43-2290C4552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Halstead’s program length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39DCC8-1B98-374D-8B1E-179CA0CAB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17298"/>
            <a:ext cx="8610600" cy="44311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88D5FC3E-DF04-5147-BE96-E92A13921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program length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3AB05B0D-135C-4146-9E5F-C7B78FB45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1650" y="3611563"/>
            <a:ext cx="406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48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36CC4E6A-27CA-864A-992E-504B04E06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2075" y="3611563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53" name="Rectangle 5">
            <a:extLst>
              <a:ext uri="{FF2B5EF4-FFF2-40B4-BE49-F238E27FC236}">
                <a16:creationId xmlns:a16="http://schemas.microsoft.com/office/drawing/2014/main" id="{C293FBC0-DDB7-7741-B6F3-874E7B90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1575" y="361156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54" name="Rectangle 6">
            <a:extLst>
              <a:ext uri="{FF2B5EF4-FFF2-40B4-BE49-F238E27FC236}">
                <a16:creationId xmlns:a16="http://schemas.microsoft.com/office/drawing/2014/main" id="{07A55D71-440D-3E4F-9384-0E33D91C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263" y="3611563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55" name="Rectangle 7">
            <a:extLst>
              <a:ext uri="{FF2B5EF4-FFF2-40B4-BE49-F238E27FC236}">
                <a16:creationId xmlns:a16="http://schemas.microsoft.com/office/drawing/2014/main" id="{06BEBF5E-9D4B-5643-A4CF-B584026E3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050" y="3611563"/>
            <a:ext cx="51911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log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56" name="Rectangle 8">
            <a:extLst>
              <a:ext uri="{FF2B5EF4-FFF2-40B4-BE49-F238E27FC236}">
                <a16:creationId xmlns:a16="http://schemas.microsoft.com/office/drawing/2014/main" id="{A7A10C6A-3724-D645-A028-0D3FE172F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3611563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57" name="Rectangle 9">
            <a:extLst>
              <a:ext uri="{FF2B5EF4-FFF2-40B4-BE49-F238E27FC236}">
                <a16:creationId xmlns:a16="http://schemas.microsoft.com/office/drawing/2014/main" id="{8C593C3A-806E-7648-8AB7-319AD1129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825" y="361156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58" name="Rectangle 10">
            <a:extLst>
              <a:ext uri="{FF2B5EF4-FFF2-40B4-BE49-F238E27FC236}">
                <a16:creationId xmlns:a16="http://schemas.microsoft.com/office/drawing/2014/main" id="{2305AF4E-76FA-1245-9AC9-52D69E99A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5" y="3611563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59" name="Rectangle 11">
            <a:extLst>
              <a:ext uri="{FF2B5EF4-FFF2-40B4-BE49-F238E27FC236}">
                <a16:creationId xmlns:a16="http://schemas.microsoft.com/office/drawing/2014/main" id="{0C9D0F8C-13A7-CF46-AAD3-47810014B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613" y="3611563"/>
            <a:ext cx="228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0" name="Rectangle 12">
            <a:extLst>
              <a:ext uri="{FF2B5EF4-FFF2-40B4-BE49-F238E27FC236}">
                <a16:creationId xmlns:a16="http://schemas.microsoft.com/office/drawing/2014/main" id="{8C63B626-99E1-F644-ABCE-65B2022BD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363" y="3611563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1" name="Rectangle 13">
            <a:extLst>
              <a:ext uri="{FF2B5EF4-FFF2-40B4-BE49-F238E27FC236}">
                <a16:creationId xmlns:a16="http://schemas.microsoft.com/office/drawing/2014/main" id="{AA02313F-62CA-9547-8CFC-46784A5B7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361156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2" name="Rectangle 14">
            <a:extLst>
              <a:ext uri="{FF2B5EF4-FFF2-40B4-BE49-F238E27FC236}">
                <a16:creationId xmlns:a16="http://schemas.microsoft.com/office/drawing/2014/main" id="{AC833229-8BCF-214B-9B0D-981A9CD4A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838" y="3611563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3" name="Rectangle 15">
            <a:extLst>
              <a:ext uri="{FF2B5EF4-FFF2-40B4-BE49-F238E27FC236}">
                <a16:creationId xmlns:a16="http://schemas.microsoft.com/office/drawing/2014/main" id="{22D63957-85E8-B943-8F31-62EE23EF6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625" y="3611563"/>
            <a:ext cx="519113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log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4" name="Rectangle 16">
            <a:extLst>
              <a:ext uri="{FF2B5EF4-FFF2-40B4-BE49-F238E27FC236}">
                <a16:creationId xmlns:a16="http://schemas.microsoft.com/office/drawing/2014/main" id="{DC654A23-C5B3-B94D-9BED-8B8805D6A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0313" y="3611563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5" name="Rectangle 17">
            <a:extLst>
              <a:ext uri="{FF2B5EF4-FFF2-40B4-BE49-F238E27FC236}">
                <a16:creationId xmlns:a16="http://schemas.microsoft.com/office/drawing/2014/main" id="{DD271765-041C-0F48-A0A9-ECA519DF0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361156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6" name="Rectangle 18">
            <a:extLst>
              <a:ext uri="{FF2B5EF4-FFF2-40B4-BE49-F238E27FC236}">
                <a16:creationId xmlns:a16="http://schemas.microsoft.com/office/drawing/2014/main" id="{30FB1BF2-255E-9D4A-9FD5-EC9839CD0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200" y="3611563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7" name="Rectangle 19">
            <a:extLst>
              <a:ext uri="{FF2B5EF4-FFF2-40B4-BE49-F238E27FC236}">
                <a16:creationId xmlns:a16="http://schemas.microsoft.com/office/drawing/2014/main" id="{73D81FFB-0A15-E442-8BEA-A0D3594C8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4538" y="3611563"/>
            <a:ext cx="228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8" name="Rectangle 20">
            <a:extLst>
              <a:ext uri="{FF2B5EF4-FFF2-40B4-BE49-F238E27FC236}">
                <a16:creationId xmlns:a16="http://schemas.microsoft.com/office/drawing/2014/main" id="{F7C19DCD-D2FD-2449-ADA1-A5BFA14CE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9288" y="3611563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69" name="Rectangle 21">
            <a:extLst>
              <a:ext uri="{FF2B5EF4-FFF2-40B4-BE49-F238E27FC236}">
                <a16:creationId xmlns:a16="http://schemas.microsoft.com/office/drawing/2014/main" id="{7ED154AB-7F7C-1D43-AEAA-6A024E700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3611563"/>
            <a:ext cx="293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0" name="Rectangle 22">
            <a:extLst>
              <a:ext uri="{FF2B5EF4-FFF2-40B4-BE49-F238E27FC236}">
                <a16:creationId xmlns:a16="http://schemas.microsoft.com/office/drawing/2014/main" id="{E65129AE-0C99-7F47-8275-00F97D219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7363" y="3000375"/>
            <a:ext cx="6429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1.0)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1" name="Rectangle 23">
            <a:extLst>
              <a:ext uri="{FF2B5EF4-FFF2-40B4-BE49-F238E27FC236}">
                <a16:creationId xmlns:a16="http://schemas.microsoft.com/office/drawing/2014/main" id="{1889D35E-002D-C94A-BCCA-2102B9BDB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6563" y="3000375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2" name="Rectangle 24">
            <a:extLst>
              <a:ext uri="{FF2B5EF4-FFF2-40B4-BE49-F238E27FC236}">
                <a16:creationId xmlns:a16="http://schemas.microsoft.com/office/drawing/2014/main" id="{9B35F790-37A5-8348-8EF7-B7DE5ABCC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000375"/>
            <a:ext cx="3048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1,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3" name="Rectangle 25">
            <a:extLst>
              <a:ext uri="{FF2B5EF4-FFF2-40B4-BE49-F238E27FC236}">
                <a16:creationId xmlns:a16="http://schemas.microsoft.com/office/drawing/2014/main" id="{63DAF2BA-7C8B-434D-AA6B-318234C57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3000375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4" name="Rectangle 26">
            <a:extLst>
              <a:ext uri="{FF2B5EF4-FFF2-40B4-BE49-F238E27FC236}">
                <a16:creationId xmlns:a16="http://schemas.microsoft.com/office/drawing/2014/main" id="{B1DAAB60-DF37-F542-BC8C-3BC9FB96A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425" y="3000375"/>
            <a:ext cx="40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x,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5" name="Rectangle 27">
            <a:extLst>
              <a:ext uri="{FF2B5EF4-FFF2-40B4-BE49-F238E27FC236}">
                <a16:creationId xmlns:a16="http://schemas.microsoft.com/office/drawing/2014/main" id="{A643832B-817F-454E-B646-D857C3F72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8663" y="3000375"/>
            <a:ext cx="2825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z,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6" name="Rectangle 28">
            <a:extLst>
              <a:ext uri="{FF2B5EF4-FFF2-40B4-BE49-F238E27FC236}">
                <a16:creationId xmlns:a16="http://schemas.microsoft.com/office/drawing/2014/main" id="{67E1051A-EAC9-1044-AAB3-51F9F98E7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413" y="3000375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7" name="Rectangle 29">
            <a:extLst>
              <a:ext uri="{FF2B5EF4-FFF2-40B4-BE49-F238E27FC236}">
                <a16:creationId xmlns:a16="http://schemas.microsoft.com/office/drawing/2014/main" id="{DE6FCDC8-72C8-AE41-9D10-33D2E4B1B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3" y="3000375"/>
            <a:ext cx="80168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pow,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8" name="Rectangle 30">
            <a:extLst>
              <a:ext uri="{FF2B5EF4-FFF2-40B4-BE49-F238E27FC236}">
                <a16:creationId xmlns:a16="http://schemas.microsoft.com/office/drawing/2014/main" id="{CF566B83-4C16-F844-B843-286A161C3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463" y="3000375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79" name="Rectangle 31">
            <a:extLst>
              <a:ext uri="{FF2B5EF4-FFF2-40B4-BE49-F238E27FC236}">
                <a16:creationId xmlns:a16="http://schemas.microsoft.com/office/drawing/2014/main" id="{D35349F2-E638-CC45-9669-2D95EA3F1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9300" y="3000375"/>
            <a:ext cx="3048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0,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0" name="Rectangle 32">
            <a:extLst>
              <a:ext uri="{FF2B5EF4-FFF2-40B4-BE49-F238E27FC236}">
                <a16:creationId xmlns:a16="http://schemas.microsoft.com/office/drawing/2014/main" id="{FFB6762B-5A30-EE46-85FC-8AA55C0A7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3000375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1" name="Rectangle 33">
            <a:extLst>
              <a:ext uri="{FF2B5EF4-FFF2-40B4-BE49-F238E27FC236}">
                <a16:creationId xmlns:a16="http://schemas.microsoft.com/office/drawing/2014/main" id="{02D10FFF-557D-0B45-B7FD-B5022BDA5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763" y="3000375"/>
            <a:ext cx="4397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(y,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2" name="Rectangle 34">
            <a:extLst>
              <a:ext uri="{FF2B5EF4-FFF2-40B4-BE49-F238E27FC236}">
                <a16:creationId xmlns:a16="http://schemas.microsoft.com/office/drawing/2014/main" id="{B445D6FB-49A3-D84D-AA70-5FCA5ED03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000375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3" name="Rectangle 35">
            <a:extLst>
              <a:ext uri="{FF2B5EF4-FFF2-40B4-BE49-F238E27FC236}">
                <a16:creationId xmlns:a16="http://schemas.microsoft.com/office/drawing/2014/main" id="{2E0770D8-F032-7F48-B393-6D6C544F3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350" y="3000375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4" name="Rectangle 36">
            <a:extLst>
              <a:ext uri="{FF2B5EF4-FFF2-40B4-BE49-F238E27FC236}">
                <a16:creationId xmlns:a16="http://schemas.microsoft.com/office/drawing/2014/main" id="{A4D990FF-FFE5-EF4E-A396-D2665077E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000375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5" name="Rectangle 37">
            <a:extLst>
              <a:ext uri="{FF2B5EF4-FFF2-40B4-BE49-F238E27FC236}">
                <a16:creationId xmlns:a16="http://schemas.microsoft.com/office/drawing/2014/main" id="{7A981283-7C7D-DF46-8ACA-D57863F32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75" y="3000375"/>
            <a:ext cx="228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6" name="Rectangle 38">
            <a:extLst>
              <a:ext uri="{FF2B5EF4-FFF2-40B4-BE49-F238E27FC236}">
                <a16:creationId xmlns:a16="http://schemas.microsoft.com/office/drawing/2014/main" id="{A67A9107-0AE7-BE41-8323-5F6833602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5" y="3000375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7" name="Rectangle 39">
            <a:extLst>
              <a:ext uri="{FF2B5EF4-FFF2-40B4-BE49-F238E27FC236}">
                <a16:creationId xmlns:a16="http://schemas.microsoft.com/office/drawing/2014/main" id="{6FCDB2BA-529A-BB4F-B658-FCE5B5A1C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3000375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8" name="Rectangle 40">
            <a:extLst>
              <a:ext uri="{FF2B5EF4-FFF2-40B4-BE49-F238E27FC236}">
                <a16:creationId xmlns:a16="http://schemas.microsoft.com/office/drawing/2014/main" id="{51179FAD-2539-0F4D-AB42-255E9547E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825" y="2395538"/>
            <a:ext cx="34925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/)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89" name="Rectangle 41">
            <a:extLst>
              <a:ext uri="{FF2B5EF4-FFF2-40B4-BE49-F238E27FC236}">
                <a16:creationId xmlns:a16="http://schemas.microsoft.com/office/drawing/2014/main" id="{0C6B4B9E-4008-7E44-B4F6-3E971723D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0" y="2395538"/>
            <a:ext cx="136525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(minus),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0" name="Rectangle 42">
            <a:extLst>
              <a:ext uri="{FF2B5EF4-FFF2-40B4-BE49-F238E27FC236}">
                <a16:creationId xmlns:a16="http://schemas.microsoft.com/office/drawing/2014/main" id="{1C25EDD6-F9F6-E444-8C1A-FDE2645B6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1600" y="2395538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1" name="Rectangle 43">
            <a:extLst>
              <a:ext uri="{FF2B5EF4-FFF2-40B4-BE49-F238E27FC236}">
                <a16:creationId xmlns:a16="http://schemas.microsoft.com/office/drawing/2014/main" id="{CDA78F38-E263-FC48-8778-8A18FDDDB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8888" y="2395538"/>
            <a:ext cx="13493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2" name="Rectangle 44">
            <a:extLst>
              <a:ext uri="{FF2B5EF4-FFF2-40B4-BE49-F238E27FC236}">
                <a16:creationId xmlns:a16="http://schemas.microsoft.com/office/drawing/2014/main" id="{BD380E83-1FDE-7E48-BDC7-F98EF06F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9988" y="2395538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3" name="Rectangle 45">
            <a:extLst>
              <a:ext uri="{FF2B5EF4-FFF2-40B4-BE49-F238E27FC236}">
                <a16:creationId xmlns:a16="http://schemas.microsoft.com/office/drawing/2014/main" id="{AD8938D9-5EDE-A049-B81F-C959BA56C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3763" y="2395538"/>
            <a:ext cx="3048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*,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4" name="Rectangle 46">
            <a:extLst>
              <a:ext uri="{FF2B5EF4-FFF2-40B4-BE49-F238E27FC236}">
                <a16:creationId xmlns:a16="http://schemas.microsoft.com/office/drawing/2014/main" id="{DA88F788-B7BE-7248-9DEB-60E6E8424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2395538"/>
            <a:ext cx="101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5" name="Rectangle 47">
            <a:extLst>
              <a:ext uri="{FF2B5EF4-FFF2-40B4-BE49-F238E27FC236}">
                <a16:creationId xmlns:a16="http://schemas.microsoft.com/office/drawing/2014/main" id="{442886FB-CAA7-4F44-B59B-5014346E5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2395538"/>
            <a:ext cx="330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=,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6" name="Rectangle 48">
            <a:extLst>
              <a:ext uri="{FF2B5EF4-FFF2-40B4-BE49-F238E27FC236}">
                <a16:creationId xmlns:a16="http://schemas.microsoft.com/office/drawing/2014/main" id="{0AB14BBB-7913-B743-B9E5-C1188BDD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9888" y="2395538"/>
            <a:ext cx="13493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7" name="Rectangle 49">
            <a:extLst>
              <a:ext uri="{FF2B5EF4-FFF2-40B4-BE49-F238E27FC236}">
                <a16:creationId xmlns:a16="http://schemas.microsoft.com/office/drawing/2014/main" id="{6A461E12-8A4E-784C-A0AC-AF76B785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2395538"/>
            <a:ext cx="3048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8" name="Rectangle 50">
            <a:extLst>
              <a:ext uri="{FF2B5EF4-FFF2-40B4-BE49-F238E27FC236}">
                <a16:creationId xmlns:a16="http://schemas.microsoft.com/office/drawing/2014/main" id="{8B3EE912-0CA5-5644-BB0A-FC3ED50C9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395538"/>
            <a:ext cx="10160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499" name="Rectangle 51">
            <a:extLst>
              <a:ext uri="{FF2B5EF4-FFF2-40B4-BE49-F238E27FC236}">
                <a16:creationId xmlns:a16="http://schemas.microsoft.com/office/drawing/2014/main" id="{17AA2475-17AD-BE4E-87F2-315E9B6D3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213" y="1784350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0" name="Rectangle 52">
            <a:extLst>
              <a:ext uri="{FF2B5EF4-FFF2-40B4-BE49-F238E27FC236}">
                <a16:creationId xmlns:a16="http://schemas.microsoft.com/office/drawing/2014/main" id="{3B8CEFD4-B5EB-FB4D-878D-392EF7699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0" y="1784350"/>
            <a:ext cx="100488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while,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1" name="Rectangle 53">
            <a:extLst>
              <a:ext uri="{FF2B5EF4-FFF2-40B4-BE49-F238E27FC236}">
                <a16:creationId xmlns:a16="http://schemas.microsoft.com/office/drawing/2014/main" id="{770428D1-5E0E-A640-8C81-3C110D018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1784350"/>
            <a:ext cx="1049338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(sign),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2" name="Rectangle 54">
            <a:extLst>
              <a:ext uri="{FF2B5EF4-FFF2-40B4-BE49-F238E27FC236}">
                <a16:creationId xmlns:a16="http://schemas.microsoft.com/office/drawing/2014/main" id="{BC7B489A-B41D-9146-8C56-6FA272478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388" y="1784350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3" name="Rectangle 55">
            <a:extLst>
              <a:ext uri="{FF2B5EF4-FFF2-40B4-BE49-F238E27FC236}">
                <a16:creationId xmlns:a16="http://schemas.microsoft.com/office/drawing/2014/main" id="{F735778A-38B8-7247-9AE9-5D77794E2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5063" y="1784350"/>
            <a:ext cx="46672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=,-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4" name="Rectangle 56">
            <a:extLst>
              <a:ext uri="{FF2B5EF4-FFF2-40B4-BE49-F238E27FC236}">
                <a16:creationId xmlns:a16="http://schemas.microsoft.com/office/drawing/2014/main" id="{1586D034-7D2C-D34E-B1E0-EEC7DABFB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9813" y="1784350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5" name="Rectangle 57">
            <a:extLst>
              <a:ext uri="{FF2B5EF4-FFF2-40B4-BE49-F238E27FC236}">
                <a16:creationId xmlns:a16="http://schemas.microsoft.com/office/drawing/2014/main" id="{F8658236-F09F-B44B-863E-30FDACD21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838" y="1784350"/>
            <a:ext cx="330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&lt;,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6" name="Rectangle 58">
            <a:extLst>
              <a:ext uri="{FF2B5EF4-FFF2-40B4-BE49-F238E27FC236}">
                <a16:creationId xmlns:a16="http://schemas.microsoft.com/office/drawing/2014/main" id="{6BE0FC79-5FA5-474F-B9AF-70CE1580B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13" y="1784350"/>
            <a:ext cx="4857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(if,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7" name="Rectangle 59">
            <a:extLst>
              <a:ext uri="{FF2B5EF4-FFF2-40B4-BE49-F238E27FC236}">
                <a16:creationId xmlns:a16="http://schemas.microsoft.com/office/drawing/2014/main" id="{84D9B363-7858-714A-8FEC-F847038D6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2700" y="178435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8" name="Rectangle 60">
            <a:extLst>
              <a:ext uri="{FF2B5EF4-FFF2-40B4-BE49-F238E27FC236}">
                <a16:creationId xmlns:a16="http://schemas.microsoft.com/office/drawing/2014/main" id="{14764D69-EA52-8346-82C6-45E6C31D3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138" y="178435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09" name="Rectangle 61">
            <a:extLst>
              <a:ext uri="{FF2B5EF4-FFF2-40B4-BE49-F238E27FC236}">
                <a16:creationId xmlns:a16="http://schemas.microsoft.com/office/drawing/2014/main" id="{62DBA23A-0A19-FE4A-B48E-D264B38CE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588" y="1784350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10" name="Rectangle 62">
            <a:extLst>
              <a:ext uri="{FF2B5EF4-FFF2-40B4-BE49-F238E27FC236}">
                <a16:creationId xmlns:a16="http://schemas.microsoft.com/office/drawing/2014/main" id="{AAB2D014-CBDD-B446-8FA7-76810C69F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1784350"/>
            <a:ext cx="228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11" name="Rectangle 63">
            <a:extLst>
              <a:ext uri="{FF2B5EF4-FFF2-40B4-BE49-F238E27FC236}">
                <a16:creationId xmlns:a16="http://schemas.microsoft.com/office/drawing/2014/main" id="{3A4D4662-8BE7-0B46-80FE-BA58ADF68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1784350"/>
            <a:ext cx="101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12" name="Rectangle 64">
            <a:extLst>
              <a:ext uri="{FF2B5EF4-FFF2-40B4-BE49-F238E27FC236}">
                <a16:creationId xmlns:a16="http://schemas.microsoft.com/office/drawing/2014/main" id="{3D3BFD9B-DFBD-E341-A056-6A0083079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178435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13" name="Rectangle 65">
            <a:extLst>
              <a:ext uri="{FF2B5EF4-FFF2-40B4-BE49-F238E27FC236}">
                <a16:creationId xmlns:a16="http://schemas.microsoft.com/office/drawing/2014/main" id="{6F8D6236-E23E-114D-85BB-93E3BB327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3860800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14" name="Rectangle 66">
            <a:extLst>
              <a:ext uri="{FF2B5EF4-FFF2-40B4-BE49-F238E27FC236}">
                <a16:creationId xmlns:a16="http://schemas.microsoft.com/office/drawing/2014/main" id="{C1AB581B-71D2-914F-8130-5BEA6B843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5" y="3860800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15" name="Rectangle 67">
            <a:extLst>
              <a:ext uri="{FF2B5EF4-FFF2-40B4-BE49-F238E27FC236}">
                <a16:creationId xmlns:a16="http://schemas.microsoft.com/office/drawing/2014/main" id="{2B39B12E-2912-4740-A12E-2F28B1E47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63" y="3249613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16" name="Rectangle 68">
            <a:extLst>
              <a:ext uri="{FF2B5EF4-FFF2-40B4-BE49-F238E27FC236}">
                <a16:creationId xmlns:a16="http://schemas.microsoft.com/office/drawing/2014/main" id="{3E10B7E0-AB79-5F43-BD54-7E00B38A4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263" y="2033588"/>
            <a:ext cx="120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9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17" name="Rectangle 69">
            <a:extLst>
              <a:ext uri="{FF2B5EF4-FFF2-40B4-BE49-F238E27FC236}">
                <a16:creationId xmlns:a16="http://schemas.microsoft.com/office/drawing/2014/main" id="{0BAAA114-2FDC-984D-985F-5963FE326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738" y="3565525"/>
            <a:ext cx="22383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200">
                <a:solidFill>
                  <a:srgbClr val="000000"/>
                </a:solidFill>
                <a:latin typeface="Symbol" pitchFamily="2" charset="2"/>
              </a:rPr>
              <a:t>»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2518" name="Text Box 70">
            <a:extLst>
              <a:ext uri="{FF2B5EF4-FFF2-40B4-BE49-F238E27FC236}">
                <a16:creationId xmlns:a16="http://schemas.microsoft.com/office/drawing/2014/main" id="{BC84ACE0-6F2E-B24A-A0F1-A4FAA028F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322421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>
                <a:latin typeface="Comic Sans MS" panose="030F0902030302020204" pitchFamily="66" charset="0"/>
              </a:rPr>
              <a:t>if (y &lt; 0)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pow = - y;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else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pow = y;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z = 1.0;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while (pow != 0) {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z = z * x;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pow = pow - 1;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}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if (y &lt; 0)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z = 1.0 / z;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74CF9766-EA03-3D4B-8265-359D7E6FC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/>
              <a:t>Example of program length</a:t>
            </a:r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1D088102-42FB-0349-9550-AECF1DC50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4013" y="2859088"/>
            <a:ext cx="355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48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76" name="Rectangle 4">
            <a:extLst>
              <a:ext uri="{FF2B5EF4-FFF2-40B4-BE49-F238E27FC236}">
                <a16:creationId xmlns:a16="http://schemas.microsoft.com/office/drawing/2014/main" id="{3F52C489-55DD-DE4E-96C4-FE9BA8B39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5238" y="28590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77" name="Rectangle 5">
            <a:extLst>
              <a:ext uri="{FF2B5EF4-FFF2-40B4-BE49-F238E27FC236}">
                <a16:creationId xmlns:a16="http://schemas.microsoft.com/office/drawing/2014/main" id="{AC404486-0389-F048-AA9A-5F28A6062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138" y="2859088"/>
            <a:ext cx="177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78" name="Rectangle 6">
            <a:extLst>
              <a:ext uri="{FF2B5EF4-FFF2-40B4-BE49-F238E27FC236}">
                <a16:creationId xmlns:a16="http://schemas.microsoft.com/office/drawing/2014/main" id="{21C88252-3F54-4E44-9C83-D6784AD5F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938" y="28590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79" name="Rectangle 7">
            <a:extLst>
              <a:ext uri="{FF2B5EF4-FFF2-40B4-BE49-F238E27FC236}">
                <a16:creationId xmlns:a16="http://schemas.microsoft.com/office/drawing/2014/main" id="{28719804-09CD-4249-BB6A-9EFD343BF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038" y="2859088"/>
            <a:ext cx="4540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log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0" name="Rectangle 8">
            <a:extLst>
              <a:ext uri="{FF2B5EF4-FFF2-40B4-BE49-F238E27FC236}">
                <a16:creationId xmlns:a16="http://schemas.microsoft.com/office/drawing/2014/main" id="{EB10D3CE-98DE-7B48-BFD3-1EAD9F474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838" y="28590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1" name="Rectangle 9">
            <a:extLst>
              <a:ext uri="{FF2B5EF4-FFF2-40B4-BE49-F238E27FC236}">
                <a16:creationId xmlns:a16="http://schemas.microsoft.com/office/drawing/2014/main" id="{71A01738-D6A4-E646-91EE-9B24A4137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5738" y="2859088"/>
            <a:ext cx="177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2" name="Rectangle 10">
            <a:extLst>
              <a:ext uri="{FF2B5EF4-FFF2-40B4-BE49-F238E27FC236}">
                <a16:creationId xmlns:a16="http://schemas.microsoft.com/office/drawing/2014/main" id="{F8AF5BAC-C6EB-CC45-83A0-D8EEFFA4E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950" y="28590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3" name="Rectangle 11">
            <a:extLst>
              <a:ext uri="{FF2B5EF4-FFF2-40B4-BE49-F238E27FC236}">
                <a16:creationId xmlns:a16="http://schemas.microsoft.com/office/drawing/2014/main" id="{2DF18B7F-308B-C043-A8BD-5F322DB0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859088"/>
            <a:ext cx="2000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4" name="Rectangle 12">
            <a:extLst>
              <a:ext uri="{FF2B5EF4-FFF2-40B4-BE49-F238E27FC236}">
                <a16:creationId xmlns:a16="http://schemas.microsoft.com/office/drawing/2014/main" id="{4E52B802-43D5-7048-99D2-82BFA3A0A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075" y="28590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5" name="Rectangle 13">
            <a:extLst>
              <a:ext uri="{FF2B5EF4-FFF2-40B4-BE49-F238E27FC236}">
                <a16:creationId xmlns:a16="http://schemas.microsoft.com/office/drawing/2014/main" id="{77E16D24-3C4C-4E4F-B4E0-D68E53978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325" y="2859088"/>
            <a:ext cx="177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6" name="Rectangle 14">
            <a:extLst>
              <a:ext uri="{FF2B5EF4-FFF2-40B4-BE49-F238E27FC236}">
                <a16:creationId xmlns:a16="http://schemas.microsoft.com/office/drawing/2014/main" id="{06CBFD9E-A7CA-4749-8B12-0F1E0FEE6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888" y="28590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7" name="Rectangle 15">
            <a:extLst>
              <a:ext uri="{FF2B5EF4-FFF2-40B4-BE49-F238E27FC236}">
                <a16:creationId xmlns:a16="http://schemas.microsoft.com/office/drawing/2014/main" id="{F58D88E4-5E52-414F-9034-8E18026A9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988" y="2859088"/>
            <a:ext cx="4540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log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8" name="Rectangle 16">
            <a:extLst>
              <a:ext uri="{FF2B5EF4-FFF2-40B4-BE49-F238E27FC236}">
                <a16:creationId xmlns:a16="http://schemas.microsoft.com/office/drawing/2014/main" id="{74DB3CFF-6095-8948-A681-72774C8F2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0" y="28590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89" name="Rectangle 17">
            <a:extLst>
              <a:ext uri="{FF2B5EF4-FFF2-40B4-BE49-F238E27FC236}">
                <a16:creationId xmlns:a16="http://schemas.microsoft.com/office/drawing/2014/main" id="{0A501ABF-056A-B344-9E6E-E63B4445E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0" y="2859088"/>
            <a:ext cx="177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0" name="Rectangle 18">
            <a:extLst>
              <a:ext uri="{FF2B5EF4-FFF2-40B4-BE49-F238E27FC236}">
                <a16:creationId xmlns:a16="http://schemas.microsoft.com/office/drawing/2014/main" id="{939DDA2F-C77F-224C-9A7C-EFCBA1066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28590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1" name="Rectangle 19">
            <a:extLst>
              <a:ext uri="{FF2B5EF4-FFF2-40B4-BE49-F238E27FC236}">
                <a16:creationId xmlns:a16="http://schemas.microsoft.com/office/drawing/2014/main" id="{11FF474E-01ED-A543-84F5-CB33188A2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2859088"/>
            <a:ext cx="2000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2" name="Rectangle 20">
            <a:extLst>
              <a:ext uri="{FF2B5EF4-FFF2-40B4-BE49-F238E27FC236}">
                <a16:creationId xmlns:a16="http://schemas.microsoft.com/office/drawing/2014/main" id="{FEA466CE-DE2D-6D42-B094-2AF3787D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28590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3" name="Rectangle 21">
            <a:extLst>
              <a:ext uri="{FF2B5EF4-FFF2-40B4-BE49-F238E27FC236}">
                <a16:creationId xmlns:a16="http://schemas.microsoft.com/office/drawing/2014/main" id="{7C05B2F9-CA0F-3E4F-9DF7-47AB9DD2D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2859088"/>
            <a:ext cx="2571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4" name="Rectangle 22">
            <a:extLst>
              <a:ext uri="{FF2B5EF4-FFF2-40B4-BE49-F238E27FC236}">
                <a16:creationId xmlns:a16="http://schemas.microsoft.com/office/drawing/2014/main" id="{60769E11-DCE7-574E-AF6A-E97C66AA4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1963" y="2325688"/>
            <a:ext cx="917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temp)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5" name="Rectangle 23">
            <a:extLst>
              <a:ext uri="{FF2B5EF4-FFF2-40B4-BE49-F238E27FC236}">
                <a16:creationId xmlns:a16="http://schemas.microsoft.com/office/drawing/2014/main" id="{7AC5852A-A018-0A49-AE45-82CADF860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0313" y="2325688"/>
            <a:ext cx="5238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list,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6" name="Rectangle 24">
            <a:extLst>
              <a:ext uri="{FF2B5EF4-FFF2-40B4-BE49-F238E27FC236}">
                <a16:creationId xmlns:a16="http://schemas.microsoft.com/office/drawing/2014/main" id="{310A0F41-4052-D143-8898-E699FEB61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13" y="23256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7" name="Rectangle 25">
            <a:extLst>
              <a:ext uri="{FF2B5EF4-FFF2-40B4-BE49-F238E27FC236}">
                <a16:creationId xmlns:a16="http://schemas.microsoft.com/office/drawing/2014/main" id="{AFD7DB4C-997C-4349-BBA1-A12FAB1F6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463" y="2325688"/>
            <a:ext cx="2667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k,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8" name="Rectangle 26">
            <a:extLst>
              <a:ext uri="{FF2B5EF4-FFF2-40B4-BE49-F238E27FC236}">
                <a16:creationId xmlns:a16="http://schemas.microsoft.com/office/drawing/2014/main" id="{38A0B8B9-B53F-3949-846A-8E89217E6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3913" y="23256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499" name="Rectangle 27">
            <a:extLst>
              <a:ext uri="{FF2B5EF4-FFF2-40B4-BE49-F238E27FC236}">
                <a16:creationId xmlns:a16="http://schemas.microsoft.com/office/drawing/2014/main" id="{933A07ED-E8C9-5B43-886E-409DC8995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8288" y="2325688"/>
            <a:ext cx="5826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last,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0" name="Rectangle 28">
            <a:extLst>
              <a:ext uri="{FF2B5EF4-FFF2-40B4-BE49-F238E27FC236}">
                <a16:creationId xmlns:a16="http://schemas.microsoft.com/office/drawing/2014/main" id="{E5B8AD6F-62AC-CC4E-98F3-3A90DA87F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0" y="23256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1" name="Rectangle 29">
            <a:extLst>
              <a:ext uri="{FF2B5EF4-FFF2-40B4-BE49-F238E27FC236}">
                <a16:creationId xmlns:a16="http://schemas.microsoft.com/office/drawing/2014/main" id="{26E1CDDC-3E67-EB43-B07A-5F28D2F31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650" y="2325688"/>
            <a:ext cx="346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N,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2" name="Rectangle 30">
            <a:extLst>
              <a:ext uri="{FF2B5EF4-FFF2-40B4-BE49-F238E27FC236}">
                <a16:creationId xmlns:a16="http://schemas.microsoft.com/office/drawing/2014/main" id="{0AC2855F-F0E2-9348-BF4D-D996C6433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23256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3" name="Rectangle 31">
            <a:extLst>
              <a:ext uri="{FF2B5EF4-FFF2-40B4-BE49-F238E27FC236}">
                <a16:creationId xmlns:a16="http://schemas.microsoft.com/office/drawing/2014/main" id="{B6A6D483-ED23-D64C-AD4F-C06C6C87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5338" y="2325688"/>
            <a:ext cx="2667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1,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4" name="Rectangle 32">
            <a:extLst>
              <a:ext uri="{FF2B5EF4-FFF2-40B4-BE49-F238E27FC236}">
                <a16:creationId xmlns:a16="http://schemas.microsoft.com/office/drawing/2014/main" id="{0CD35586-E42F-904E-9B73-4BED4A5E0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23256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5" name="Rectangle 33">
            <a:extLst>
              <a:ext uri="{FF2B5EF4-FFF2-40B4-BE49-F238E27FC236}">
                <a16:creationId xmlns:a16="http://schemas.microsoft.com/office/drawing/2014/main" id="{49B0720B-356F-9B40-BB68-AC77507F0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2325688"/>
            <a:ext cx="3063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(j,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6" name="Rectangle 34">
            <a:extLst>
              <a:ext uri="{FF2B5EF4-FFF2-40B4-BE49-F238E27FC236}">
                <a16:creationId xmlns:a16="http://schemas.microsoft.com/office/drawing/2014/main" id="{98385ADD-431E-A14F-8928-311BD6BA9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0038" y="2325688"/>
            <a:ext cx="177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7" name="Rectangle 35">
            <a:extLst>
              <a:ext uri="{FF2B5EF4-FFF2-40B4-BE49-F238E27FC236}">
                <a16:creationId xmlns:a16="http://schemas.microsoft.com/office/drawing/2014/main" id="{A01E981E-AB80-5043-84B1-2BA6B55CA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2325688"/>
            <a:ext cx="177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8" name="Rectangle 36">
            <a:extLst>
              <a:ext uri="{FF2B5EF4-FFF2-40B4-BE49-F238E27FC236}">
                <a16:creationId xmlns:a16="http://schemas.microsoft.com/office/drawing/2014/main" id="{430A7F4F-0A5F-054B-9292-CD395654D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150" y="23256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09" name="Rectangle 37">
            <a:extLst>
              <a:ext uri="{FF2B5EF4-FFF2-40B4-BE49-F238E27FC236}">
                <a16:creationId xmlns:a16="http://schemas.microsoft.com/office/drawing/2014/main" id="{1F407F25-DB31-884D-9EC7-C018324CF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063" y="2325688"/>
            <a:ext cx="2000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0" name="Rectangle 38">
            <a:extLst>
              <a:ext uri="{FF2B5EF4-FFF2-40B4-BE49-F238E27FC236}">
                <a16:creationId xmlns:a16="http://schemas.microsoft.com/office/drawing/2014/main" id="{6F196284-308E-F340-B70A-D368C9C63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513" y="23256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1" name="Rectangle 39">
            <a:extLst>
              <a:ext uri="{FF2B5EF4-FFF2-40B4-BE49-F238E27FC236}">
                <a16:creationId xmlns:a16="http://schemas.microsoft.com/office/drawing/2014/main" id="{2B6978A8-D86D-2941-BC6B-400E8342B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2325688"/>
            <a:ext cx="177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2" name="Rectangle 40">
            <a:extLst>
              <a:ext uri="{FF2B5EF4-FFF2-40B4-BE49-F238E27FC236}">
                <a16:creationId xmlns:a16="http://schemas.microsoft.com/office/drawing/2014/main" id="{4DC24207-CDBA-1944-896C-D04EAFA6F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3475" y="1790700"/>
            <a:ext cx="3349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if)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3" name="Rectangle 41">
            <a:extLst>
              <a:ext uri="{FF2B5EF4-FFF2-40B4-BE49-F238E27FC236}">
                <a16:creationId xmlns:a16="http://schemas.microsoft.com/office/drawing/2014/main" id="{83C61582-7C94-184D-9EDF-77F019E43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2038" y="17907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4" name="Rectangle 42">
            <a:extLst>
              <a:ext uri="{FF2B5EF4-FFF2-40B4-BE49-F238E27FC236}">
                <a16:creationId xmlns:a16="http://schemas.microsoft.com/office/drawing/2014/main" id="{138DEEEB-A333-7F4F-8F3F-917E9387A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163" y="1790700"/>
            <a:ext cx="288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&gt;,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5" name="Rectangle 43">
            <a:extLst>
              <a:ext uri="{FF2B5EF4-FFF2-40B4-BE49-F238E27FC236}">
                <a16:creationId xmlns:a16="http://schemas.microsoft.com/office/drawing/2014/main" id="{E4C21969-801F-1C44-A59C-7BF64D188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25" y="1790700"/>
            <a:ext cx="3254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[],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6" name="Rectangle 44">
            <a:extLst>
              <a:ext uri="{FF2B5EF4-FFF2-40B4-BE49-F238E27FC236}">
                <a16:creationId xmlns:a16="http://schemas.microsoft.com/office/drawing/2014/main" id="{D3555645-0F36-AB47-B817-831D8891F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3063" y="17907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7" name="Rectangle 45">
            <a:extLst>
              <a:ext uri="{FF2B5EF4-FFF2-40B4-BE49-F238E27FC236}">
                <a16:creationId xmlns:a16="http://schemas.microsoft.com/office/drawing/2014/main" id="{1AA30D34-3BC7-674B-B24F-797739169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4775" y="1790700"/>
            <a:ext cx="288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+,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8" name="Rectangle 46">
            <a:extLst>
              <a:ext uri="{FF2B5EF4-FFF2-40B4-BE49-F238E27FC236}">
                <a16:creationId xmlns:a16="http://schemas.microsoft.com/office/drawing/2014/main" id="{8226D144-56A0-5F4D-B184-C02B9291C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2225" y="17907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19" name="Rectangle 47">
            <a:extLst>
              <a:ext uri="{FF2B5EF4-FFF2-40B4-BE49-F238E27FC236}">
                <a16:creationId xmlns:a16="http://schemas.microsoft.com/office/drawing/2014/main" id="{CE5F7A00-6901-D74B-810E-790411FB1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1790700"/>
            <a:ext cx="2079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-,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0" name="Rectangle 48">
            <a:extLst>
              <a:ext uri="{FF2B5EF4-FFF2-40B4-BE49-F238E27FC236}">
                <a16:creationId xmlns:a16="http://schemas.microsoft.com/office/drawing/2014/main" id="{FAC6E844-9DD7-3B4C-BB29-C5A28A446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3463" y="17907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1" name="Rectangle 49">
            <a:extLst>
              <a:ext uri="{FF2B5EF4-FFF2-40B4-BE49-F238E27FC236}">
                <a16:creationId xmlns:a16="http://schemas.microsoft.com/office/drawing/2014/main" id="{02174BDE-2E50-F942-9FFB-CDFECE95E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3588" y="1790700"/>
            <a:ext cx="288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+,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2" name="Rectangle 50">
            <a:extLst>
              <a:ext uri="{FF2B5EF4-FFF2-40B4-BE49-F238E27FC236}">
                <a16:creationId xmlns:a16="http://schemas.microsoft.com/office/drawing/2014/main" id="{06F8F473-A395-4E40-A843-D43AB663A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1790700"/>
            <a:ext cx="2000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3" name="Rectangle 51">
            <a:extLst>
              <a:ext uri="{FF2B5EF4-FFF2-40B4-BE49-F238E27FC236}">
                <a16:creationId xmlns:a16="http://schemas.microsoft.com/office/drawing/2014/main" id="{DF63D564-8C31-E64D-AB21-401272F8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2275" y="17907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4" name="Rectangle 52">
            <a:extLst>
              <a:ext uri="{FF2B5EF4-FFF2-40B4-BE49-F238E27FC236}">
                <a16:creationId xmlns:a16="http://schemas.microsoft.com/office/drawing/2014/main" id="{66CE5C73-7549-0447-9FBC-413A754E0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400" y="1790700"/>
            <a:ext cx="288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&lt;,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5" name="Rectangle 53">
            <a:extLst>
              <a:ext uri="{FF2B5EF4-FFF2-40B4-BE49-F238E27FC236}">
                <a16:creationId xmlns:a16="http://schemas.microsoft.com/office/drawing/2014/main" id="{5D03766E-BE58-7748-AF8E-A0BE3535B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790700"/>
            <a:ext cx="288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6" name="Rectangle 54">
            <a:extLst>
              <a:ext uri="{FF2B5EF4-FFF2-40B4-BE49-F238E27FC236}">
                <a16:creationId xmlns:a16="http://schemas.microsoft.com/office/drawing/2014/main" id="{5345D3EE-9D54-8F42-AA3E-34E212FB0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9650" y="17907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7" name="Rectangle 55">
            <a:extLst>
              <a:ext uri="{FF2B5EF4-FFF2-40B4-BE49-F238E27FC236}">
                <a16:creationId xmlns:a16="http://schemas.microsoft.com/office/drawing/2014/main" id="{0620EAC1-7764-4D4E-AB1D-82AB58500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338" y="1790700"/>
            <a:ext cx="622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(for,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8" name="Rectangle 56">
            <a:extLst>
              <a:ext uri="{FF2B5EF4-FFF2-40B4-BE49-F238E27FC236}">
                <a16:creationId xmlns:a16="http://schemas.microsoft.com/office/drawing/2014/main" id="{87EDD0E9-F39A-B74B-9A48-743690884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1790700"/>
            <a:ext cx="177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29" name="Rectangle 57">
            <a:extLst>
              <a:ext uri="{FF2B5EF4-FFF2-40B4-BE49-F238E27FC236}">
                <a16:creationId xmlns:a16="http://schemas.microsoft.com/office/drawing/2014/main" id="{C0E4884B-E1E9-3540-93D2-61C1D7554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1790700"/>
            <a:ext cx="177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0" name="Rectangle 58">
            <a:extLst>
              <a:ext uri="{FF2B5EF4-FFF2-40B4-BE49-F238E27FC236}">
                <a16:creationId xmlns:a16="http://schemas.microsoft.com/office/drawing/2014/main" id="{FA77F4AA-B63F-7944-A30B-93BAFD83A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9050" y="17907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1" name="Rectangle 59">
            <a:extLst>
              <a:ext uri="{FF2B5EF4-FFF2-40B4-BE49-F238E27FC236}">
                <a16:creationId xmlns:a16="http://schemas.microsoft.com/office/drawing/2014/main" id="{089AB1EE-39E7-CA48-8995-29A2686C3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1790700"/>
            <a:ext cx="2000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2" name="Rectangle 60">
            <a:extLst>
              <a:ext uri="{FF2B5EF4-FFF2-40B4-BE49-F238E27FC236}">
                <a16:creationId xmlns:a16="http://schemas.microsoft.com/office/drawing/2014/main" id="{A4E853DC-3486-D549-8DC5-1071D76DD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2825" y="17907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3" name="Rectangle 61">
            <a:extLst>
              <a:ext uri="{FF2B5EF4-FFF2-40B4-BE49-F238E27FC236}">
                <a16:creationId xmlns:a16="http://schemas.microsoft.com/office/drawing/2014/main" id="{5C602500-145C-3D46-9CAE-403E56DE0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725" y="1790700"/>
            <a:ext cx="177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4" name="Rectangle 62">
            <a:extLst>
              <a:ext uri="{FF2B5EF4-FFF2-40B4-BE49-F238E27FC236}">
                <a16:creationId xmlns:a16="http://schemas.microsoft.com/office/drawing/2014/main" id="{F4F22B22-0EFF-7A44-A8C2-FD0DC9828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3078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5" name="Rectangle 63">
            <a:extLst>
              <a:ext uri="{FF2B5EF4-FFF2-40B4-BE49-F238E27FC236}">
                <a16:creationId xmlns:a16="http://schemas.microsoft.com/office/drawing/2014/main" id="{B30BCE71-EE81-DB49-9F19-F598ECF7F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3078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6" name="Rectangle 64">
            <a:extLst>
              <a:ext uri="{FF2B5EF4-FFF2-40B4-BE49-F238E27FC236}">
                <a16:creationId xmlns:a16="http://schemas.microsoft.com/office/drawing/2014/main" id="{F9E8F8D2-7CDA-A142-B5B5-0FD717346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2543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7" name="Rectangle 65">
            <a:extLst>
              <a:ext uri="{FF2B5EF4-FFF2-40B4-BE49-F238E27FC236}">
                <a16:creationId xmlns:a16="http://schemas.microsoft.com/office/drawing/2014/main" id="{6A0CC168-44A9-AB4C-A1CC-4AE378AEB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288" y="20097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6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8" name="Rectangle 66">
            <a:extLst>
              <a:ext uri="{FF2B5EF4-FFF2-40B4-BE49-F238E27FC236}">
                <a16:creationId xmlns:a16="http://schemas.microsoft.com/office/drawing/2014/main" id="{ADE9F266-6767-854E-AF55-B6A01C14C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7788" y="2819400"/>
            <a:ext cx="1952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800">
                <a:solidFill>
                  <a:srgbClr val="000000"/>
                </a:solidFill>
                <a:latin typeface="Symbol" pitchFamily="2" charset="2"/>
              </a:rPr>
              <a:t>»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33539" name="Text Box 67">
            <a:extLst>
              <a:ext uri="{FF2B5EF4-FFF2-40B4-BE49-F238E27FC236}">
                <a16:creationId xmlns:a16="http://schemas.microsoft.com/office/drawing/2014/main" id="{2510F568-39BC-1845-91A6-9EBDE961F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414496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>
                <a:latin typeface="Comic Sans MS" panose="030F0902030302020204" pitchFamily="66" charset="0"/>
              </a:rPr>
              <a:t>for ( j=1; j&lt;N; j++) {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last = N - j + 1;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for (k=1; k &lt;last; k ++) {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   if (list[k] &gt; list[k+1]) {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        temp = list[k];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        list[k] = list[k+1];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        list[k+1] = temp;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        }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     }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     }</a:t>
            </a:r>
          </a:p>
          <a:p>
            <a:endParaRPr lang="en-US" altLang="en-US" b="1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254BE215-9EC5-274C-80CF-140FD683A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dirty="0"/>
              <a:t>Halstead’s bug prediction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D5117C5-02DC-A24F-AA30-B330D377A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44" y="1524000"/>
            <a:ext cx="7569111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A06914A3-0987-C445-8D9A-0A782053C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066800"/>
          </a:xfrm>
        </p:spPr>
        <p:txBody>
          <a:bodyPr/>
          <a:lstStyle/>
          <a:p>
            <a:r>
              <a:rPr lang="en-US" altLang="en-US"/>
              <a:t>How good are</a:t>
            </a:r>
            <a:br>
              <a:rPr lang="en-US" altLang="en-US"/>
            </a:br>
            <a:r>
              <a:rPr lang="en-US" altLang="en-US"/>
              <a:t>Halstead’s metrics?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B8CEB3A0-83DC-9F41-9720-311F81B33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validity of the metric has been confirmed experimentally many times, independently, over a wide range of programs and languages.</a:t>
            </a:r>
          </a:p>
          <a:p>
            <a:r>
              <a:rPr lang="en-US" altLang="en-US"/>
              <a:t>Lipow compared actual to predicted bug counts to within 8% over a range of program sizes from 300 to 12,000 statements.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EC2FC158-354E-1645-BEFD-F7929B04C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Structural metrics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CC772AB0-6435-DB43-BF70-BA9D7EE7D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Linguistic complexity is ignored.</a:t>
            </a:r>
          </a:p>
          <a:p>
            <a:r>
              <a:rPr lang="en-US" altLang="en-US"/>
              <a:t>Attention is focused on control-flow and data-flow complexity.</a:t>
            </a:r>
          </a:p>
          <a:p>
            <a:r>
              <a:rPr lang="en-US" altLang="en-US"/>
              <a:t>Structural metrics are based on the properties of flowgraph models of programs.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A1C715-4856-0E43-AF62-A44CB7DE20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Cyclomatic complexity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FA8D05A8-3944-3542-9DE5-366D06E16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McCabe’s Cyclomatic complexity is defined as:  M = L - N + 1</a:t>
            </a:r>
          </a:p>
          <a:p>
            <a:r>
              <a:rPr lang="en-US" altLang="en-US" dirty="0"/>
              <a:t>L = number of links in the flowgraph</a:t>
            </a:r>
          </a:p>
          <a:p>
            <a:r>
              <a:rPr lang="en-US" altLang="en-US" dirty="0"/>
              <a:t>N = number of nodes in the flowgraph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1A66B02A-7E2D-8E47-9701-B8CFF9F1D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Quantification</a:t>
            </a:r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E5094E85-B0D3-144F-AD84-FF1F8AA59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One of the characteristics of a maturing discipline is the replacement of art by science.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Early physics was dominated by philosophical discussions with no attempt to quantify things.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Quantification was impossible until the right questions were asked.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EEC1D2FE-B514-1546-A9D9-1AA0FBF92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Property of McCabe’s metric</a:t>
            </a:r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9AFA79BA-5BD8-5F47-97B7-67E4872C3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The complexity of several graphs considered together is equal to the sum of the individual complexities of those graphs.</a:t>
            </a: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0A2E587B-AF08-7F4C-81AE-D8C3F4D00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066800"/>
          </a:xfrm>
        </p:spPr>
        <p:txBody>
          <a:bodyPr/>
          <a:lstStyle/>
          <a:p>
            <a:r>
              <a:rPr lang="en-US" altLang="en-US" dirty="0"/>
              <a:t>Cyclomatic complexity heuristics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E8C5C4D5-305B-CF4E-9E57-8F7FAB19E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To compute Cyclomatic complexity of a flowgraph with a single entry and a single exit: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    </a:t>
            </a:r>
            <a:endParaRPr lang="en-US" sz="2800" dirty="0">
              <a:effectLst/>
            </a:endParaRP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b="1" u="sng" dirty="0"/>
              <a:t>Note: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Count n-way case statements as </a:t>
            </a:r>
            <a:r>
              <a:rPr lang="en-US" altLang="en-US" sz="2400" i="1" dirty="0"/>
              <a:t>N </a:t>
            </a:r>
            <a:r>
              <a:rPr lang="en-US" altLang="en-US" sz="2400" dirty="0"/>
              <a:t>binary decisions.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Count looping as a single binary decision.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B1B584-602D-CF49-8AEC-D7933B220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264869"/>
            <a:ext cx="7239000" cy="697531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E94EFB6D-F662-F34C-98B5-201B1C391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066800"/>
          </a:xfrm>
        </p:spPr>
        <p:txBody>
          <a:bodyPr/>
          <a:lstStyle/>
          <a:p>
            <a:r>
              <a:rPr lang="en-US" altLang="en-US" sz="4000"/>
              <a:t>Applying cyclomatic complexity to evaluate test plan completeness</a:t>
            </a:r>
            <a:endParaRPr lang="en-US" altLang="en-US"/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32DF1CC4-14A0-6943-A9E3-0BC830094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en-US" sz="2800"/>
              <a:t>Count how many test cases are intended to provide branch coverage.</a:t>
            </a:r>
          </a:p>
          <a:p>
            <a:r>
              <a:rPr lang="en-US" altLang="en-US" sz="2800"/>
              <a:t>If the number of test cases &lt; </a:t>
            </a:r>
            <a:r>
              <a:rPr lang="en-US" altLang="en-US" sz="2800" i="1"/>
              <a:t>M</a:t>
            </a:r>
            <a:r>
              <a:rPr lang="en-US" altLang="en-US" sz="2800"/>
              <a:t> then one of the following may be true:</a:t>
            </a:r>
          </a:p>
          <a:p>
            <a:pPr lvl="1"/>
            <a:r>
              <a:rPr lang="en-US" altLang="en-US" sz="2400"/>
              <a:t>You haven’t calculated </a:t>
            </a:r>
            <a:r>
              <a:rPr lang="en-US" altLang="en-US" sz="2400" i="1"/>
              <a:t>M</a:t>
            </a:r>
            <a:r>
              <a:rPr lang="en-US" altLang="en-US" sz="2400"/>
              <a:t> correctly.</a:t>
            </a:r>
          </a:p>
          <a:p>
            <a:pPr lvl="1"/>
            <a:r>
              <a:rPr lang="en-US" altLang="en-US" sz="2400"/>
              <a:t>Coverage isn’t complete.</a:t>
            </a:r>
          </a:p>
          <a:p>
            <a:pPr lvl="1"/>
            <a:r>
              <a:rPr lang="en-US" altLang="en-US" sz="2400"/>
              <a:t>Coverage is complete but it can be done with more but simpler paths.</a:t>
            </a:r>
          </a:p>
          <a:p>
            <a:pPr lvl="1"/>
            <a:r>
              <a:rPr lang="en-US" altLang="en-US" sz="2400"/>
              <a:t>It might be possible to simplify the routine.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>
            <a:extLst>
              <a:ext uri="{FF2B5EF4-FFF2-40B4-BE49-F238E27FC236}">
                <a16:creationId xmlns:a16="http://schemas.microsoft.com/office/drawing/2014/main" id="{5F7FED21-86DB-8A47-8494-BDD7CAFF83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Warning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AEB0C685-A194-0D4A-9937-8549956A2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the relationship between </a:t>
            </a:r>
            <a:r>
              <a:rPr lang="en-US" altLang="en-US" i="1"/>
              <a:t>M</a:t>
            </a:r>
            <a:r>
              <a:rPr lang="en-US" altLang="en-US"/>
              <a:t> and the number of covering test cases as a guideline not an immutable fact.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E74F79C7-BE46-3E4A-B0AD-6A0E396F8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066800"/>
          </a:xfrm>
        </p:spPr>
        <p:txBody>
          <a:bodyPr/>
          <a:lstStyle/>
          <a:p>
            <a:r>
              <a:rPr lang="en-US" altLang="en-US"/>
              <a:t>When is the creation of a</a:t>
            </a:r>
            <a:br>
              <a:rPr lang="en-US" altLang="en-US"/>
            </a:br>
            <a:r>
              <a:rPr lang="en-US" altLang="en-US"/>
              <a:t>subroutine cost effective?</a:t>
            </a: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2A25861F-E05C-104A-86EE-1126E9B5A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i="1"/>
              <a:t>Break Even Point</a:t>
            </a:r>
            <a:r>
              <a:rPr lang="en-US" altLang="en-US"/>
              <a:t> occurs when the total complexities are equal:</a:t>
            </a:r>
          </a:p>
          <a:p>
            <a:pPr>
              <a:lnSpc>
                <a:spcPct val="70000"/>
              </a:lnSpc>
            </a:pPr>
            <a:r>
              <a:rPr lang="en-US" altLang="en-US"/>
              <a:t>The break even point is independent of the main routine’s complexity.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C8DED6D4-44D2-C84F-A1C3-4F01911FE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3429000"/>
            <a:ext cx="75819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498622DC-8CEC-3B45-AD9E-36E6BD784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C32D1408-0BBF-BA4E-97E9-B72819002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/>
              <a:t>If the typical number of calls to a subroutine is 1.1 (k=1.1), the subroutine being called must have a complexity of 11 or greater if the net complexity of the program is to be reduced.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597978D0-5E76-2245-AC26-2FB0089E2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00" y="4419600"/>
            <a:ext cx="6578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9AB1674C-8C94-164D-9706-4BD7D80CE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066800"/>
          </a:xfrm>
        </p:spPr>
        <p:txBody>
          <a:bodyPr/>
          <a:lstStyle/>
          <a:p>
            <a:r>
              <a:rPr lang="en-US" altLang="en-US"/>
              <a:t>Cost effective subroutines (Cont’d)</a:t>
            </a:r>
          </a:p>
        </p:txBody>
      </p:sp>
      <p:pic>
        <p:nvPicPr>
          <p:cNvPr id="3" name="Picture 2" descr="A picture containing bird&#10;&#10;Description automatically generated">
            <a:extLst>
              <a:ext uri="{FF2B5EF4-FFF2-40B4-BE49-F238E27FC236}">
                <a16:creationId xmlns:a16="http://schemas.microsoft.com/office/drawing/2014/main" id="{A7C6F47C-A570-F840-A065-086D32EEA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74" y="1600200"/>
            <a:ext cx="8862452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12FEE742-3310-7D4A-99CA-C9E0D65DB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066800"/>
          </a:xfrm>
        </p:spPr>
        <p:txBody>
          <a:bodyPr/>
          <a:lstStyle/>
          <a:p>
            <a:r>
              <a:rPr lang="en-US" altLang="en-US"/>
              <a:t>Cost effective subroutines (Cont’d)</a:t>
            </a:r>
          </a:p>
        </p:txBody>
      </p:sp>
      <p:pic>
        <p:nvPicPr>
          <p:cNvPr id="3" name="Picture 2" descr="A picture containing object, table&#10;&#10;Description automatically generated">
            <a:extLst>
              <a:ext uri="{FF2B5EF4-FFF2-40B4-BE49-F238E27FC236}">
                <a16:creationId xmlns:a16="http://schemas.microsoft.com/office/drawing/2014/main" id="{D6F68B92-C3D7-DF4D-910A-B0EB8C80A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1445"/>
            <a:ext cx="9144000" cy="279510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extLst>
              <a:ext uri="{FF2B5EF4-FFF2-40B4-BE49-F238E27FC236}">
                <a16:creationId xmlns:a16="http://schemas.microsoft.com/office/drawing/2014/main" id="{2C12A535-8AF4-E346-A909-D895E20F5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066800"/>
          </a:xfrm>
        </p:spPr>
        <p:txBody>
          <a:bodyPr/>
          <a:lstStyle/>
          <a:p>
            <a:r>
              <a:rPr lang="en-US" altLang="en-US" sz="4000"/>
              <a:t> Relationship plotted as a function</a:t>
            </a:r>
            <a:endParaRPr lang="en-US" altLang="en-US"/>
          </a:p>
        </p:txBody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8D555D6D-8BA7-5146-AB6B-E57F64106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4876800"/>
            <a:ext cx="77724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Note that the function does not make sense for values of 0 &lt; k &lt; 1 because Mc &lt; 0!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Therefore we need to mention that k &gt; 1.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250884" name="Line 4">
            <a:extLst>
              <a:ext uri="{FF2B5EF4-FFF2-40B4-BE49-F238E27FC236}">
                <a16:creationId xmlns:a16="http://schemas.microsoft.com/office/drawing/2014/main" id="{5E369812-4603-054B-B929-C3E00AF677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16002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5" name="Line 5">
            <a:extLst>
              <a:ext uri="{FF2B5EF4-FFF2-40B4-BE49-F238E27FC236}">
                <a16:creationId xmlns:a16="http://schemas.microsoft.com/office/drawing/2014/main" id="{806B4359-6DB0-4A4B-A56B-3EADCD81DE2D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4457700" y="13335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6" name="Line 6">
            <a:extLst>
              <a:ext uri="{FF2B5EF4-FFF2-40B4-BE49-F238E27FC236}">
                <a16:creationId xmlns:a16="http://schemas.microsoft.com/office/drawing/2014/main" id="{EB90E742-6177-5F47-B085-61B4427E24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002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7" name="Line 7">
            <a:extLst>
              <a:ext uri="{FF2B5EF4-FFF2-40B4-BE49-F238E27FC236}">
                <a16:creationId xmlns:a16="http://schemas.microsoft.com/office/drawing/2014/main" id="{7479AB7B-1FF2-2845-9651-23EE4ED696FA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4457700" y="8763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8" name="Arc 8">
            <a:extLst>
              <a:ext uri="{FF2B5EF4-FFF2-40B4-BE49-F238E27FC236}">
                <a16:creationId xmlns:a16="http://schemas.microsoft.com/office/drawing/2014/main" id="{B251FDF2-BCD3-FE49-BB7A-99AF9C0121AE}"/>
              </a:ext>
            </a:extLst>
          </p:cNvPr>
          <p:cNvSpPr>
            <a:spLocks/>
          </p:cNvSpPr>
          <p:nvPr/>
        </p:nvSpPr>
        <p:spPr bwMode="auto">
          <a:xfrm>
            <a:off x="2819400" y="2895600"/>
            <a:ext cx="1447800" cy="1600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9" name="Arc 9">
            <a:extLst>
              <a:ext uri="{FF2B5EF4-FFF2-40B4-BE49-F238E27FC236}">
                <a16:creationId xmlns:a16="http://schemas.microsoft.com/office/drawing/2014/main" id="{4B377469-1ECF-414C-8580-9E8F53A8E797}"/>
              </a:ext>
            </a:extLst>
          </p:cNvPr>
          <p:cNvSpPr>
            <a:spLocks/>
          </p:cNvSpPr>
          <p:nvPr/>
        </p:nvSpPr>
        <p:spPr bwMode="auto">
          <a:xfrm rot="-10800000">
            <a:off x="4267200" y="1600200"/>
            <a:ext cx="2209800" cy="1295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Text Box 10">
            <a:extLst>
              <a:ext uri="{FF2B5EF4-FFF2-40B4-BE49-F238E27FC236}">
                <a16:creationId xmlns:a16="http://schemas.microsoft.com/office/drawing/2014/main" id="{D866167A-43E3-9F4B-9147-CDC33563A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3528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1400">
                <a:latin typeface="Comic Sans MS" panose="030F0902030302020204" pitchFamily="66" charset="0"/>
              </a:rPr>
              <a:t>0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50891" name="Text Box 11">
            <a:extLst>
              <a:ext uri="{FF2B5EF4-FFF2-40B4-BE49-F238E27FC236}">
                <a16:creationId xmlns:a16="http://schemas.microsoft.com/office/drawing/2014/main" id="{05075984-7D10-3048-B728-7C2DA0C55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488" y="3352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1400">
                <a:latin typeface="Comic Sans MS" panose="030F0902030302020204" pitchFamily="66" charset="0"/>
              </a:rPr>
              <a:t>1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50892" name="Text Box 12">
            <a:extLst>
              <a:ext uri="{FF2B5EF4-FFF2-40B4-BE49-F238E27FC236}">
                <a16:creationId xmlns:a16="http://schemas.microsoft.com/office/drawing/2014/main" id="{B2946FBA-9B72-8047-920C-90DB5B6DC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2590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1400">
                <a:latin typeface="Comic Sans MS" panose="030F0902030302020204" pitchFamily="66" charset="0"/>
              </a:rPr>
              <a:t>1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50893" name="Text Box 13">
            <a:extLst>
              <a:ext uri="{FF2B5EF4-FFF2-40B4-BE49-F238E27FC236}">
                <a16:creationId xmlns:a16="http://schemas.microsoft.com/office/drawing/2014/main" id="{BDAB429D-4096-B74F-A5FC-42274313A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0588" y="16002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1400">
                <a:latin typeface="Comic Sans MS" panose="030F0902030302020204" pitchFamily="66" charset="0"/>
              </a:rPr>
              <a:t>Mc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50894" name="Text Box 14">
            <a:extLst>
              <a:ext uri="{FF2B5EF4-FFF2-40B4-BE49-F238E27FC236}">
                <a16:creationId xmlns:a16="http://schemas.microsoft.com/office/drawing/2014/main" id="{E55BE771-681E-AD44-8FE4-1FF1A00E6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50" y="3352800"/>
            <a:ext cx="27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1400">
                <a:latin typeface="Comic Sans MS" panose="030F0902030302020204" pitchFamily="66" charset="0"/>
              </a:rPr>
              <a:t>k</a:t>
            </a:r>
            <a:endParaRPr lang="en-US" altLang="en-US" b="1">
              <a:latin typeface="Comic Sans MS" panose="030F0902030302020204" pitchFamily="66" charset="0"/>
            </a:endParaRPr>
          </a:p>
        </p:txBody>
      </p:sp>
      <p:sp>
        <p:nvSpPr>
          <p:cNvPr id="250895" name="Line 15">
            <a:extLst>
              <a:ext uri="{FF2B5EF4-FFF2-40B4-BE49-F238E27FC236}">
                <a16:creationId xmlns:a16="http://schemas.microsoft.com/office/drawing/2014/main" id="{288814D1-02F5-4D45-8A97-CBA50F6F9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6" name="Line 16">
            <a:extLst>
              <a:ext uri="{FF2B5EF4-FFF2-40B4-BE49-F238E27FC236}">
                <a16:creationId xmlns:a16="http://schemas.microsoft.com/office/drawing/2014/main" id="{A66E1E3E-12B4-244F-9E60-74E61C325E7A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2628900" y="27051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D7215DC0-4573-5B44-A2A0-8CEE5FBDAC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good is M?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1B4AE17A-62FD-0B47-9369-003242F35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 military software project applied the metric and found that routines with </a:t>
            </a:r>
            <a:r>
              <a:rPr lang="en-US" altLang="en-US" sz="2800" i="1"/>
              <a:t>M</a:t>
            </a:r>
            <a:r>
              <a:rPr lang="en-US" altLang="en-US" sz="2800"/>
              <a:t> &gt; 10 (23% of all routines) accounted for 53% of the bugs.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Also, of 276 routines, the ones with </a:t>
            </a:r>
            <a:r>
              <a:rPr lang="en-US" altLang="en-US" sz="2800" i="1"/>
              <a:t>M</a:t>
            </a:r>
            <a:r>
              <a:rPr lang="en-US" altLang="en-US" sz="2800"/>
              <a:t> &gt; 10 had 21% more errors per LOC than those with </a:t>
            </a:r>
            <a:r>
              <a:rPr lang="en-US" altLang="en-US" sz="2800" i="1"/>
              <a:t>M</a:t>
            </a:r>
            <a:r>
              <a:rPr lang="en-US" altLang="en-US" sz="2800"/>
              <a:t> &lt;= 10.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McCabe advises partitioning routines with    </a:t>
            </a:r>
            <a:r>
              <a:rPr lang="en-US" altLang="en-US" sz="2800" i="1"/>
              <a:t>M</a:t>
            </a:r>
            <a:r>
              <a:rPr lang="en-US" altLang="en-US" sz="2800"/>
              <a:t> &gt; 10.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6F4FF935-0A40-FF4C-A0E1-36C7DA0B7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Quantification (Cont’d)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7DF84880-A9E2-7543-8B56-85384DF4C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Computer Science is slowly following the quantification path.</a:t>
            </a:r>
          </a:p>
          <a:p>
            <a:r>
              <a:rPr lang="en-US" altLang="en-US" dirty="0"/>
              <a:t>There is skepticism because so much of what we want to quantify it tied to erratic human behavior.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5E0F5740-FBB3-394D-8CF0-FC5AECAE6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Pitfalls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0E2DF8B2-2ADC-B541-B5C7-C1EE61A26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Comic Sans MS" panose="030F0902030302020204" pitchFamily="66" charset="0"/>
              </a:rPr>
              <a:t>if ... then ... else</a:t>
            </a:r>
            <a:r>
              <a:rPr lang="en-US" altLang="en-US"/>
              <a:t> has the same </a:t>
            </a:r>
            <a:r>
              <a:rPr lang="en-US" altLang="en-US" i="1"/>
              <a:t>M</a:t>
            </a:r>
            <a:r>
              <a:rPr lang="en-US" altLang="en-US"/>
              <a:t> as a loop!</a:t>
            </a:r>
          </a:p>
          <a:p>
            <a:r>
              <a:rPr lang="en-US" altLang="en-US">
                <a:latin typeface="Comic Sans MS" panose="030F0902030302020204" pitchFamily="66" charset="0"/>
              </a:rPr>
              <a:t>case</a:t>
            </a:r>
            <a:r>
              <a:rPr lang="en-US" altLang="en-US"/>
              <a:t> statements, which are highly regular structures, have a high </a:t>
            </a:r>
            <a:r>
              <a:rPr lang="en-US" altLang="en-US" i="1"/>
              <a:t>M</a:t>
            </a:r>
            <a:r>
              <a:rPr lang="en-US" altLang="en-US"/>
              <a:t>.</a:t>
            </a:r>
          </a:p>
          <a:p>
            <a:r>
              <a:rPr lang="en-US" altLang="en-US" b="1" u="sng"/>
              <a:t>Warning:</a:t>
            </a:r>
            <a:r>
              <a:rPr lang="en-US" altLang="en-US"/>
              <a:t>  McCabe’s metric should be used as a rule of thumb at best.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0C5CAF05-08AE-F244-A185-0E5A17C62C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Rules of thumb based on M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CA717390-2A5C-F843-A8FF-D538CCE47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Bugs/LOC increases discontinuously for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 dirty="0"/>
              <a:t>   M</a:t>
            </a:r>
            <a:r>
              <a:rPr lang="en-US" altLang="en-US" sz="2800" dirty="0"/>
              <a:t> &gt; 10</a:t>
            </a:r>
          </a:p>
          <a:p>
            <a:pPr>
              <a:lnSpc>
                <a:spcPct val="90000"/>
              </a:lnSpc>
            </a:pPr>
            <a:r>
              <a:rPr lang="en-US" altLang="en-US" sz="2800" i="1" dirty="0"/>
              <a:t>M</a:t>
            </a:r>
            <a:r>
              <a:rPr lang="en-US" altLang="en-US" sz="2800" dirty="0"/>
              <a:t> is better than LOC in judging life-cycle efforts.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Routines with a high </a:t>
            </a:r>
            <a:r>
              <a:rPr lang="en-US" altLang="en-US" sz="2800" i="1" dirty="0"/>
              <a:t>M</a:t>
            </a:r>
            <a:r>
              <a:rPr lang="en-US" altLang="en-US" sz="2800" dirty="0"/>
              <a:t> (say &gt; 40) should be scrutinized.</a:t>
            </a:r>
          </a:p>
          <a:p>
            <a:pPr>
              <a:lnSpc>
                <a:spcPct val="90000"/>
              </a:lnSpc>
            </a:pPr>
            <a:r>
              <a:rPr lang="en-US" altLang="en-US" sz="2800" i="1" dirty="0"/>
              <a:t>M</a:t>
            </a:r>
            <a:r>
              <a:rPr lang="en-US" altLang="en-US" sz="2800" dirty="0"/>
              <a:t> establishes a useful lower-bound rule of thumb for the number of test cases required to achieve branch coverage.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A0D9F951-E1B1-F84A-A3DC-EEF3E4C10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/>
              <a:t>Software testing </a:t>
            </a:r>
            <a:br>
              <a:rPr lang="en-US" altLang="en-US"/>
            </a:br>
            <a:r>
              <a:rPr lang="en-US" altLang="en-US"/>
              <a:t>process metrics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E194C486-DEF0-B147-B094-3AC26EDB5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Bug tracking tools enable the extraction of several useful metrics about the software and the testing process.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Test managers can see if any trends in the data show areas that: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may need more testing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are on track for its scheduled release date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Examples of software testing process metrics: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Average number of bugs per tester per day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Number of bugs found per module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ratio of Severity 1 bugs to Severity 4 bugs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…</a:t>
            </a:r>
          </a:p>
          <a:p>
            <a:pPr lvl="1"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DB8B8426-958B-4547-BE27-5E8EA6B64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queries applied to a bug tracking database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AFC719A0-A154-084F-9BC5-EFEC919C3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What areas of the software have the most bugs? The fewest bugs?</a:t>
            </a:r>
          </a:p>
          <a:p>
            <a:r>
              <a:rPr lang="en-US" altLang="en-US" sz="2800"/>
              <a:t>How many resolved bugs are currently assigned to John?</a:t>
            </a:r>
          </a:p>
          <a:p>
            <a:r>
              <a:rPr lang="en-US" altLang="en-US" sz="2800"/>
              <a:t>Mary is leaving for vacation soon. How many bugs does she have to fix before she leaves?</a:t>
            </a:r>
          </a:p>
          <a:p>
            <a:r>
              <a:rPr lang="en-US" altLang="en-US" sz="2800"/>
              <a:t>Which tester has found the most bugs?</a:t>
            </a:r>
          </a:p>
          <a:p>
            <a:r>
              <a:rPr lang="en-US" altLang="en-US" sz="2800"/>
              <a:t>What are the open Priority 1 bugs?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90C989BE-7252-9644-BCCE-EBAF84698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data plots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6433CA71-FEC7-CA4B-A121-0E7B1B71A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Number of bugs versus: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fixed bugs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deferred bugs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duplicate bugs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non-bugs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Number of bugs versus each major functional area of the software: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GUI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documentation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floating-point arithmetic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etc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F72573F9-4609-7B4C-AB01-B2DA00FF5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data plots (cont’d)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FBAF5217-9C6C-8044-8974-80BBABE60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Bugs opened versus date opened over time: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This view can show: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bugs opened each day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cumulative opened bugs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On the same plot we can plot resolved bugs, closed bugs, etc to compare the trends.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A0F4EB76-FABD-D646-AC91-C60667A08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now know …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6E3D0B47-BF4D-C947-A22F-FBE8B2521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… the importance of quantification</a:t>
            </a:r>
          </a:p>
          <a:p>
            <a:r>
              <a:rPr lang="en-US" altLang="en-US"/>
              <a:t>… various software metrics</a:t>
            </a:r>
          </a:p>
          <a:p>
            <a:r>
              <a:rPr lang="en-US" altLang="en-US"/>
              <a:t>… various software testing process metrics and views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879734A4-F5AB-4847-9A54-CDB55DD49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Software quantification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578F0E05-5FC0-F743-B7B2-C70325ACA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Software Engineers are still counting lines of code.</a:t>
            </a:r>
          </a:p>
          <a:p>
            <a:r>
              <a:rPr lang="en-US" altLang="en-US"/>
              <a:t>This popular metric is highly inaccurate when used to predict:</a:t>
            </a:r>
          </a:p>
          <a:p>
            <a:pPr lvl="1"/>
            <a:r>
              <a:rPr lang="en-US" altLang="en-US"/>
              <a:t>costs</a:t>
            </a:r>
          </a:p>
          <a:p>
            <a:pPr lvl="1"/>
            <a:r>
              <a:rPr lang="en-US" altLang="en-US"/>
              <a:t>resources</a:t>
            </a:r>
          </a:p>
          <a:p>
            <a:pPr lvl="1"/>
            <a:r>
              <a:rPr lang="en-US" altLang="en-US"/>
              <a:t>schedules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1964E2E8-EB74-2147-890B-2085BB395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066800"/>
          </a:xfrm>
        </p:spPr>
        <p:txBody>
          <a:bodyPr/>
          <a:lstStyle/>
          <a:p>
            <a:r>
              <a:rPr lang="en-US" altLang="en-US"/>
              <a:t>Science begins with quantification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1893FB80-A39F-B543-8768-C0FFBDB5C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Physics needs measurements for time, mass, etc.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Thermodynamics needs measurements for temperature.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“size” of software is not obvious.  </a:t>
            </a:r>
          </a:p>
          <a:p>
            <a:pPr>
              <a:lnSpc>
                <a:spcPct val="90000"/>
              </a:lnSpc>
            </a:pPr>
            <a:r>
              <a:rPr lang="en-US" altLang="en-US"/>
              <a:t>We need an objective measure of software size. 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C7E1ADA-E282-5841-A08A-4E47931A5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Software quantification</a:t>
            </a: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AEE4C387-B535-284B-9089-AE34EB8A9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Lines of Code (LOC) is not a good measure software size.</a:t>
            </a:r>
          </a:p>
          <a:p>
            <a:r>
              <a:rPr lang="en-US" altLang="en-US" sz="2800"/>
              <a:t>In software testing we need a notion of size when comparing two testing strategies.</a:t>
            </a:r>
          </a:p>
          <a:p>
            <a:r>
              <a:rPr lang="en-US" altLang="en-US" sz="2800"/>
              <a:t>The number of tests should be normalized to software size, for example:</a:t>
            </a:r>
          </a:p>
          <a:p>
            <a:pPr lvl="1"/>
            <a:r>
              <a:rPr lang="en-US" altLang="en-US" sz="2400"/>
              <a:t>Strategy </a:t>
            </a:r>
            <a:r>
              <a:rPr lang="en-US" altLang="en-US" sz="2400" b="1" i="1"/>
              <a:t>A</a:t>
            </a:r>
            <a:r>
              <a:rPr lang="en-US" altLang="en-US" sz="2400"/>
              <a:t> needs 1.4 tests/unit size.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10EB518A-62EE-6C40-9B07-C16D8F464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Asking the right questions</a:t>
            </a: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C3FD74CC-9654-D747-8868-7E79BEAAC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When can we stop testing?</a:t>
            </a:r>
          </a:p>
          <a:p>
            <a:r>
              <a:rPr lang="en-US" altLang="en-US" sz="2800"/>
              <a:t>How many bugs can we expect? </a:t>
            </a:r>
          </a:p>
          <a:p>
            <a:r>
              <a:rPr lang="en-US" altLang="en-US" sz="2800"/>
              <a:t>Which testing technique is more effective? </a:t>
            </a:r>
          </a:p>
          <a:p>
            <a:r>
              <a:rPr lang="en-US" altLang="en-US" sz="2800"/>
              <a:t>Are we testing hard or smart? </a:t>
            </a:r>
          </a:p>
          <a:p>
            <a:r>
              <a:rPr lang="en-US" altLang="en-US" sz="2800"/>
              <a:t>Do we have a strong program or a weak test suite? </a:t>
            </a:r>
          </a:p>
          <a:p>
            <a:r>
              <a:rPr lang="en-US" altLang="en-US" sz="2800"/>
              <a:t>Currently, we are unable to answer these questions satisfactorily.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BD9E8CD2-D1B8-0A43-8366-61C3B21B0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 from physics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7CEB2CD6-A02C-2D40-8BCE-5375EAC548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419600"/>
          </a:xfrm>
        </p:spPr>
        <p:txBody>
          <a:bodyPr/>
          <a:lstStyle/>
          <a:p>
            <a:r>
              <a:rPr lang="en-US" altLang="en-US"/>
              <a:t>Measurements lead to Empirical Laws which lead to Physical Laws.</a:t>
            </a:r>
          </a:p>
          <a:p>
            <a:r>
              <a:rPr lang="en-US" altLang="en-US" i="1"/>
              <a:t>E.g.,</a:t>
            </a:r>
            <a:r>
              <a:rPr lang="en-US" altLang="en-US"/>
              <a:t> Kepler’s measurements of planetary movement lead to Newton’s Laws which lead to Modern Laws of physics.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20BE7F19-8CF7-964E-956E-D7F386B9E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Lessons from physics (Cont’d)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41BCF0C4-20E7-614C-AA82-73D277A18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metrics we are about to discuss aim at getting empirical laws that relate program size to:</a:t>
            </a:r>
          </a:p>
          <a:p>
            <a:pPr lvl="1"/>
            <a:r>
              <a:rPr lang="en-US" altLang="en-US"/>
              <a:t>expected number of bugs</a:t>
            </a:r>
          </a:p>
          <a:p>
            <a:pPr lvl="1"/>
            <a:r>
              <a:rPr lang="en-US" altLang="en-US"/>
              <a:t>expected number of tests required to find bugs</a:t>
            </a:r>
          </a:p>
          <a:p>
            <a:pPr lvl="1"/>
            <a:r>
              <a:rPr lang="en-US" altLang="en-US"/>
              <a:t>testing technique effectiveness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27859</TotalTime>
  <Words>1642</Words>
  <Application>Microsoft Macintosh PowerPoint</Application>
  <PresentationFormat>On-screen Show (4:3)</PresentationFormat>
  <Paragraphs>306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Comic Sans MS</vt:lpstr>
      <vt:lpstr>Symbol</vt:lpstr>
      <vt:lpstr>Times New Roman</vt:lpstr>
      <vt:lpstr>Blank Presentation</vt:lpstr>
      <vt:lpstr>Topics in Metrics for  Software Testing</vt:lpstr>
      <vt:lpstr>Quantification</vt:lpstr>
      <vt:lpstr>Quantification (Cont’d)</vt:lpstr>
      <vt:lpstr>Software quantification</vt:lpstr>
      <vt:lpstr>Science begins with quantification</vt:lpstr>
      <vt:lpstr>Software quantification</vt:lpstr>
      <vt:lpstr>Asking the right questions</vt:lpstr>
      <vt:lpstr>Lessons from physics</vt:lpstr>
      <vt:lpstr>Lessons from physics (Cont’d)</vt:lpstr>
      <vt:lpstr>Metrics taxonomy</vt:lpstr>
      <vt:lpstr>Lines of code (LOC)</vt:lpstr>
      <vt:lpstr>Lines of code paradox</vt:lpstr>
      <vt:lpstr>Halstead’s program length</vt:lpstr>
      <vt:lpstr>Example of program length</vt:lpstr>
      <vt:lpstr>Example of program length</vt:lpstr>
      <vt:lpstr>Halstead’s bug prediction</vt:lpstr>
      <vt:lpstr>How good are Halstead’s metrics?</vt:lpstr>
      <vt:lpstr>Structural metrics</vt:lpstr>
      <vt:lpstr>Cyclomatic complexity</vt:lpstr>
      <vt:lpstr>Property of McCabe’s metric</vt:lpstr>
      <vt:lpstr>Cyclomatic complexity heuristics</vt:lpstr>
      <vt:lpstr>Applying cyclomatic complexity to evaluate test plan completeness</vt:lpstr>
      <vt:lpstr>Warning</vt:lpstr>
      <vt:lpstr>When is the creation of a subroutine cost effective?</vt:lpstr>
      <vt:lpstr>Example</vt:lpstr>
      <vt:lpstr>Cost effective subroutines (Cont’d)</vt:lpstr>
      <vt:lpstr>Cost effective subroutines (Cont’d)</vt:lpstr>
      <vt:lpstr> Relationship plotted as a function</vt:lpstr>
      <vt:lpstr>How good is M?</vt:lpstr>
      <vt:lpstr>Pitfalls</vt:lpstr>
      <vt:lpstr>Rules of thumb based on M</vt:lpstr>
      <vt:lpstr>Software testing  process metrics</vt:lpstr>
      <vt:lpstr>Example queries applied to a bug tracking database</vt:lpstr>
      <vt:lpstr>Example data plots</vt:lpstr>
      <vt:lpstr>Example data plots (cont’d)</vt:lpstr>
      <vt:lpstr>You now know …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Software Testing</dc:title>
  <dc:creator>Spiros Mancoridis</dc:creator>
  <cp:lastModifiedBy>Mao Zheng</cp:lastModifiedBy>
  <cp:revision>135</cp:revision>
  <dcterms:created xsi:type="dcterms:W3CDTF">2007-08-09T19:24:57Z</dcterms:created>
  <dcterms:modified xsi:type="dcterms:W3CDTF">2019-12-02T05:41:19Z</dcterms:modified>
</cp:coreProperties>
</file>