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79" r:id="rId5"/>
    <p:sldId id="259" r:id="rId6"/>
    <p:sldId id="280" r:id="rId7"/>
    <p:sldId id="260" r:id="rId8"/>
    <p:sldId id="274" r:id="rId9"/>
    <p:sldId id="282" r:id="rId10"/>
    <p:sldId id="264" r:id="rId11"/>
    <p:sldId id="265" r:id="rId12"/>
    <p:sldId id="273" r:id="rId13"/>
    <p:sldId id="268" r:id="rId14"/>
    <p:sldId id="269" r:id="rId15"/>
    <p:sldId id="270" r:id="rId16"/>
    <p:sldId id="271" r:id="rId17"/>
    <p:sldId id="276" r:id="rId18"/>
    <p:sldId id="277" r:id="rId19"/>
    <p:sldId id="278" r:id="rId20"/>
    <p:sldId id="284" r:id="rId21"/>
    <p:sldId id="285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66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20"/>
    <p:restoredTop sz="94681"/>
  </p:normalViewPr>
  <p:slideViewPr>
    <p:cSldViewPr>
      <p:cViewPr varScale="1">
        <p:scale>
          <a:sx n="99" d="100"/>
          <a:sy n="99" d="100"/>
        </p:scale>
        <p:origin x="1592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6E663CD8-DBFA-EC4B-8BCD-CA32AEC372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5434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920ED1D0-AA57-A948-9362-769D4F619A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201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0ED1D0-AA57-A948-9362-769D4F619A1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699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717045-0408-7648-BE42-75BC3FF2C4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45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183542-F1B0-1347-8A52-BDC4E8A525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042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4CF5EB-C0D5-A141-8E40-241E70D098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109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A48A2-CD4A-214D-90A5-1904F0C987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521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C660C4-E07B-4C4C-A73F-1D99A58391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415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3FBFE5-4709-BD46-B53A-A2F1D6FF1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932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84A1F8-4B57-564D-A6D0-DC3D091186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265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D0BA9B-8C28-2B4D-BB8C-5D3F9D4EF5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450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A292B1-90C4-6040-A52E-62DB5B9D01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603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A1AD18-A7EA-654D-949C-B20197FBB5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952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38EC75-3C18-594C-9ECC-796E25010E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024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D1B5F0E8-8B98-184A-83F4-3229FB828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j-cs"/>
              </a:rPr>
              <a:t>Class Diagrams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sz="140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6096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Association –syntax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838200" y="1600200"/>
            <a:ext cx="1676400" cy="533400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5943600" y="1524000"/>
            <a:ext cx="2590800" cy="2743200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26630" name="Line 5"/>
          <p:cNvSpPr>
            <a:spLocks noChangeShapeType="1"/>
          </p:cNvSpPr>
          <p:nvPr/>
        </p:nvSpPr>
        <p:spPr bwMode="auto">
          <a:xfrm>
            <a:off x="5943600" y="20574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6631" name="Line 6"/>
          <p:cNvSpPr>
            <a:spLocks noChangeShapeType="1"/>
          </p:cNvSpPr>
          <p:nvPr/>
        </p:nvSpPr>
        <p:spPr bwMode="auto">
          <a:xfrm>
            <a:off x="5943600" y="28956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6632" name="Line 7"/>
          <p:cNvSpPr>
            <a:spLocks noChangeShapeType="1"/>
          </p:cNvSpPr>
          <p:nvPr/>
        </p:nvSpPr>
        <p:spPr bwMode="auto">
          <a:xfrm>
            <a:off x="2514600" y="1905000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6633" name="Text Box 8"/>
          <p:cNvSpPr txBox="1">
            <a:spLocks noChangeArrowheads="1"/>
          </p:cNvSpPr>
          <p:nvPr/>
        </p:nvSpPr>
        <p:spPr bwMode="auto">
          <a:xfrm>
            <a:off x="914400" y="1676400"/>
            <a:ext cx="152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User</a:t>
            </a:r>
          </a:p>
        </p:txBody>
      </p:sp>
      <p:sp>
        <p:nvSpPr>
          <p:cNvPr id="26634" name="Text Box 9"/>
          <p:cNvSpPr txBox="1">
            <a:spLocks noChangeArrowheads="1"/>
          </p:cNvSpPr>
          <p:nvPr/>
        </p:nvSpPr>
        <p:spPr bwMode="auto">
          <a:xfrm>
            <a:off x="6019800" y="1524000"/>
            <a:ext cx="2438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Account</a:t>
            </a:r>
          </a:p>
        </p:txBody>
      </p:sp>
      <p:sp>
        <p:nvSpPr>
          <p:cNvPr id="26635" name="Text Box 10"/>
          <p:cNvSpPr txBox="1">
            <a:spLocks noChangeArrowheads="1"/>
          </p:cNvSpPr>
          <p:nvPr/>
        </p:nvSpPr>
        <p:spPr bwMode="auto">
          <a:xfrm>
            <a:off x="6019800" y="2133600"/>
            <a:ext cx="2438400" cy="8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sz="1800">
                <a:latin typeface="Times New Roman" charset="0"/>
              </a:rPr>
              <a:t>-Account number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sz="1800">
                <a:latin typeface="Times New Roman" charset="0"/>
              </a:rPr>
              <a:t>-Balance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sz="1800">
                <a:latin typeface="Times New Roman" charset="0"/>
              </a:rPr>
              <a:t>-Overdraft </a:t>
            </a:r>
          </a:p>
        </p:txBody>
      </p:sp>
      <p:sp>
        <p:nvSpPr>
          <p:cNvPr id="26636" name="Text Box 11"/>
          <p:cNvSpPr txBox="1">
            <a:spLocks noChangeArrowheads="1"/>
          </p:cNvSpPr>
          <p:nvPr/>
        </p:nvSpPr>
        <p:spPr bwMode="auto">
          <a:xfrm>
            <a:off x="6019800" y="2971800"/>
            <a:ext cx="2438400" cy="119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Times New Roman" charset="0"/>
              </a:rPr>
              <a:t>+Get accountID ()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>
                <a:latin typeface="Times New Roman" charset="0"/>
              </a:rPr>
              <a:t>+Update balance()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>
                <a:latin typeface="Times New Roman" charset="0"/>
              </a:rPr>
              <a:t>+Return balance()</a:t>
            </a:r>
          </a:p>
        </p:txBody>
      </p:sp>
      <p:sp>
        <p:nvSpPr>
          <p:cNvPr id="26637" name="AutoShape 12"/>
          <p:cNvSpPr>
            <a:spLocks noChangeArrowheads="1"/>
          </p:cNvSpPr>
          <p:nvPr/>
        </p:nvSpPr>
        <p:spPr bwMode="auto">
          <a:xfrm rot="5733179">
            <a:off x="4114800" y="1447800"/>
            <a:ext cx="228600" cy="2286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8" name="Text Box 13"/>
          <p:cNvSpPr txBox="1">
            <a:spLocks noChangeArrowheads="1"/>
          </p:cNvSpPr>
          <p:nvPr/>
        </p:nvSpPr>
        <p:spPr bwMode="auto">
          <a:xfrm>
            <a:off x="3352800" y="129540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uses</a:t>
            </a:r>
          </a:p>
        </p:txBody>
      </p:sp>
      <p:sp>
        <p:nvSpPr>
          <p:cNvPr id="26639" name="Text Box 14"/>
          <p:cNvSpPr txBox="1">
            <a:spLocks noChangeArrowheads="1"/>
          </p:cNvSpPr>
          <p:nvPr/>
        </p:nvSpPr>
        <p:spPr bwMode="auto">
          <a:xfrm>
            <a:off x="2819400" y="1905000"/>
            <a:ext cx="228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Times New Roman" charset="0"/>
              </a:rPr>
              <a:t>1</a:t>
            </a:r>
          </a:p>
        </p:txBody>
      </p:sp>
      <p:sp>
        <p:nvSpPr>
          <p:cNvPr id="26640" name="Text Box 15"/>
          <p:cNvSpPr txBox="1">
            <a:spLocks noChangeArrowheads="1"/>
          </p:cNvSpPr>
          <p:nvPr/>
        </p:nvSpPr>
        <p:spPr bwMode="auto">
          <a:xfrm>
            <a:off x="55626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Times New Roman" charset="0"/>
              </a:rPr>
              <a:t>n</a:t>
            </a:r>
          </a:p>
        </p:txBody>
      </p:sp>
      <p:sp>
        <p:nvSpPr>
          <p:cNvPr id="26641" name="Text Box 16"/>
          <p:cNvSpPr txBox="1">
            <a:spLocks noChangeArrowheads="1"/>
          </p:cNvSpPr>
          <p:nvPr/>
        </p:nvSpPr>
        <p:spPr bwMode="auto">
          <a:xfrm>
            <a:off x="685800" y="838200"/>
            <a:ext cx="2209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solidFill>
                  <a:srgbClr val="6600FF"/>
                </a:solidFill>
                <a:latin typeface="Times New Roman" charset="0"/>
              </a:rPr>
              <a:t>Association label</a:t>
            </a:r>
          </a:p>
        </p:txBody>
      </p:sp>
      <p:sp>
        <p:nvSpPr>
          <p:cNvPr id="26642" name="Line 17"/>
          <p:cNvSpPr>
            <a:spLocks noChangeShapeType="1"/>
          </p:cNvSpPr>
          <p:nvPr/>
        </p:nvSpPr>
        <p:spPr bwMode="auto">
          <a:xfrm>
            <a:off x="2590800" y="1066800"/>
            <a:ext cx="838200" cy="457200"/>
          </a:xfrm>
          <a:prstGeom prst="line">
            <a:avLst/>
          </a:prstGeom>
          <a:noFill/>
          <a:ln w="9525">
            <a:solidFill>
              <a:srgbClr val="66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6643" name="Text Box 18"/>
          <p:cNvSpPr txBox="1">
            <a:spLocks noChangeArrowheads="1"/>
          </p:cNvSpPr>
          <p:nvPr/>
        </p:nvSpPr>
        <p:spPr bwMode="auto">
          <a:xfrm>
            <a:off x="5486400" y="990600"/>
            <a:ext cx="3200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solidFill>
                  <a:srgbClr val="6600FF"/>
                </a:solidFill>
                <a:latin typeface="Times New Roman" charset="0"/>
              </a:rPr>
              <a:t>Direction of association</a:t>
            </a:r>
          </a:p>
        </p:txBody>
      </p:sp>
      <p:sp>
        <p:nvSpPr>
          <p:cNvPr id="26644" name="Line 19"/>
          <p:cNvSpPr>
            <a:spLocks noChangeShapeType="1"/>
          </p:cNvSpPr>
          <p:nvPr/>
        </p:nvSpPr>
        <p:spPr bwMode="auto">
          <a:xfrm flipH="1">
            <a:off x="4343400" y="1219200"/>
            <a:ext cx="1219200" cy="304800"/>
          </a:xfrm>
          <a:prstGeom prst="line">
            <a:avLst/>
          </a:prstGeom>
          <a:noFill/>
          <a:ln w="9525">
            <a:solidFill>
              <a:srgbClr val="66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6645" name="Text Box 20"/>
          <p:cNvSpPr txBox="1">
            <a:spLocks noChangeArrowheads="1"/>
          </p:cNvSpPr>
          <p:nvPr/>
        </p:nvSpPr>
        <p:spPr bwMode="auto">
          <a:xfrm>
            <a:off x="3352800" y="2514600"/>
            <a:ext cx="1447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solidFill>
                  <a:srgbClr val="6600FF"/>
                </a:solidFill>
                <a:latin typeface="Times New Roman" charset="0"/>
              </a:rPr>
              <a:t>cardinality</a:t>
            </a:r>
          </a:p>
        </p:txBody>
      </p:sp>
      <p:sp>
        <p:nvSpPr>
          <p:cNvPr id="26646" name="Line 23"/>
          <p:cNvSpPr>
            <a:spLocks noChangeShapeType="1"/>
          </p:cNvSpPr>
          <p:nvPr/>
        </p:nvSpPr>
        <p:spPr bwMode="auto">
          <a:xfrm flipH="1">
            <a:off x="381000" y="1828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6647" name="Line 24"/>
          <p:cNvSpPr>
            <a:spLocks noChangeShapeType="1"/>
          </p:cNvSpPr>
          <p:nvPr/>
        </p:nvSpPr>
        <p:spPr bwMode="auto">
          <a:xfrm>
            <a:off x="381000" y="18288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6648" name="Line 25"/>
          <p:cNvSpPr>
            <a:spLocks noChangeShapeType="1"/>
          </p:cNvSpPr>
          <p:nvPr/>
        </p:nvSpPr>
        <p:spPr bwMode="auto">
          <a:xfrm>
            <a:off x="381000" y="3581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6649" name="Line 26"/>
          <p:cNvSpPr>
            <a:spLocks noChangeShapeType="1"/>
          </p:cNvSpPr>
          <p:nvPr/>
        </p:nvSpPr>
        <p:spPr bwMode="auto">
          <a:xfrm flipV="1">
            <a:off x="1219200" y="21336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6650" name="Text Box 27"/>
          <p:cNvSpPr txBox="1">
            <a:spLocks noChangeArrowheads="1"/>
          </p:cNvSpPr>
          <p:nvPr/>
        </p:nvSpPr>
        <p:spPr bwMode="auto">
          <a:xfrm>
            <a:off x="1295400" y="2209800"/>
            <a:ext cx="914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charset="0"/>
              </a:rPr>
              <a:t>Manager </a:t>
            </a:r>
          </a:p>
        </p:txBody>
      </p:sp>
      <p:sp>
        <p:nvSpPr>
          <p:cNvPr id="26651" name="Text Box 28"/>
          <p:cNvSpPr txBox="1">
            <a:spLocks noChangeArrowheads="1"/>
          </p:cNvSpPr>
          <p:nvPr/>
        </p:nvSpPr>
        <p:spPr bwMode="auto">
          <a:xfrm>
            <a:off x="0" y="1447800"/>
            <a:ext cx="1066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charset="0"/>
              </a:rPr>
              <a:t>customer</a:t>
            </a:r>
          </a:p>
        </p:txBody>
      </p:sp>
      <p:sp>
        <p:nvSpPr>
          <p:cNvPr id="26652" name="Line 29"/>
          <p:cNvSpPr>
            <a:spLocks noChangeShapeType="1"/>
          </p:cNvSpPr>
          <p:nvPr/>
        </p:nvSpPr>
        <p:spPr bwMode="auto">
          <a:xfrm flipV="1">
            <a:off x="4495800" y="2286000"/>
            <a:ext cx="1143000" cy="381000"/>
          </a:xfrm>
          <a:prstGeom prst="line">
            <a:avLst/>
          </a:prstGeom>
          <a:noFill/>
          <a:ln w="9525">
            <a:solidFill>
              <a:srgbClr val="66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6653" name="Line 30"/>
          <p:cNvSpPr>
            <a:spLocks noChangeShapeType="1"/>
          </p:cNvSpPr>
          <p:nvPr/>
        </p:nvSpPr>
        <p:spPr bwMode="auto">
          <a:xfrm flipH="1" flipV="1">
            <a:off x="2971800" y="2286000"/>
            <a:ext cx="457200" cy="457200"/>
          </a:xfrm>
          <a:prstGeom prst="line">
            <a:avLst/>
          </a:prstGeom>
          <a:noFill/>
          <a:ln w="9525">
            <a:solidFill>
              <a:srgbClr val="66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6654" name="Text Box 31"/>
          <p:cNvSpPr txBox="1">
            <a:spLocks noChangeArrowheads="1"/>
          </p:cNvSpPr>
          <p:nvPr/>
        </p:nvSpPr>
        <p:spPr bwMode="auto">
          <a:xfrm>
            <a:off x="609600" y="4038600"/>
            <a:ext cx="2286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solidFill>
                  <a:srgbClr val="6600FF"/>
                </a:solidFill>
                <a:latin typeface="Times New Roman" charset="0"/>
              </a:rPr>
              <a:t>Unary association</a:t>
            </a:r>
          </a:p>
        </p:txBody>
      </p:sp>
      <p:sp>
        <p:nvSpPr>
          <p:cNvPr id="26655" name="Line 32"/>
          <p:cNvSpPr>
            <a:spLocks noChangeShapeType="1"/>
          </p:cNvSpPr>
          <p:nvPr/>
        </p:nvSpPr>
        <p:spPr bwMode="auto">
          <a:xfrm flipH="1" flipV="1">
            <a:off x="990600" y="3657600"/>
            <a:ext cx="457200" cy="533400"/>
          </a:xfrm>
          <a:prstGeom prst="line">
            <a:avLst/>
          </a:prstGeom>
          <a:noFill/>
          <a:ln w="9525">
            <a:solidFill>
              <a:srgbClr val="66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6656" name="Text Box 33"/>
          <p:cNvSpPr txBox="1">
            <a:spLocks noChangeArrowheads="1"/>
          </p:cNvSpPr>
          <p:nvPr/>
        </p:nvSpPr>
        <p:spPr bwMode="auto">
          <a:xfrm>
            <a:off x="1981200" y="3124200"/>
            <a:ext cx="1524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solidFill>
                  <a:srgbClr val="6600FF"/>
                </a:solidFill>
                <a:latin typeface="Times New Roman" charset="0"/>
              </a:rPr>
              <a:t>Role names</a:t>
            </a:r>
          </a:p>
        </p:txBody>
      </p:sp>
      <p:sp>
        <p:nvSpPr>
          <p:cNvPr id="26657" name="Line 34"/>
          <p:cNvSpPr>
            <a:spLocks noChangeShapeType="1"/>
          </p:cNvSpPr>
          <p:nvPr/>
        </p:nvSpPr>
        <p:spPr bwMode="auto">
          <a:xfrm flipH="1" flipV="1">
            <a:off x="1828800" y="2514600"/>
            <a:ext cx="457200" cy="685800"/>
          </a:xfrm>
          <a:prstGeom prst="line">
            <a:avLst/>
          </a:prstGeom>
          <a:noFill/>
          <a:ln w="9525">
            <a:solidFill>
              <a:srgbClr val="66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6658" name="Line 35"/>
          <p:cNvSpPr>
            <a:spLocks noChangeShapeType="1"/>
          </p:cNvSpPr>
          <p:nvPr/>
        </p:nvSpPr>
        <p:spPr bwMode="auto">
          <a:xfrm flipH="1" flipV="1">
            <a:off x="457200" y="1752600"/>
            <a:ext cx="1828800" cy="1447800"/>
          </a:xfrm>
          <a:prstGeom prst="line">
            <a:avLst/>
          </a:prstGeom>
          <a:noFill/>
          <a:ln w="9525">
            <a:solidFill>
              <a:srgbClr val="66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324" name="Rectangle 36"/>
          <p:cNvSpPr>
            <a:spLocks noChangeArrowheads="1"/>
          </p:cNvSpPr>
          <p:nvPr/>
        </p:nvSpPr>
        <p:spPr bwMode="auto">
          <a:xfrm>
            <a:off x="5943600" y="5257800"/>
            <a:ext cx="2667000" cy="762000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26660" name="Text Box 37"/>
          <p:cNvSpPr txBox="1">
            <a:spLocks noChangeArrowheads="1"/>
          </p:cNvSpPr>
          <p:nvPr/>
        </p:nvSpPr>
        <p:spPr bwMode="auto">
          <a:xfrm>
            <a:off x="6019800" y="54102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Corporate Account</a:t>
            </a:r>
          </a:p>
        </p:txBody>
      </p:sp>
      <p:sp>
        <p:nvSpPr>
          <p:cNvPr id="26661" name="Line 38"/>
          <p:cNvSpPr>
            <a:spLocks noChangeShapeType="1"/>
          </p:cNvSpPr>
          <p:nvPr/>
        </p:nvSpPr>
        <p:spPr bwMode="auto">
          <a:xfrm flipH="1">
            <a:off x="6934200" y="4267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6662" name="Line 39"/>
          <p:cNvSpPr>
            <a:spLocks noChangeShapeType="1"/>
          </p:cNvSpPr>
          <p:nvPr/>
        </p:nvSpPr>
        <p:spPr bwMode="auto">
          <a:xfrm>
            <a:off x="7162800" y="4267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6663" name="Line 40"/>
          <p:cNvSpPr>
            <a:spLocks noChangeShapeType="1"/>
          </p:cNvSpPr>
          <p:nvPr/>
        </p:nvSpPr>
        <p:spPr bwMode="auto">
          <a:xfrm flipH="1">
            <a:off x="6934200" y="4572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6664" name="Line 41"/>
          <p:cNvSpPr>
            <a:spLocks noChangeShapeType="1"/>
          </p:cNvSpPr>
          <p:nvPr/>
        </p:nvSpPr>
        <p:spPr bwMode="auto">
          <a:xfrm>
            <a:off x="71628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6665" name="Line 42"/>
          <p:cNvSpPr>
            <a:spLocks noChangeShapeType="1"/>
          </p:cNvSpPr>
          <p:nvPr/>
        </p:nvSpPr>
        <p:spPr bwMode="auto">
          <a:xfrm>
            <a:off x="2514600" y="1905000"/>
            <a:ext cx="342900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6666" name="Text Box 43"/>
          <p:cNvSpPr txBox="1">
            <a:spLocks noChangeArrowheads="1"/>
          </p:cNvSpPr>
          <p:nvPr/>
        </p:nvSpPr>
        <p:spPr bwMode="auto">
          <a:xfrm>
            <a:off x="2438400" y="22860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Times New Roman" charset="0"/>
              </a:rPr>
              <a:t>1</a:t>
            </a:r>
          </a:p>
        </p:txBody>
      </p:sp>
      <p:sp>
        <p:nvSpPr>
          <p:cNvPr id="26667" name="Text Box 44"/>
          <p:cNvSpPr txBox="1">
            <a:spLocks noChangeArrowheads="1"/>
          </p:cNvSpPr>
          <p:nvPr/>
        </p:nvSpPr>
        <p:spPr bwMode="auto">
          <a:xfrm>
            <a:off x="5410200" y="56388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Times New Roman" charset="0"/>
              </a:rPr>
              <a:t>n</a:t>
            </a:r>
          </a:p>
        </p:txBody>
      </p:sp>
      <p:sp>
        <p:nvSpPr>
          <p:cNvPr id="26668" name="Line 45"/>
          <p:cNvSpPr>
            <a:spLocks noChangeShapeType="1"/>
          </p:cNvSpPr>
          <p:nvPr/>
        </p:nvSpPr>
        <p:spPr bwMode="auto">
          <a:xfrm>
            <a:off x="4724400" y="190500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6669" name="Text Box 46"/>
          <p:cNvSpPr txBox="1">
            <a:spLocks noChangeArrowheads="1"/>
          </p:cNvSpPr>
          <p:nvPr/>
        </p:nvSpPr>
        <p:spPr bwMode="auto">
          <a:xfrm>
            <a:off x="4724400" y="3733800"/>
            <a:ext cx="91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Times New Roman" charset="0"/>
              </a:rPr>
              <a:t>{xor}</a:t>
            </a:r>
          </a:p>
        </p:txBody>
      </p:sp>
      <p:sp>
        <p:nvSpPr>
          <p:cNvPr id="26670" name="Text Box 47"/>
          <p:cNvSpPr txBox="1">
            <a:spLocks noChangeArrowheads="1"/>
          </p:cNvSpPr>
          <p:nvPr/>
        </p:nvSpPr>
        <p:spPr bwMode="auto">
          <a:xfrm rot="2877026">
            <a:off x="3695700" y="400050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uses</a:t>
            </a:r>
          </a:p>
        </p:txBody>
      </p:sp>
      <p:sp>
        <p:nvSpPr>
          <p:cNvPr id="26671" name="AutoShape 48"/>
          <p:cNvSpPr>
            <a:spLocks noChangeArrowheads="1"/>
          </p:cNvSpPr>
          <p:nvPr/>
        </p:nvSpPr>
        <p:spPr bwMode="auto">
          <a:xfrm rot="7411947">
            <a:off x="4343400" y="4343400"/>
            <a:ext cx="228600" cy="2286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Association - Semantics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</a:rPr>
              <a:t>Every association is expected to be labeled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Arial" charset="0"/>
              </a:rPr>
              <a:t>UML does not require a name for an association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</a:rPr>
              <a:t>Direction of an association, cardinality, role name are all optional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Arial" charset="0"/>
              </a:rPr>
              <a:t>For unary associations, it is better to include role names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</a:rPr>
              <a:t>Representations of cardinality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Arial" charset="0"/>
              </a:rPr>
              <a:t>0, 1, * (zero or more), n..m (values in the range between n and m both inclusive)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Arial" charset="0"/>
              </a:rPr>
              <a:t>Association – Semantics (continued)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>
                <a:latin typeface="Arial" charset="0"/>
              </a:rPr>
              <a:t>A constraint may be [optionally] placed between two associations</a:t>
            </a:r>
          </a:p>
          <a:p>
            <a:pPr lvl="1" eaLnBrk="1" hangingPunct="1"/>
            <a:r>
              <a:rPr lang="en-US" sz="2400">
                <a:latin typeface="Arial" charset="0"/>
              </a:rPr>
              <a:t>See the example in the previous slide that asserts an Exclusive OR relationship between the associations</a:t>
            </a:r>
          </a:p>
          <a:p>
            <a:pPr eaLnBrk="1" hangingPunct="1"/>
            <a:r>
              <a:rPr lang="en-US" sz="2800">
                <a:latin typeface="Arial" charset="0"/>
              </a:rPr>
              <a:t>When a subclass specializes a superclass, it also inherits all associations between the superclass and other classes</a:t>
            </a:r>
          </a:p>
          <a:p>
            <a:pPr eaLnBrk="1" hangingPunct="1"/>
            <a:r>
              <a:rPr lang="en-US" sz="2800">
                <a:latin typeface="Arial" charset="0"/>
              </a:rPr>
              <a:t>In the previous example, the association </a:t>
            </a:r>
            <a:r>
              <a:rPr lang="ja-JP" altLang="en-US" sz="2800">
                <a:latin typeface="Arial" charset="0"/>
              </a:rPr>
              <a:t>“</a:t>
            </a:r>
            <a:r>
              <a:rPr lang="en-US" altLang="ja-JP" sz="2800">
                <a:latin typeface="Arial" charset="0"/>
              </a:rPr>
              <a:t>uses</a:t>
            </a:r>
            <a:r>
              <a:rPr lang="ja-JP" altLang="en-US" sz="2800">
                <a:latin typeface="Arial" charset="0"/>
              </a:rPr>
              <a:t>”</a:t>
            </a:r>
            <a:r>
              <a:rPr lang="en-US" altLang="ja-JP" sz="2800">
                <a:latin typeface="Arial" charset="0"/>
              </a:rPr>
              <a:t> between </a:t>
            </a:r>
            <a:r>
              <a:rPr lang="ja-JP" altLang="en-US" sz="2800">
                <a:latin typeface="Arial" charset="0"/>
              </a:rPr>
              <a:t>“</a:t>
            </a:r>
            <a:r>
              <a:rPr lang="en-US" altLang="ja-JP" sz="2800">
                <a:latin typeface="Arial" charset="0"/>
              </a:rPr>
              <a:t>User</a:t>
            </a:r>
            <a:r>
              <a:rPr lang="ja-JP" altLang="en-US" sz="2800">
                <a:latin typeface="Arial" charset="0"/>
              </a:rPr>
              <a:t>”</a:t>
            </a:r>
            <a:r>
              <a:rPr lang="en-US" altLang="ja-JP" sz="2800">
                <a:latin typeface="Arial" charset="0"/>
              </a:rPr>
              <a:t> and </a:t>
            </a:r>
            <a:r>
              <a:rPr lang="ja-JP" altLang="en-US" sz="2800">
                <a:latin typeface="Arial" charset="0"/>
              </a:rPr>
              <a:t>“</a:t>
            </a:r>
            <a:r>
              <a:rPr lang="en-US" altLang="ja-JP" sz="2800">
                <a:latin typeface="Arial" charset="0"/>
              </a:rPr>
              <a:t>Account</a:t>
            </a:r>
            <a:r>
              <a:rPr lang="ja-JP" altLang="en-US" sz="2800">
                <a:latin typeface="Arial" charset="0"/>
              </a:rPr>
              <a:t>”</a:t>
            </a:r>
            <a:r>
              <a:rPr lang="en-US" altLang="ja-JP" sz="2800">
                <a:latin typeface="Arial" charset="0"/>
              </a:rPr>
              <a:t> is also inherited by the pair </a:t>
            </a:r>
            <a:r>
              <a:rPr lang="ja-JP" altLang="en-US" sz="2800">
                <a:latin typeface="Arial" charset="0"/>
              </a:rPr>
              <a:t>“</a:t>
            </a:r>
            <a:r>
              <a:rPr lang="en-US" altLang="ja-JP" sz="2800">
                <a:latin typeface="Arial" charset="0"/>
              </a:rPr>
              <a:t>User</a:t>
            </a:r>
            <a:r>
              <a:rPr lang="ja-JP" altLang="en-US" sz="2800">
                <a:latin typeface="Arial" charset="0"/>
              </a:rPr>
              <a:t>”</a:t>
            </a:r>
            <a:r>
              <a:rPr lang="en-US" altLang="ja-JP" sz="2800">
                <a:latin typeface="Arial" charset="0"/>
              </a:rPr>
              <a:t> and </a:t>
            </a:r>
            <a:r>
              <a:rPr lang="ja-JP" altLang="en-US" sz="2800">
                <a:latin typeface="Arial" charset="0"/>
              </a:rPr>
              <a:t>“</a:t>
            </a:r>
            <a:r>
              <a:rPr lang="en-US" altLang="ja-JP" sz="2800">
                <a:latin typeface="Arial" charset="0"/>
              </a:rPr>
              <a:t>Corporate Account</a:t>
            </a:r>
            <a:r>
              <a:rPr lang="ja-JP" altLang="en-US" sz="2800">
                <a:latin typeface="Arial" charset="0"/>
              </a:rPr>
              <a:t>”</a:t>
            </a:r>
            <a:endParaRPr lang="en-US" sz="2800">
              <a:latin typeface="Arial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6096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Association with qualifiers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838200" y="1600200"/>
            <a:ext cx="1676400" cy="533400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5943600" y="1524000"/>
            <a:ext cx="2590800" cy="2743200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29702" name="Line 5"/>
          <p:cNvSpPr>
            <a:spLocks noChangeShapeType="1"/>
          </p:cNvSpPr>
          <p:nvPr/>
        </p:nvSpPr>
        <p:spPr bwMode="auto">
          <a:xfrm>
            <a:off x="5943600" y="20574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9703" name="Line 6"/>
          <p:cNvSpPr>
            <a:spLocks noChangeShapeType="1"/>
          </p:cNvSpPr>
          <p:nvPr/>
        </p:nvSpPr>
        <p:spPr bwMode="auto">
          <a:xfrm>
            <a:off x="5943600" y="28956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9704" name="Line 7"/>
          <p:cNvSpPr>
            <a:spLocks noChangeShapeType="1"/>
          </p:cNvSpPr>
          <p:nvPr/>
        </p:nvSpPr>
        <p:spPr bwMode="auto">
          <a:xfrm>
            <a:off x="2514600" y="19050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9705" name="Text Box 8"/>
          <p:cNvSpPr txBox="1">
            <a:spLocks noChangeArrowheads="1"/>
          </p:cNvSpPr>
          <p:nvPr/>
        </p:nvSpPr>
        <p:spPr bwMode="auto">
          <a:xfrm>
            <a:off x="914400" y="1676400"/>
            <a:ext cx="152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User</a:t>
            </a:r>
          </a:p>
        </p:txBody>
      </p:sp>
      <p:sp>
        <p:nvSpPr>
          <p:cNvPr id="29706" name="Text Box 9"/>
          <p:cNvSpPr txBox="1">
            <a:spLocks noChangeArrowheads="1"/>
          </p:cNvSpPr>
          <p:nvPr/>
        </p:nvSpPr>
        <p:spPr bwMode="auto">
          <a:xfrm>
            <a:off x="6019800" y="1524000"/>
            <a:ext cx="2438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Account</a:t>
            </a:r>
          </a:p>
        </p:txBody>
      </p:sp>
      <p:sp>
        <p:nvSpPr>
          <p:cNvPr id="29707" name="Text Box 10"/>
          <p:cNvSpPr txBox="1">
            <a:spLocks noChangeArrowheads="1"/>
          </p:cNvSpPr>
          <p:nvPr/>
        </p:nvSpPr>
        <p:spPr bwMode="auto">
          <a:xfrm>
            <a:off x="6019800" y="2133600"/>
            <a:ext cx="2438400" cy="78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sz="1800">
                <a:latin typeface="Times New Roman" charset="0"/>
              </a:rPr>
              <a:t>-Account number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sz="1800">
                <a:latin typeface="Times New Roman" charset="0"/>
              </a:rPr>
              <a:t>-Balance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sz="1800">
                <a:latin typeface="Times New Roman" charset="0"/>
              </a:rPr>
              <a:t>-Overdraft </a:t>
            </a:r>
          </a:p>
        </p:txBody>
      </p:sp>
      <p:sp>
        <p:nvSpPr>
          <p:cNvPr id="29708" name="Text Box 11"/>
          <p:cNvSpPr txBox="1">
            <a:spLocks noChangeArrowheads="1"/>
          </p:cNvSpPr>
          <p:nvPr/>
        </p:nvSpPr>
        <p:spPr bwMode="auto">
          <a:xfrm>
            <a:off x="6019800" y="2971800"/>
            <a:ext cx="2438400" cy="119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Times New Roman" charset="0"/>
              </a:rPr>
              <a:t>+Get accountID ()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>
                <a:latin typeface="Times New Roman" charset="0"/>
              </a:rPr>
              <a:t>+Update balance()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>
                <a:latin typeface="Times New Roman" charset="0"/>
              </a:rPr>
              <a:t>+Return balance()</a:t>
            </a:r>
          </a:p>
        </p:txBody>
      </p:sp>
      <p:sp>
        <p:nvSpPr>
          <p:cNvPr id="29709" name="AutoShape 12"/>
          <p:cNvSpPr>
            <a:spLocks noChangeArrowheads="1"/>
          </p:cNvSpPr>
          <p:nvPr/>
        </p:nvSpPr>
        <p:spPr bwMode="auto">
          <a:xfrm rot="5733179">
            <a:off x="4114800" y="1447800"/>
            <a:ext cx="228600" cy="2286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0" name="Text Box 13"/>
          <p:cNvSpPr txBox="1">
            <a:spLocks noChangeArrowheads="1"/>
          </p:cNvSpPr>
          <p:nvPr/>
        </p:nvSpPr>
        <p:spPr bwMode="auto">
          <a:xfrm>
            <a:off x="3352800" y="129540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uses</a:t>
            </a:r>
          </a:p>
        </p:txBody>
      </p:sp>
      <p:sp>
        <p:nvSpPr>
          <p:cNvPr id="29711" name="Text Box 14"/>
          <p:cNvSpPr txBox="1">
            <a:spLocks noChangeArrowheads="1"/>
          </p:cNvSpPr>
          <p:nvPr/>
        </p:nvSpPr>
        <p:spPr bwMode="auto">
          <a:xfrm>
            <a:off x="2590800" y="1981200"/>
            <a:ext cx="228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Times New Roman" charset="0"/>
              </a:rPr>
              <a:t>1</a:t>
            </a:r>
          </a:p>
        </p:txBody>
      </p:sp>
      <p:sp>
        <p:nvSpPr>
          <p:cNvPr id="29712" name="Text Box 15"/>
          <p:cNvSpPr txBox="1">
            <a:spLocks noChangeArrowheads="1"/>
          </p:cNvSpPr>
          <p:nvPr/>
        </p:nvSpPr>
        <p:spPr bwMode="auto">
          <a:xfrm>
            <a:off x="49530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Times New Roman" charset="0"/>
              </a:rPr>
              <a:t>n</a:t>
            </a:r>
          </a:p>
        </p:txBody>
      </p:sp>
      <p:sp>
        <p:nvSpPr>
          <p:cNvPr id="16418" name="Rectangle 34"/>
          <p:cNvSpPr>
            <a:spLocks noChangeArrowheads="1"/>
          </p:cNvSpPr>
          <p:nvPr/>
        </p:nvSpPr>
        <p:spPr bwMode="auto">
          <a:xfrm>
            <a:off x="5943600" y="5257800"/>
            <a:ext cx="2667000" cy="762000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29714" name="Text Box 35"/>
          <p:cNvSpPr txBox="1">
            <a:spLocks noChangeArrowheads="1"/>
          </p:cNvSpPr>
          <p:nvPr/>
        </p:nvSpPr>
        <p:spPr bwMode="auto">
          <a:xfrm>
            <a:off x="6019800" y="54102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Corporate Account</a:t>
            </a:r>
          </a:p>
        </p:txBody>
      </p:sp>
      <p:sp>
        <p:nvSpPr>
          <p:cNvPr id="29715" name="Line 36"/>
          <p:cNvSpPr>
            <a:spLocks noChangeShapeType="1"/>
          </p:cNvSpPr>
          <p:nvPr/>
        </p:nvSpPr>
        <p:spPr bwMode="auto">
          <a:xfrm flipH="1">
            <a:off x="6934200" y="4267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9716" name="Line 37"/>
          <p:cNvSpPr>
            <a:spLocks noChangeShapeType="1"/>
          </p:cNvSpPr>
          <p:nvPr/>
        </p:nvSpPr>
        <p:spPr bwMode="auto">
          <a:xfrm>
            <a:off x="7162800" y="4267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9717" name="Line 38"/>
          <p:cNvSpPr>
            <a:spLocks noChangeShapeType="1"/>
          </p:cNvSpPr>
          <p:nvPr/>
        </p:nvSpPr>
        <p:spPr bwMode="auto">
          <a:xfrm flipH="1">
            <a:off x="6934200" y="4572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9718" name="Line 39"/>
          <p:cNvSpPr>
            <a:spLocks noChangeShapeType="1"/>
          </p:cNvSpPr>
          <p:nvPr/>
        </p:nvSpPr>
        <p:spPr bwMode="auto">
          <a:xfrm>
            <a:off x="71628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430" name="Rectangle 46"/>
          <p:cNvSpPr>
            <a:spLocks noChangeArrowheads="1"/>
          </p:cNvSpPr>
          <p:nvPr/>
        </p:nvSpPr>
        <p:spPr bwMode="auto">
          <a:xfrm>
            <a:off x="5334000" y="1524000"/>
            <a:ext cx="609600" cy="17526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29720" name="Text Box 47"/>
          <p:cNvSpPr txBox="1">
            <a:spLocks noChangeArrowheads="1"/>
          </p:cNvSpPr>
          <p:nvPr/>
        </p:nvSpPr>
        <p:spPr bwMode="auto">
          <a:xfrm rot="5400000">
            <a:off x="4717257" y="2216943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dirty="0">
                <a:latin typeface="Times New Roman" charset="0"/>
              </a:rPr>
              <a:t>Account number</a:t>
            </a:r>
          </a:p>
        </p:txBody>
      </p:sp>
      <p:sp>
        <p:nvSpPr>
          <p:cNvPr id="29721" name="Text Box 48"/>
          <p:cNvSpPr txBox="1">
            <a:spLocks noChangeArrowheads="1"/>
          </p:cNvSpPr>
          <p:nvPr/>
        </p:nvSpPr>
        <p:spPr bwMode="auto">
          <a:xfrm>
            <a:off x="4495800" y="3733800"/>
            <a:ext cx="1371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solidFill>
                  <a:srgbClr val="6600FF"/>
                </a:solidFill>
                <a:latin typeface="Times New Roman" charset="0"/>
              </a:rPr>
              <a:t>Qualifier </a:t>
            </a:r>
          </a:p>
        </p:txBody>
      </p:sp>
      <p:sp>
        <p:nvSpPr>
          <p:cNvPr id="29722" name="Line 49"/>
          <p:cNvSpPr>
            <a:spLocks noChangeShapeType="1"/>
          </p:cNvSpPr>
          <p:nvPr/>
        </p:nvSpPr>
        <p:spPr bwMode="auto">
          <a:xfrm flipV="1">
            <a:off x="5105400" y="3124200"/>
            <a:ext cx="228600" cy="685800"/>
          </a:xfrm>
          <a:prstGeom prst="line">
            <a:avLst/>
          </a:prstGeom>
          <a:noFill/>
          <a:ln w="9525">
            <a:solidFill>
              <a:srgbClr val="66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9723" name="Text Box 50"/>
          <p:cNvSpPr txBox="1">
            <a:spLocks noChangeArrowheads="1"/>
          </p:cNvSpPr>
          <p:nvPr/>
        </p:nvSpPr>
        <p:spPr bwMode="auto">
          <a:xfrm>
            <a:off x="2590800" y="3200400"/>
            <a:ext cx="2133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solidFill>
                  <a:srgbClr val="6600FF"/>
                </a:solidFill>
                <a:latin typeface="Times New Roman" charset="0"/>
              </a:rPr>
              <a:t>Qualifier attribute</a:t>
            </a:r>
          </a:p>
        </p:txBody>
      </p:sp>
      <p:sp>
        <p:nvSpPr>
          <p:cNvPr id="29724" name="Line 51"/>
          <p:cNvSpPr>
            <a:spLocks noChangeShapeType="1"/>
          </p:cNvSpPr>
          <p:nvPr/>
        </p:nvSpPr>
        <p:spPr bwMode="auto">
          <a:xfrm flipV="1">
            <a:off x="4191000" y="2667000"/>
            <a:ext cx="1295400" cy="609600"/>
          </a:xfrm>
          <a:prstGeom prst="line">
            <a:avLst/>
          </a:prstGeom>
          <a:noFill/>
          <a:ln w="9525">
            <a:solidFill>
              <a:srgbClr val="66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Association - Qualifiers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pPr eaLnBrk="1" hangingPunct="1"/>
            <a:r>
              <a:rPr lang="en-US" sz="2800">
                <a:latin typeface="Arial" charset="0"/>
              </a:rPr>
              <a:t>Qualifiers can be attached to a </a:t>
            </a:r>
            <a:r>
              <a:rPr lang="ja-JP" altLang="en-US" sz="2800">
                <a:latin typeface="Arial" charset="0"/>
              </a:rPr>
              <a:t>“</a:t>
            </a:r>
            <a:r>
              <a:rPr lang="en-US" altLang="ja-JP" sz="2800">
                <a:latin typeface="Arial" charset="0"/>
              </a:rPr>
              <a:t>one-to-many</a:t>
            </a:r>
            <a:r>
              <a:rPr lang="ja-JP" altLang="en-US" sz="2800">
                <a:latin typeface="Arial" charset="0"/>
              </a:rPr>
              <a:t>”</a:t>
            </a:r>
            <a:r>
              <a:rPr lang="en-US" altLang="ja-JP" sz="2800">
                <a:latin typeface="Arial" charset="0"/>
              </a:rPr>
              <a:t> association</a:t>
            </a:r>
          </a:p>
          <a:p>
            <a:pPr lvl="1" eaLnBrk="1" hangingPunct="1"/>
            <a:r>
              <a:rPr lang="en-US" sz="2400">
                <a:latin typeface="Arial" charset="0"/>
              </a:rPr>
              <a:t>It is rectangle attached to the </a:t>
            </a:r>
            <a:r>
              <a:rPr lang="ja-JP" altLang="en-US" sz="2400">
                <a:latin typeface="Arial" charset="0"/>
              </a:rPr>
              <a:t>“</a:t>
            </a:r>
            <a:r>
              <a:rPr lang="en-US" altLang="ja-JP" sz="2400">
                <a:latin typeface="Arial" charset="0"/>
              </a:rPr>
              <a:t>many</a:t>
            </a:r>
            <a:r>
              <a:rPr lang="ja-JP" altLang="en-US" sz="2400">
                <a:latin typeface="Arial" charset="0"/>
              </a:rPr>
              <a:t>”</a:t>
            </a:r>
            <a:r>
              <a:rPr lang="en-US" altLang="ja-JP" sz="2400">
                <a:latin typeface="Arial" charset="0"/>
              </a:rPr>
              <a:t> end of the association</a:t>
            </a:r>
          </a:p>
          <a:p>
            <a:pPr eaLnBrk="1" hangingPunct="1"/>
            <a:r>
              <a:rPr lang="en-US" sz="2800">
                <a:latin typeface="Arial" charset="0"/>
              </a:rPr>
              <a:t>A qualifier is a collection of variables whose values uniquely identify an instance at the </a:t>
            </a:r>
            <a:r>
              <a:rPr lang="ja-JP" altLang="en-US" sz="2800">
                <a:latin typeface="Arial" charset="0"/>
              </a:rPr>
              <a:t>“</a:t>
            </a:r>
            <a:r>
              <a:rPr lang="en-US" altLang="ja-JP" sz="2800">
                <a:latin typeface="Arial" charset="0"/>
              </a:rPr>
              <a:t>many</a:t>
            </a:r>
            <a:r>
              <a:rPr lang="ja-JP" altLang="en-US" sz="2800">
                <a:latin typeface="Arial" charset="0"/>
              </a:rPr>
              <a:t>”</a:t>
            </a:r>
            <a:r>
              <a:rPr lang="en-US" altLang="ja-JP" sz="2800">
                <a:latin typeface="Arial" charset="0"/>
              </a:rPr>
              <a:t> end of the association</a:t>
            </a:r>
          </a:p>
          <a:p>
            <a:pPr lvl="1" eaLnBrk="1" hangingPunct="1"/>
            <a:r>
              <a:rPr lang="en-US" sz="2400">
                <a:latin typeface="Arial" charset="0"/>
              </a:rPr>
              <a:t>In the example, an account number uniquely identifies an account in a collection of accounts</a:t>
            </a:r>
          </a:p>
          <a:p>
            <a:pPr eaLnBrk="1" hangingPunct="1"/>
            <a:r>
              <a:rPr lang="en-US" sz="2800">
                <a:latin typeface="Arial" charset="0"/>
              </a:rPr>
              <a:t>Qualifier is part of the association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Association Class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685800" y="1295400"/>
            <a:ext cx="1676400" cy="609600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6400800" y="1295400"/>
            <a:ext cx="1600200" cy="609600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3733800" y="2590800"/>
            <a:ext cx="1600200" cy="609600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31751" name="Line 7"/>
          <p:cNvSpPr>
            <a:spLocks noChangeShapeType="1"/>
          </p:cNvSpPr>
          <p:nvPr/>
        </p:nvSpPr>
        <p:spPr bwMode="auto">
          <a:xfrm>
            <a:off x="2362200" y="1600200"/>
            <a:ext cx="403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1752" name="Line 8"/>
          <p:cNvSpPr>
            <a:spLocks noChangeShapeType="1"/>
          </p:cNvSpPr>
          <p:nvPr/>
        </p:nvSpPr>
        <p:spPr bwMode="auto">
          <a:xfrm>
            <a:off x="4572000" y="1600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6477000" y="3962400"/>
            <a:ext cx="1600200" cy="609600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762000" y="3962400"/>
            <a:ext cx="1600200" cy="609600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3733800" y="4953000"/>
            <a:ext cx="1600200" cy="609600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31756" name="Line 12"/>
          <p:cNvSpPr>
            <a:spLocks noChangeShapeType="1"/>
          </p:cNvSpPr>
          <p:nvPr/>
        </p:nvSpPr>
        <p:spPr bwMode="auto">
          <a:xfrm>
            <a:off x="2362200" y="42672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1757" name="Line 13"/>
          <p:cNvSpPr>
            <a:spLocks noChangeShapeType="1"/>
          </p:cNvSpPr>
          <p:nvPr/>
        </p:nvSpPr>
        <p:spPr bwMode="auto">
          <a:xfrm>
            <a:off x="4572000" y="4267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762000" y="1371600"/>
            <a:ext cx="152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User</a:t>
            </a:r>
          </a:p>
        </p:txBody>
      </p:sp>
      <p:sp>
        <p:nvSpPr>
          <p:cNvPr id="31759" name="Text Box 15"/>
          <p:cNvSpPr txBox="1">
            <a:spLocks noChangeArrowheads="1"/>
          </p:cNvSpPr>
          <p:nvPr/>
        </p:nvSpPr>
        <p:spPr bwMode="auto">
          <a:xfrm>
            <a:off x="6477000" y="13716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Account</a:t>
            </a:r>
          </a:p>
        </p:txBody>
      </p:sp>
      <p:sp>
        <p:nvSpPr>
          <p:cNvPr id="31760" name="Text Box 16"/>
          <p:cNvSpPr txBox="1">
            <a:spLocks noChangeArrowheads="1"/>
          </p:cNvSpPr>
          <p:nvPr/>
        </p:nvSpPr>
        <p:spPr bwMode="auto">
          <a:xfrm>
            <a:off x="3733800" y="2667000"/>
            <a:ext cx="1676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>
                <a:latin typeface="Times New Roman" charset="0"/>
              </a:rPr>
              <a:t>Transaction</a:t>
            </a:r>
          </a:p>
        </p:txBody>
      </p:sp>
      <p:sp>
        <p:nvSpPr>
          <p:cNvPr id="31761" name="Text Box 18"/>
          <p:cNvSpPr txBox="1">
            <a:spLocks noChangeArrowheads="1"/>
          </p:cNvSpPr>
          <p:nvPr/>
        </p:nvSpPr>
        <p:spPr bwMode="auto">
          <a:xfrm>
            <a:off x="838200" y="4038600"/>
            <a:ext cx="152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Employee</a:t>
            </a:r>
          </a:p>
        </p:txBody>
      </p:sp>
      <p:sp>
        <p:nvSpPr>
          <p:cNvPr id="31762" name="Text Box 19"/>
          <p:cNvSpPr txBox="1">
            <a:spLocks noChangeArrowheads="1"/>
          </p:cNvSpPr>
          <p:nvPr/>
        </p:nvSpPr>
        <p:spPr bwMode="auto">
          <a:xfrm>
            <a:off x="6553200" y="3962400"/>
            <a:ext cx="152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Job</a:t>
            </a:r>
          </a:p>
        </p:txBody>
      </p:sp>
      <p:sp>
        <p:nvSpPr>
          <p:cNvPr id="31763" name="Text Box 20"/>
          <p:cNvSpPr txBox="1">
            <a:spLocks noChangeArrowheads="1"/>
          </p:cNvSpPr>
          <p:nvPr/>
        </p:nvSpPr>
        <p:spPr bwMode="auto">
          <a:xfrm>
            <a:off x="3733800" y="49530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Salary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Association Class - semantics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>
                <a:latin typeface="Arial" charset="0"/>
              </a:rPr>
              <a:t>A piece of information that belongs to both classes in an association is put into a separate class called </a:t>
            </a:r>
            <a:r>
              <a:rPr lang="ja-JP" altLang="en-US" sz="2800">
                <a:latin typeface="Arial" charset="0"/>
              </a:rPr>
              <a:t>“</a:t>
            </a:r>
            <a:r>
              <a:rPr lang="en-US" altLang="ja-JP" sz="2800">
                <a:latin typeface="Arial" charset="0"/>
              </a:rPr>
              <a:t>association class</a:t>
            </a:r>
            <a:r>
              <a:rPr lang="ja-JP" altLang="en-US" sz="2800">
                <a:latin typeface="Arial" charset="0"/>
              </a:rPr>
              <a:t>”</a:t>
            </a:r>
            <a:endParaRPr lang="en-US" altLang="ja-JP" sz="2800">
              <a:latin typeface="Arial" charset="0"/>
            </a:endParaRPr>
          </a:p>
          <a:p>
            <a:pPr lvl="1" eaLnBrk="1" hangingPunct="1"/>
            <a:r>
              <a:rPr lang="en-US" sz="2400">
                <a:latin typeface="Arial" charset="0"/>
              </a:rPr>
              <a:t>Association class is a dependent class that depends on the other two classes in the association</a:t>
            </a:r>
          </a:p>
          <a:p>
            <a:pPr lvl="1" eaLnBrk="1" hangingPunct="1"/>
            <a:r>
              <a:rPr lang="en-US" sz="2400">
                <a:latin typeface="Arial" charset="0"/>
              </a:rPr>
              <a:t>An association class cannot exist independently</a:t>
            </a:r>
          </a:p>
          <a:p>
            <a:pPr lvl="1" eaLnBrk="1" hangingPunct="1"/>
            <a:r>
              <a:rPr lang="en-US" sz="2400">
                <a:latin typeface="Arial" charset="0"/>
              </a:rPr>
              <a:t>An object of an association class must refer to objects of the other two classes in the association</a:t>
            </a:r>
          </a:p>
          <a:p>
            <a:pPr lvl="2" eaLnBrk="1" hangingPunct="1"/>
            <a:r>
              <a:rPr lang="en-US" sz="2000">
                <a:latin typeface="Arial" charset="0"/>
              </a:rPr>
              <a:t>Example: A </a:t>
            </a:r>
            <a:r>
              <a:rPr lang="ja-JP" altLang="en-US" sz="2000">
                <a:latin typeface="Arial" charset="0"/>
              </a:rPr>
              <a:t>“</a:t>
            </a:r>
            <a:r>
              <a:rPr lang="en-US" altLang="ja-JP" sz="2000">
                <a:latin typeface="Arial" charset="0"/>
              </a:rPr>
              <a:t>Transaction</a:t>
            </a:r>
            <a:r>
              <a:rPr lang="ja-JP" altLang="en-US" sz="2000">
                <a:latin typeface="Arial" charset="0"/>
              </a:rPr>
              <a:t>”</a:t>
            </a:r>
            <a:r>
              <a:rPr lang="en-US" altLang="ja-JP" sz="2000">
                <a:latin typeface="Arial" charset="0"/>
              </a:rPr>
              <a:t> object depends on a </a:t>
            </a:r>
            <a:r>
              <a:rPr lang="ja-JP" altLang="en-US" sz="2000">
                <a:latin typeface="Arial" charset="0"/>
              </a:rPr>
              <a:t>“</a:t>
            </a:r>
            <a:r>
              <a:rPr lang="en-US" altLang="ja-JP" sz="2000">
                <a:latin typeface="Arial" charset="0"/>
              </a:rPr>
              <a:t>User</a:t>
            </a:r>
            <a:r>
              <a:rPr lang="ja-JP" altLang="en-US" sz="2000">
                <a:latin typeface="Arial" charset="0"/>
              </a:rPr>
              <a:t>”</a:t>
            </a:r>
            <a:r>
              <a:rPr lang="en-US" altLang="ja-JP" sz="2000">
                <a:latin typeface="Arial" charset="0"/>
              </a:rPr>
              <a:t> object and on an </a:t>
            </a:r>
            <a:r>
              <a:rPr lang="ja-JP" altLang="en-US" sz="2000">
                <a:latin typeface="Arial" charset="0"/>
              </a:rPr>
              <a:t>“</a:t>
            </a:r>
            <a:r>
              <a:rPr lang="en-US" altLang="ja-JP" sz="2000">
                <a:latin typeface="Arial" charset="0"/>
              </a:rPr>
              <a:t>Account</a:t>
            </a:r>
            <a:r>
              <a:rPr lang="ja-JP" altLang="en-US" sz="2000">
                <a:latin typeface="Arial" charset="0"/>
              </a:rPr>
              <a:t>”</a:t>
            </a:r>
            <a:r>
              <a:rPr lang="en-US" altLang="ja-JP" sz="2000">
                <a:latin typeface="Arial" charset="0"/>
              </a:rPr>
              <a:t> object. </a:t>
            </a:r>
            <a:endParaRPr lang="en-US" sz="20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Shared Aggregation</a:t>
            </a:r>
          </a:p>
        </p:txBody>
      </p:sp>
      <p:sp>
        <p:nvSpPr>
          <p:cNvPr id="33796" name="Text Box 5"/>
          <p:cNvSpPr txBox="1">
            <a:spLocks noChangeArrowheads="1"/>
          </p:cNvSpPr>
          <p:nvPr/>
        </p:nvSpPr>
        <p:spPr bwMode="auto">
          <a:xfrm>
            <a:off x="457200" y="1371600"/>
            <a:ext cx="8305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An aggregation relationship in which the component can be shared by classes/objects outside the aggregation</a:t>
            </a:r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609600" y="2590800"/>
            <a:ext cx="1752600" cy="457200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ea typeface="+mn-ea"/>
                <a:cs typeface="+mn-cs"/>
              </a:rPr>
              <a:t>Team</a:t>
            </a:r>
          </a:p>
        </p:txBody>
      </p:sp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3581400" y="2590800"/>
            <a:ext cx="1752600" cy="457200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ea typeface="+mn-ea"/>
                <a:cs typeface="+mn-cs"/>
              </a:rPr>
              <a:t>Person</a:t>
            </a:r>
          </a:p>
        </p:txBody>
      </p:sp>
      <p:sp>
        <p:nvSpPr>
          <p:cNvPr id="32778" name="Rectangle 10"/>
          <p:cNvSpPr>
            <a:spLocks noChangeArrowheads="1"/>
          </p:cNvSpPr>
          <p:nvPr/>
        </p:nvSpPr>
        <p:spPr bwMode="auto">
          <a:xfrm>
            <a:off x="6477000" y="2590800"/>
            <a:ext cx="1752600" cy="457200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ea typeface="+mn-ea"/>
                <a:cs typeface="+mn-cs"/>
              </a:rPr>
              <a:t>Family</a:t>
            </a:r>
          </a:p>
        </p:txBody>
      </p:sp>
      <p:sp>
        <p:nvSpPr>
          <p:cNvPr id="33800" name="AutoShape 11"/>
          <p:cNvSpPr>
            <a:spLocks noChangeArrowheads="1"/>
          </p:cNvSpPr>
          <p:nvPr/>
        </p:nvSpPr>
        <p:spPr bwMode="auto">
          <a:xfrm>
            <a:off x="2362200" y="2743200"/>
            <a:ext cx="381000" cy="228600"/>
          </a:xfrm>
          <a:prstGeom prst="diamond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1" name="AutoShape 12"/>
          <p:cNvSpPr>
            <a:spLocks noChangeArrowheads="1"/>
          </p:cNvSpPr>
          <p:nvPr/>
        </p:nvSpPr>
        <p:spPr bwMode="auto">
          <a:xfrm>
            <a:off x="6096000" y="2743200"/>
            <a:ext cx="381000" cy="228600"/>
          </a:xfrm>
          <a:prstGeom prst="diamond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2" name="Line 13"/>
          <p:cNvSpPr>
            <a:spLocks noChangeShapeType="1"/>
          </p:cNvSpPr>
          <p:nvPr/>
        </p:nvSpPr>
        <p:spPr bwMode="auto">
          <a:xfrm flipH="1">
            <a:off x="5334000" y="2819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03" name="Line 14"/>
          <p:cNvSpPr>
            <a:spLocks noChangeShapeType="1"/>
          </p:cNvSpPr>
          <p:nvPr/>
        </p:nvSpPr>
        <p:spPr bwMode="auto">
          <a:xfrm>
            <a:off x="2743200" y="2819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04" name="Text Box 18"/>
          <p:cNvSpPr txBox="1">
            <a:spLocks noChangeArrowheads="1"/>
          </p:cNvSpPr>
          <p:nvPr/>
        </p:nvSpPr>
        <p:spPr bwMode="auto">
          <a:xfrm>
            <a:off x="1371600" y="3429000"/>
            <a:ext cx="6248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Person object is shared by both Team and Family objects</a:t>
            </a:r>
          </a:p>
        </p:txBody>
      </p:sp>
      <p:sp>
        <p:nvSpPr>
          <p:cNvPr id="33805" name="Text Box 19"/>
          <p:cNvSpPr txBox="1">
            <a:spLocks noChangeArrowheads="1"/>
          </p:cNvSpPr>
          <p:nvPr/>
        </p:nvSpPr>
        <p:spPr bwMode="auto">
          <a:xfrm>
            <a:off x="609600" y="4191000"/>
            <a:ext cx="579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Shared aggregation is indicated by a hallow diamond</a:t>
            </a:r>
          </a:p>
        </p:txBody>
      </p:sp>
      <p:sp>
        <p:nvSpPr>
          <p:cNvPr id="33806" name="Text Box 20"/>
          <p:cNvSpPr txBox="1">
            <a:spLocks noChangeArrowheads="1"/>
          </p:cNvSpPr>
          <p:nvPr/>
        </p:nvSpPr>
        <p:spPr bwMode="auto">
          <a:xfrm>
            <a:off x="685800" y="5029200"/>
            <a:ext cx="7696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u="sng"/>
              <a:t>Caution:</a:t>
            </a:r>
            <a:r>
              <a:rPr lang="en-US" sz="2400"/>
              <a:t> Changes made to a component object will affect all the aggregates that include the component.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Composite Aggregation</a:t>
            </a:r>
          </a:p>
        </p:txBody>
      </p:sp>
      <p:sp>
        <p:nvSpPr>
          <p:cNvPr id="34820" name="Text Box 5"/>
          <p:cNvSpPr txBox="1">
            <a:spLocks noChangeArrowheads="1"/>
          </p:cNvSpPr>
          <p:nvPr/>
        </p:nvSpPr>
        <p:spPr bwMode="auto">
          <a:xfrm>
            <a:off x="457200" y="1524000"/>
            <a:ext cx="8229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An aggregation relationship in which the component is an exclusive part of the aggregate; hence, not shared.</a:t>
            </a: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533400" y="3048000"/>
            <a:ext cx="1905000" cy="533400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4267200" y="2514600"/>
            <a:ext cx="1905000" cy="533400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4267200" y="3581400"/>
            <a:ext cx="1905000" cy="533400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2" name="AutoShape 9"/>
          <p:cNvSpPr>
            <a:spLocks noChangeArrowheads="1"/>
          </p:cNvSpPr>
          <p:nvPr/>
        </p:nvSpPr>
        <p:spPr bwMode="auto">
          <a:xfrm>
            <a:off x="1295400" y="2819400"/>
            <a:ext cx="457200" cy="228600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5" name="AutoShape 10"/>
          <p:cNvSpPr>
            <a:spLocks noChangeArrowheads="1"/>
          </p:cNvSpPr>
          <p:nvPr/>
        </p:nvSpPr>
        <p:spPr bwMode="auto">
          <a:xfrm>
            <a:off x="1295400" y="3581400"/>
            <a:ext cx="457200" cy="228600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6" name="Line 11"/>
          <p:cNvSpPr>
            <a:spLocks noChangeShapeType="1"/>
          </p:cNvSpPr>
          <p:nvPr/>
        </p:nvSpPr>
        <p:spPr bwMode="auto">
          <a:xfrm>
            <a:off x="1524000" y="38100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827" name="Line 12"/>
          <p:cNvSpPr>
            <a:spLocks noChangeShapeType="1"/>
          </p:cNvSpPr>
          <p:nvPr/>
        </p:nvSpPr>
        <p:spPr bwMode="auto">
          <a:xfrm>
            <a:off x="1524000" y="38862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828" name="Line 13"/>
          <p:cNvSpPr>
            <a:spLocks noChangeShapeType="1"/>
          </p:cNvSpPr>
          <p:nvPr/>
        </p:nvSpPr>
        <p:spPr bwMode="auto">
          <a:xfrm flipV="1">
            <a:off x="1524000" y="2667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829" name="Line 14"/>
          <p:cNvSpPr>
            <a:spLocks noChangeShapeType="1"/>
          </p:cNvSpPr>
          <p:nvPr/>
        </p:nvSpPr>
        <p:spPr bwMode="auto">
          <a:xfrm>
            <a:off x="1524000" y="26670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830" name="Text Box 16"/>
          <p:cNvSpPr txBox="1">
            <a:spLocks noChangeArrowheads="1"/>
          </p:cNvSpPr>
          <p:nvPr/>
        </p:nvSpPr>
        <p:spPr bwMode="auto">
          <a:xfrm>
            <a:off x="746125" y="3184525"/>
            <a:ext cx="13874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sz="1800"/>
          </a:p>
        </p:txBody>
      </p:sp>
      <p:sp>
        <p:nvSpPr>
          <p:cNvPr id="34831" name="Text Box 17"/>
          <p:cNvSpPr txBox="1">
            <a:spLocks noChangeArrowheads="1"/>
          </p:cNvSpPr>
          <p:nvPr/>
        </p:nvSpPr>
        <p:spPr bwMode="auto">
          <a:xfrm>
            <a:off x="609600" y="31242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Air Plane</a:t>
            </a:r>
          </a:p>
        </p:txBody>
      </p:sp>
      <p:sp>
        <p:nvSpPr>
          <p:cNvPr id="34832" name="Text Box 18"/>
          <p:cNvSpPr txBox="1">
            <a:spLocks noChangeArrowheads="1"/>
          </p:cNvSpPr>
          <p:nvPr/>
        </p:nvSpPr>
        <p:spPr bwMode="auto">
          <a:xfrm>
            <a:off x="4343400" y="25908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Wing</a:t>
            </a:r>
          </a:p>
        </p:txBody>
      </p:sp>
      <p:sp>
        <p:nvSpPr>
          <p:cNvPr id="34833" name="Text Box 19"/>
          <p:cNvSpPr txBox="1">
            <a:spLocks noChangeArrowheads="1"/>
          </p:cNvSpPr>
          <p:nvPr/>
        </p:nvSpPr>
        <p:spPr bwMode="auto">
          <a:xfrm>
            <a:off x="4343400" y="36576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Engine</a:t>
            </a:r>
          </a:p>
        </p:txBody>
      </p:sp>
      <p:sp>
        <p:nvSpPr>
          <p:cNvPr id="34834" name="Text Box 20"/>
          <p:cNvSpPr txBox="1">
            <a:spLocks noChangeArrowheads="1"/>
          </p:cNvSpPr>
          <p:nvPr/>
        </p:nvSpPr>
        <p:spPr bwMode="auto">
          <a:xfrm>
            <a:off x="1752600" y="2743200"/>
            <a:ext cx="304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34835" name="Text Box 21"/>
          <p:cNvSpPr txBox="1">
            <a:spLocks noChangeArrowheads="1"/>
          </p:cNvSpPr>
          <p:nvPr/>
        </p:nvSpPr>
        <p:spPr bwMode="auto">
          <a:xfrm>
            <a:off x="3962400" y="2667000"/>
            <a:ext cx="304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/>
              <a:t>2</a:t>
            </a:r>
          </a:p>
        </p:txBody>
      </p:sp>
      <p:sp>
        <p:nvSpPr>
          <p:cNvPr id="34836" name="Text Box 22"/>
          <p:cNvSpPr txBox="1">
            <a:spLocks noChangeArrowheads="1"/>
          </p:cNvSpPr>
          <p:nvPr/>
        </p:nvSpPr>
        <p:spPr bwMode="auto">
          <a:xfrm>
            <a:off x="1752600" y="3581400"/>
            <a:ext cx="228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34837" name="Text Box 23"/>
          <p:cNvSpPr txBox="1">
            <a:spLocks noChangeArrowheads="1"/>
          </p:cNvSpPr>
          <p:nvPr/>
        </p:nvSpPr>
        <p:spPr bwMode="auto">
          <a:xfrm>
            <a:off x="3962400" y="3581400"/>
            <a:ext cx="381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/>
              <a:t>2</a:t>
            </a:r>
          </a:p>
        </p:txBody>
      </p:sp>
      <p:sp>
        <p:nvSpPr>
          <p:cNvPr id="34838" name="Text Box 24"/>
          <p:cNvSpPr txBox="1">
            <a:spLocks noChangeArrowheads="1"/>
          </p:cNvSpPr>
          <p:nvPr/>
        </p:nvSpPr>
        <p:spPr bwMode="auto">
          <a:xfrm>
            <a:off x="533400" y="4343400"/>
            <a:ext cx="5867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Composite aggregation is indicated by a filled diamond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sz="4000">
                <a:latin typeface="Arial" charset="0"/>
              </a:rPr>
              <a:t>Advanced Specialization</a:t>
            </a: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3124200" y="1295400"/>
            <a:ext cx="2514600" cy="457200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2667000" y="3276600"/>
            <a:ext cx="1371600" cy="533400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914400" y="3276600"/>
            <a:ext cx="1371600" cy="533400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4876800" y="3276600"/>
            <a:ext cx="1371600" cy="533400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6629400" y="3276600"/>
            <a:ext cx="1371600" cy="533400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35849" name="AutoShape 10"/>
          <p:cNvSpPr>
            <a:spLocks noChangeArrowheads="1"/>
          </p:cNvSpPr>
          <p:nvPr/>
        </p:nvSpPr>
        <p:spPr bwMode="auto">
          <a:xfrm>
            <a:off x="3276600" y="1752600"/>
            <a:ext cx="381000" cy="3048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0" name="AutoShape 11"/>
          <p:cNvSpPr>
            <a:spLocks noChangeArrowheads="1"/>
          </p:cNvSpPr>
          <p:nvPr/>
        </p:nvSpPr>
        <p:spPr bwMode="auto">
          <a:xfrm>
            <a:off x="5105400" y="1752600"/>
            <a:ext cx="381000" cy="3048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1" name="Line 12"/>
          <p:cNvSpPr>
            <a:spLocks noChangeShapeType="1"/>
          </p:cNvSpPr>
          <p:nvPr/>
        </p:nvSpPr>
        <p:spPr bwMode="auto">
          <a:xfrm>
            <a:off x="1371600" y="29718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5852" name="Line 13"/>
          <p:cNvSpPr>
            <a:spLocks noChangeShapeType="1"/>
          </p:cNvSpPr>
          <p:nvPr/>
        </p:nvSpPr>
        <p:spPr bwMode="auto">
          <a:xfrm>
            <a:off x="1371600" y="2971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5853" name="Line 14"/>
          <p:cNvSpPr>
            <a:spLocks noChangeShapeType="1"/>
          </p:cNvSpPr>
          <p:nvPr/>
        </p:nvSpPr>
        <p:spPr bwMode="auto">
          <a:xfrm>
            <a:off x="3657600" y="2971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5854" name="Line 15"/>
          <p:cNvSpPr>
            <a:spLocks noChangeShapeType="1"/>
          </p:cNvSpPr>
          <p:nvPr/>
        </p:nvSpPr>
        <p:spPr bwMode="auto">
          <a:xfrm>
            <a:off x="2362200" y="22098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5855" name="Line 16"/>
          <p:cNvSpPr>
            <a:spLocks noChangeShapeType="1"/>
          </p:cNvSpPr>
          <p:nvPr/>
        </p:nvSpPr>
        <p:spPr bwMode="auto">
          <a:xfrm>
            <a:off x="2362200" y="22098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5856" name="Line 17"/>
          <p:cNvSpPr>
            <a:spLocks noChangeShapeType="1"/>
          </p:cNvSpPr>
          <p:nvPr/>
        </p:nvSpPr>
        <p:spPr bwMode="auto">
          <a:xfrm flipV="1">
            <a:off x="3429000" y="2057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5857" name="Line 18"/>
          <p:cNvSpPr>
            <a:spLocks noChangeShapeType="1"/>
          </p:cNvSpPr>
          <p:nvPr/>
        </p:nvSpPr>
        <p:spPr bwMode="auto">
          <a:xfrm>
            <a:off x="5334000" y="29718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5858" name="Line 19"/>
          <p:cNvSpPr>
            <a:spLocks noChangeShapeType="1"/>
          </p:cNvSpPr>
          <p:nvPr/>
        </p:nvSpPr>
        <p:spPr bwMode="auto">
          <a:xfrm>
            <a:off x="5334000" y="2971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5859" name="Line 20"/>
          <p:cNvSpPr>
            <a:spLocks noChangeShapeType="1"/>
          </p:cNvSpPr>
          <p:nvPr/>
        </p:nvSpPr>
        <p:spPr bwMode="auto">
          <a:xfrm>
            <a:off x="7620000" y="2971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5860" name="Line 22"/>
          <p:cNvSpPr>
            <a:spLocks noChangeShapeType="1"/>
          </p:cNvSpPr>
          <p:nvPr/>
        </p:nvSpPr>
        <p:spPr bwMode="auto">
          <a:xfrm>
            <a:off x="6477000" y="22098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5861" name="Line 23"/>
          <p:cNvSpPr>
            <a:spLocks noChangeShapeType="1"/>
          </p:cNvSpPr>
          <p:nvPr/>
        </p:nvSpPr>
        <p:spPr bwMode="auto">
          <a:xfrm>
            <a:off x="5334000" y="22098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5862" name="Line 24"/>
          <p:cNvSpPr>
            <a:spLocks noChangeShapeType="1"/>
          </p:cNvSpPr>
          <p:nvPr/>
        </p:nvSpPr>
        <p:spPr bwMode="auto">
          <a:xfrm flipV="1">
            <a:off x="5334000" y="2057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5863" name="Text Box 25"/>
          <p:cNvSpPr txBox="1">
            <a:spLocks noChangeArrowheads="1"/>
          </p:cNvSpPr>
          <p:nvPr/>
        </p:nvSpPr>
        <p:spPr bwMode="auto">
          <a:xfrm>
            <a:off x="3810000" y="1371600"/>
            <a:ext cx="908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/>
              <a:t>Person</a:t>
            </a:r>
          </a:p>
        </p:txBody>
      </p:sp>
      <p:sp>
        <p:nvSpPr>
          <p:cNvPr id="35864" name="Text Box 26"/>
          <p:cNvSpPr txBox="1">
            <a:spLocks noChangeArrowheads="1"/>
          </p:cNvSpPr>
          <p:nvPr/>
        </p:nvSpPr>
        <p:spPr bwMode="auto">
          <a:xfrm>
            <a:off x="914400" y="3352800"/>
            <a:ext cx="1371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Boy</a:t>
            </a:r>
          </a:p>
        </p:txBody>
      </p:sp>
      <p:sp>
        <p:nvSpPr>
          <p:cNvPr id="35865" name="Text Box 27"/>
          <p:cNvSpPr txBox="1">
            <a:spLocks noChangeArrowheads="1"/>
          </p:cNvSpPr>
          <p:nvPr/>
        </p:nvSpPr>
        <p:spPr bwMode="auto">
          <a:xfrm>
            <a:off x="2667000" y="3352800"/>
            <a:ext cx="1371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Girl</a:t>
            </a:r>
          </a:p>
        </p:txBody>
      </p:sp>
      <p:sp>
        <p:nvSpPr>
          <p:cNvPr id="35866" name="Text Box 28"/>
          <p:cNvSpPr txBox="1">
            <a:spLocks noChangeArrowheads="1"/>
          </p:cNvSpPr>
          <p:nvPr/>
        </p:nvSpPr>
        <p:spPr bwMode="auto">
          <a:xfrm>
            <a:off x="4953000" y="3352800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Swimmer</a:t>
            </a:r>
          </a:p>
        </p:txBody>
      </p:sp>
      <p:sp>
        <p:nvSpPr>
          <p:cNvPr id="35867" name="Text Box 29"/>
          <p:cNvSpPr txBox="1">
            <a:spLocks noChangeArrowheads="1"/>
          </p:cNvSpPr>
          <p:nvPr/>
        </p:nvSpPr>
        <p:spPr bwMode="auto">
          <a:xfrm>
            <a:off x="6705600" y="3352800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Runner</a:t>
            </a:r>
          </a:p>
        </p:txBody>
      </p:sp>
      <p:sp>
        <p:nvSpPr>
          <p:cNvPr id="35868" name="Text Box 30"/>
          <p:cNvSpPr txBox="1">
            <a:spLocks noChangeArrowheads="1"/>
          </p:cNvSpPr>
          <p:nvPr/>
        </p:nvSpPr>
        <p:spPr bwMode="auto">
          <a:xfrm>
            <a:off x="990600" y="2209800"/>
            <a:ext cx="2438400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Gender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1800"/>
              <a:t>{complete, disjoint}</a:t>
            </a:r>
          </a:p>
        </p:txBody>
      </p:sp>
      <p:sp>
        <p:nvSpPr>
          <p:cNvPr id="35869" name="Text Box 31"/>
          <p:cNvSpPr txBox="1">
            <a:spLocks noChangeArrowheads="1"/>
          </p:cNvSpPr>
          <p:nvPr/>
        </p:nvSpPr>
        <p:spPr bwMode="auto">
          <a:xfrm>
            <a:off x="4724400" y="2209800"/>
            <a:ext cx="2971800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Sports activity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1800"/>
              <a:t>{incomplete, overlapping}</a:t>
            </a:r>
          </a:p>
        </p:txBody>
      </p:sp>
      <p:sp>
        <p:nvSpPr>
          <p:cNvPr id="35870" name="TextBox 30"/>
          <p:cNvSpPr txBox="1">
            <a:spLocks noChangeArrowheads="1"/>
          </p:cNvSpPr>
          <p:nvPr/>
        </p:nvSpPr>
        <p:spPr bwMode="auto">
          <a:xfrm>
            <a:off x="838200" y="4495800"/>
            <a:ext cx="7315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These optional domain words make the relationships easier to understand.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sz="140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Class diagram – basic syntax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1447800" y="1219200"/>
            <a:ext cx="1905000" cy="1295400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16389" name="Line 4"/>
          <p:cNvSpPr>
            <a:spLocks noChangeShapeType="1"/>
          </p:cNvSpPr>
          <p:nvPr/>
        </p:nvSpPr>
        <p:spPr bwMode="auto">
          <a:xfrm>
            <a:off x="1447800" y="16002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390" name="Line 5"/>
          <p:cNvSpPr>
            <a:spLocks noChangeShapeType="1"/>
          </p:cNvSpPr>
          <p:nvPr/>
        </p:nvSpPr>
        <p:spPr bwMode="auto">
          <a:xfrm>
            <a:off x="1447800" y="20574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1447800" y="4495800"/>
            <a:ext cx="1981200" cy="1371600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16392" name="Line 7"/>
          <p:cNvSpPr>
            <a:spLocks noChangeShapeType="1"/>
          </p:cNvSpPr>
          <p:nvPr/>
        </p:nvSpPr>
        <p:spPr bwMode="auto">
          <a:xfrm>
            <a:off x="1447800" y="48768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393" name="Line 8"/>
          <p:cNvSpPr>
            <a:spLocks noChangeShapeType="1"/>
          </p:cNvSpPr>
          <p:nvPr/>
        </p:nvSpPr>
        <p:spPr bwMode="auto">
          <a:xfrm>
            <a:off x="1447800" y="54102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5791200" y="1143000"/>
            <a:ext cx="1828800" cy="914400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16395" name="Line 10"/>
          <p:cNvSpPr>
            <a:spLocks noChangeShapeType="1"/>
          </p:cNvSpPr>
          <p:nvPr/>
        </p:nvSpPr>
        <p:spPr bwMode="auto">
          <a:xfrm>
            <a:off x="5791200" y="16002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5791200" y="3276600"/>
            <a:ext cx="1828800" cy="457200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16397" name="Line 12"/>
          <p:cNvSpPr>
            <a:spLocks noChangeShapeType="1"/>
          </p:cNvSpPr>
          <p:nvPr/>
        </p:nvSpPr>
        <p:spPr bwMode="auto">
          <a:xfrm>
            <a:off x="3352800" y="17526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398" name="AutoShape 13"/>
          <p:cNvSpPr>
            <a:spLocks noChangeArrowheads="1"/>
          </p:cNvSpPr>
          <p:nvPr/>
        </p:nvSpPr>
        <p:spPr bwMode="auto">
          <a:xfrm>
            <a:off x="3352800" y="2133600"/>
            <a:ext cx="304800" cy="304800"/>
          </a:xfrm>
          <a:prstGeom prst="diamond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9" name="Line 14"/>
          <p:cNvSpPr>
            <a:spLocks noChangeShapeType="1"/>
          </p:cNvSpPr>
          <p:nvPr/>
        </p:nvSpPr>
        <p:spPr bwMode="auto">
          <a:xfrm>
            <a:off x="3657600" y="22860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400" name="Line 15"/>
          <p:cNvSpPr>
            <a:spLocks noChangeShapeType="1"/>
          </p:cNvSpPr>
          <p:nvPr/>
        </p:nvSpPr>
        <p:spPr bwMode="auto">
          <a:xfrm>
            <a:off x="6705600" y="22860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401" name="Line 16"/>
          <p:cNvSpPr>
            <a:spLocks noChangeShapeType="1"/>
          </p:cNvSpPr>
          <p:nvPr/>
        </p:nvSpPr>
        <p:spPr bwMode="auto">
          <a:xfrm flipH="1">
            <a:off x="2133600" y="30480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402" name="Line 17"/>
          <p:cNvSpPr>
            <a:spLocks noChangeShapeType="1"/>
          </p:cNvSpPr>
          <p:nvPr/>
        </p:nvSpPr>
        <p:spPr bwMode="auto">
          <a:xfrm>
            <a:off x="2362200" y="30480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403" name="Line 18"/>
          <p:cNvSpPr>
            <a:spLocks noChangeShapeType="1"/>
          </p:cNvSpPr>
          <p:nvPr/>
        </p:nvSpPr>
        <p:spPr bwMode="auto">
          <a:xfrm flipH="1">
            <a:off x="2133600" y="3352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404" name="Line 19"/>
          <p:cNvSpPr>
            <a:spLocks noChangeShapeType="1"/>
          </p:cNvSpPr>
          <p:nvPr/>
        </p:nvSpPr>
        <p:spPr bwMode="auto">
          <a:xfrm>
            <a:off x="2362200" y="33528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405" name="Line 20"/>
          <p:cNvSpPr>
            <a:spLocks noChangeShapeType="1"/>
          </p:cNvSpPr>
          <p:nvPr/>
        </p:nvSpPr>
        <p:spPr bwMode="auto">
          <a:xfrm flipV="1">
            <a:off x="2362200" y="2514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406" name="Text Box 21"/>
          <p:cNvSpPr txBox="1">
            <a:spLocks noChangeArrowheads="1"/>
          </p:cNvSpPr>
          <p:nvPr/>
        </p:nvSpPr>
        <p:spPr bwMode="auto">
          <a:xfrm>
            <a:off x="1524000" y="12192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>
                <a:latin typeface="Times New Roman" charset="0"/>
              </a:rPr>
              <a:t>Class name</a:t>
            </a:r>
          </a:p>
        </p:txBody>
      </p:sp>
      <p:sp>
        <p:nvSpPr>
          <p:cNvPr id="16407" name="Text Box 22"/>
          <p:cNvSpPr txBox="1">
            <a:spLocks noChangeArrowheads="1"/>
          </p:cNvSpPr>
          <p:nvPr/>
        </p:nvSpPr>
        <p:spPr bwMode="auto">
          <a:xfrm>
            <a:off x="1524000" y="16002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>
                <a:latin typeface="Times New Roman" charset="0"/>
              </a:rPr>
              <a:t> </a:t>
            </a:r>
          </a:p>
        </p:txBody>
      </p:sp>
      <p:sp>
        <p:nvSpPr>
          <p:cNvPr id="16408" name="Text Box 23"/>
          <p:cNvSpPr txBox="1">
            <a:spLocks noChangeArrowheads="1"/>
          </p:cNvSpPr>
          <p:nvPr/>
        </p:nvSpPr>
        <p:spPr bwMode="auto">
          <a:xfrm>
            <a:off x="1524000" y="20574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>
                <a:latin typeface="Times New Roman" charset="0"/>
              </a:rPr>
              <a:t>Methods </a:t>
            </a:r>
          </a:p>
        </p:txBody>
      </p:sp>
      <p:sp>
        <p:nvSpPr>
          <p:cNvPr id="16409" name="Text Box 24"/>
          <p:cNvSpPr txBox="1">
            <a:spLocks noChangeArrowheads="1"/>
          </p:cNvSpPr>
          <p:nvPr/>
        </p:nvSpPr>
        <p:spPr bwMode="auto">
          <a:xfrm>
            <a:off x="1524000" y="4495800"/>
            <a:ext cx="1828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>
                <a:latin typeface="Times New Roman" charset="0"/>
              </a:rPr>
              <a:t>Class name</a:t>
            </a:r>
          </a:p>
        </p:txBody>
      </p:sp>
      <p:sp>
        <p:nvSpPr>
          <p:cNvPr id="16410" name="Text Box 25"/>
          <p:cNvSpPr txBox="1">
            <a:spLocks noChangeArrowheads="1"/>
          </p:cNvSpPr>
          <p:nvPr/>
        </p:nvSpPr>
        <p:spPr bwMode="auto">
          <a:xfrm>
            <a:off x="1524000" y="4953000"/>
            <a:ext cx="1828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>
                <a:latin typeface="Times New Roman" charset="0"/>
              </a:rPr>
              <a:t>Attributes </a:t>
            </a:r>
          </a:p>
        </p:txBody>
      </p:sp>
      <p:sp>
        <p:nvSpPr>
          <p:cNvPr id="16411" name="Text Box 26"/>
          <p:cNvSpPr txBox="1">
            <a:spLocks noChangeArrowheads="1"/>
          </p:cNvSpPr>
          <p:nvPr/>
        </p:nvSpPr>
        <p:spPr bwMode="auto">
          <a:xfrm>
            <a:off x="1524000" y="5410200"/>
            <a:ext cx="1828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>
                <a:latin typeface="Times New Roman" charset="0"/>
              </a:rPr>
              <a:t>Methods </a:t>
            </a:r>
          </a:p>
        </p:txBody>
      </p:sp>
      <p:sp>
        <p:nvSpPr>
          <p:cNvPr id="16412" name="Text Box 27"/>
          <p:cNvSpPr txBox="1">
            <a:spLocks noChangeArrowheads="1"/>
          </p:cNvSpPr>
          <p:nvPr/>
        </p:nvSpPr>
        <p:spPr bwMode="auto">
          <a:xfrm>
            <a:off x="5867400" y="3276600"/>
            <a:ext cx="1676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>
                <a:latin typeface="Times New Roman" charset="0"/>
              </a:rPr>
              <a:t>Class name</a:t>
            </a:r>
          </a:p>
        </p:txBody>
      </p:sp>
      <p:sp>
        <p:nvSpPr>
          <p:cNvPr id="16413" name="Text Box 28"/>
          <p:cNvSpPr txBox="1">
            <a:spLocks noChangeArrowheads="1"/>
          </p:cNvSpPr>
          <p:nvPr/>
        </p:nvSpPr>
        <p:spPr bwMode="auto">
          <a:xfrm>
            <a:off x="5867400" y="1143000"/>
            <a:ext cx="1676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>
                <a:latin typeface="Times New Roman" charset="0"/>
              </a:rPr>
              <a:t>Class name</a:t>
            </a:r>
          </a:p>
        </p:txBody>
      </p:sp>
      <p:sp>
        <p:nvSpPr>
          <p:cNvPr id="16414" name="Text Box 29"/>
          <p:cNvSpPr txBox="1">
            <a:spLocks noChangeArrowheads="1"/>
          </p:cNvSpPr>
          <p:nvPr/>
        </p:nvSpPr>
        <p:spPr bwMode="auto">
          <a:xfrm>
            <a:off x="5867400" y="1600200"/>
            <a:ext cx="1676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>
                <a:latin typeface="Times New Roman" charset="0"/>
              </a:rPr>
              <a:t>Attributes </a:t>
            </a:r>
          </a:p>
        </p:txBody>
      </p:sp>
      <p:sp>
        <p:nvSpPr>
          <p:cNvPr id="16415" name="Text Box 30"/>
          <p:cNvSpPr txBox="1">
            <a:spLocks noChangeArrowheads="1"/>
          </p:cNvSpPr>
          <p:nvPr/>
        </p:nvSpPr>
        <p:spPr bwMode="auto">
          <a:xfrm>
            <a:off x="3581400" y="10668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>
                <a:latin typeface="Times New Roman" charset="0"/>
              </a:rPr>
              <a:t>Association name</a:t>
            </a:r>
          </a:p>
        </p:txBody>
      </p:sp>
      <p:sp>
        <p:nvSpPr>
          <p:cNvPr id="16416" name="Text Box 32"/>
          <p:cNvSpPr txBox="1">
            <a:spLocks noChangeArrowheads="1"/>
          </p:cNvSpPr>
          <p:nvPr/>
        </p:nvSpPr>
        <p:spPr bwMode="auto">
          <a:xfrm>
            <a:off x="4114800" y="2667000"/>
            <a:ext cx="1524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>
                <a:solidFill>
                  <a:srgbClr val="6600FF"/>
                </a:solidFill>
                <a:latin typeface="Times New Roman" charset="0"/>
              </a:rPr>
              <a:t>aggregation</a:t>
            </a:r>
          </a:p>
        </p:txBody>
      </p:sp>
      <p:sp>
        <p:nvSpPr>
          <p:cNvPr id="16417" name="Text Box 33"/>
          <p:cNvSpPr txBox="1">
            <a:spLocks noChangeArrowheads="1"/>
          </p:cNvSpPr>
          <p:nvPr/>
        </p:nvSpPr>
        <p:spPr bwMode="auto">
          <a:xfrm>
            <a:off x="685800" y="3733800"/>
            <a:ext cx="160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>
                <a:solidFill>
                  <a:srgbClr val="6600FF"/>
                </a:solidFill>
                <a:latin typeface="Times New Roman" charset="0"/>
              </a:rPr>
              <a:t>specialization</a:t>
            </a:r>
          </a:p>
        </p:txBody>
      </p:sp>
      <p:sp>
        <p:nvSpPr>
          <p:cNvPr id="16418" name="Line 34"/>
          <p:cNvSpPr>
            <a:spLocks noChangeShapeType="1"/>
          </p:cNvSpPr>
          <p:nvPr/>
        </p:nvSpPr>
        <p:spPr bwMode="auto">
          <a:xfrm flipV="1">
            <a:off x="1676400" y="3276600"/>
            <a:ext cx="457200" cy="457200"/>
          </a:xfrm>
          <a:prstGeom prst="line">
            <a:avLst/>
          </a:prstGeom>
          <a:noFill/>
          <a:ln w="9525">
            <a:solidFill>
              <a:srgbClr val="66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419" name="Line 35"/>
          <p:cNvSpPr>
            <a:spLocks noChangeShapeType="1"/>
          </p:cNvSpPr>
          <p:nvPr/>
        </p:nvSpPr>
        <p:spPr bwMode="auto">
          <a:xfrm flipH="1" flipV="1">
            <a:off x="3581400" y="2438400"/>
            <a:ext cx="685800" cy="457200"/>
          </a:xfrm>
          <a:prstGeom prst="line">
            <a:avLst/>
          </a:prstGeom>
          <a:noFill/>
          <a:ln w="9525">
            <a:solidFill>
              <a:srgbClr val="66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420" name="Line 37"/>
          <p:cNvSpPr>
            <a:spLocks noChangeShapeType="1"/>
          </p:cNvSpPr>
          <p:nvPr/>
        </p:nvSpPr>
        <p:spPr bwMode="auto">
          <a:xfrm>
            <a:off x="7086600" y="4648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421" name="Line 38"/>
          <p:cNvSpPr>
            <a:spLocks noChangeShapeType="1"/>
          </p:cNvSpPr>
          <p:nvPr/>
        </p:nvSpPr>
        <p:spPr bwMode="auto">
          <a:xfrm>
            <a:off x="7086600" y="4648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422" name="Line 39"/>
          <p:cNvSpPr>
            <a:spLocks noChangeShapeType="1"/>
          </p:cNvSpPr>
          <p:nvPr/>
        </p:nvSpPr>
        <p:spPr bwMode="auto">
          <a:xfrm>
            <a:off x="8458200" y="46482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423" name="Line 40"/>
          <p:cNvSpPr>
            <a:spLocks noChangeShapeType="1"/>
          </p:cNvSpPr>
          <p:nvPr/>
        </p:nvSpPr>
        <p:spPr bwMode="auto">
          <a:xfrm>
            <a:off x="87630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424" name="Line 41"/>
          <p:cNvSpPr>
            <a:spLocks noChangeShapeType="1"/>
          </p:cNvSpPr>
          <p:nvPr/>
        </p:nvSpPr>
        <p:spPr bwMode="auto">
          <a:xfrm flipH="1">
            <a:off x="7086600" y="53340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425" name="Line 42"/>
          <p:cNvSpPr>
            <a:spLocks noChangeShapeType="1"/>
          </p:cNvSpPr>
          <p:nvPr/>
        </p:nvSpPr>
        <p:spPr bwMode="auto">
          <a:xfrm flipH="1">
            <a:off x="3429000" y="5029200"/>
            <a:ext cx="3657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426" name="Text Box 43"/>
          <p:cNvSpPr txBox="1">
            <a:spLocks noChangeArrowheads="1"/>
          </p:cNvSpPr>
          <p:nvPr/>
        </p:nvSpPr>
        <p:spPr bwMode="auto">
          <a:xfrm>
            <a:off x="7162800" y="4648200"/>
            <a:ext cx="1600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Times New Roman" charset="0"/>
              </a:rPr>
              <a:t>This is a subclass</a:t>
            </a:r>
          </a:p>
        </p:txBody>
      </p:sp>
      <p:sp>
        <p:nvSpPr>
          <p:cNvPr id="16427" name="Text Box 44"/>
          <p:cNvSpPr txBox="1">
            <a:spLocks noChangeArrowheads="1"/>
          </p:cNvSpPr>
          <p:nvPr/>
        </p:nvSpPr>
        <p:spPr bwMode="auto">
          <a:xfrm>
            <a:off x="6477000" y="5638800"/>
            <a:ext cx="1752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rgbClr val="6600FF"/>
                </a:solidFill>
                <a:latin typeface="Times New Roman" charset="0"/>
              </a:rPr>
              <a:t>comments</a:t>
            </a:r>
          </a:p>
        </p:txBody>
      </p:sp>
      <p:sp>
        <p:nvSpPr>
          <p:cNvPr id="16428" name="Line 45"/>
          <p:cNvSpPr>
            <a:spLocks noChangeShapeType="1"/>
          </p:cNvSpPr>
          <p:nvPr/>
        </p:nvSpPr>
        <p:spPr bwMode="auto">
          <a:xfrm flipV="1">
            <a:off x="6629400" y="5181600"/>
            <a:ext cx="457200" cy="533400"/>
          </a:xfrm>
          <a:prstGeom prst="line">
            <a:avLst/>
          </a:prstGeom>
          <a:noFill/>
          <a:ln w="9525">
            <a:solidFill>
              <a:srgbClr val="66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429" name="Line 46"/>
          <p:cNvSpPr>
            <a:spLocks noChangeShapeType="1"/>
          </p:cNvSpPr>
          <p:nvPr/>
        </p:nvSpPr>
        <p:spPr bwMode="auto">
          <a:xfrm>
            <a:off x="3276600" y="3200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430" name="Line 47"/>
          <p:cNvSpPr>
            <a:spLocks noChangeShapeType="1"/>
          </p:cNvSpPr>
          <p:nvPr/>
        </p:nvSpPr>
        <p:spPr bwMode="auto">
          <a:xfrm>
            <a:off x="3276600" y="3657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431" name="Line 48"/>
          <p:cNvSpPr>
            <a:spLocks noChangeShapeType="1"/>
          </p:cNvSpPr>
          <p:nvPr/>
        </p:nvSpPr>
        <p:spPr bwMode="auto">
          <a:xfrm flipV="1">
            <a:off x="4648200" y="3352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432" name="Line 49"/>
          <p:cNvSpPr>
            <a:spLocks noChangeShapeType="1"/>
          </p:cNvSpPr>
          <p:nvPr/>
        </p:nvSpPr>
        <p:spPr bwMode="auto">
          <a:xfrm flipH="1" flipV="1">
            <a:off x="4495800" y="32004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433" name="Line 50"/>
          <p:cNvSpPr>
            <a:spLocks noChangeShapeType="1"/>
          </p:cNvSpPr>
          <p:nvPr/>
        </p:nvSpPr>
        <p:spPr bwMode="auto">
          <a:xfrm flipH="1">
            <a:off x="3276600" y="32004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434" name="Text Box 51"/>
          <p:cNvSpPr txBox="1">
            <a:spLocks noChangeArrowheads="1"/>
          </p:cNvSpPr>
          <p:nvPr/>
        </p:nvSpPr>
        <p:spPr bwMode="auto">
          <a:xfrm>
            <a:off x="3352800" y="3200400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Times New Roman" charset="0"/>
              </a:rPr>
              <a:t>Aggregate </a:t>
            </a:r>
          </a:p>
        </p:txBody>
      </p:sp>
      <p:sp>
        <p:nvSpPr>
          <p:cNvPr id="16435" name="Line 52"/>
          <p:cNvSpPr>
            <a:spLocks noChangeShapeType="1"/>
          </p:cNvSpPr>
          <p:nvPr/>
        </p:nvSpPr>
        <p:spPr bwMode="auto">
          <a:xfrm flipH="1" flipV="1">
            <a:off x="3048000" y="25146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436" name="Line 54"/>
          <p:cNvSpPr>
            <a:spLocks noChangeShapeType="1"/>
          </p:cNvSpPr>
          <p:nvPr/>
        </p:nvSpPr>
        <p:spPr bwMode="auto">
          <a:xfrm>
            <a:off x="7543800" y="2514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437" name="Line 55"/>
          <p:cNvSpPr>
            <a:spLocks noChangeShapeType="1"/>
          </p:cNvSpPr>
          <p:nvPr/>
        </p:nvSpPr>
        <p:spPr bwMode="auto">
          <a:xfrm>
            <a:off x="7543800" y="2971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438" name="Line 56"/>
          <p:cNvSpPr>
            <a:spLocks noChangeShapeType="1"/>
          </p:cNvSpPr>
          <p:nvPr/>
        </p:nvSpPr>
        <p:spPr bwMode="auto">
          <a:xfrm flipV="1">
            <a:off x="8915400" y="2667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439" name="Line 57"/>
          <p:cNvSpPr>
            <a:spLocks noChangeShapeType="1"/>
          </p:cNvSpPr>
          <p:nvPr/>
        </p:nvSpPr>
        <p:spPr bwMode="auto">
          <a:xfrm flipH="1" flipV="1">
            <a:off x="8763000" y="25146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440" name="Line 58"/>
          <p:cNvSpPr>
            <a:spLocks noChangeShapeType="1"/>
          </p:cNvSpPr>
          <p:nvPr/>
        </p:nvSpPr>
        <p:spPr bwMode="auto">
          <a:xfrm flipH="1">
            <a:off x="7543800" y="25146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441" name="Text Box 59"/>
          <p:cNvSpPr txBox="1">
            <a:spLocks noChangeArrowheads="1"/>
          </p:cNvSpPr>
          <p:nvPr/>
        </p:nvSpPr>
        <p:spPr bwMode="auto">
          <a:xfrm>
            <a:off x="7620000" y="2590800"/>
            <a:ext cx="1371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Times New Roman" charset="0"/>
              </a:rPr>
              <a:t>Component</a:t>
            </a:r>
          </a:p>
        </p:txBody>
      </p:sp>
      <p:sp>
        <p:nvSpPr>
          <p:cNvPr id="16442" name="Line 60"/>
          <p:cNvSpPr>
            <a:spLocks noChangeShapeType="1"/>
          </p:cNvSpPr>
          <p:nvPr/>
        </p:nvSpPr>
        <p:spPr bwMode="auto">
          <a:xfrm flipH="1">
            <a:off x="7162800" y="27432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443" name="Line 61"/>
          <p:cNvSpPr>
            <a:spLocks noChangeShapeType="1"/>
          </p:cNvSpPr>
          <p:nvPr/>
        </p:nvSpPr>
        <p:spPr bwMode="auto">
          <a:xfrm>
            <a:off x="8458200" y="4648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444" name="Line 62"/>
          <p:cNvSpPr>
            <a:spLocks noChangeShapeType="1"/>
          </p:cNvSpPr>
          <p:nvPr/>
        </p:nvSpPr>
        <p:spPr bwMode="auto">
          <a:xfrm>
            <a:off x="8458200" y="4876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445" name="Line 63"/>
          <p:cNvSpPr>
            <a:spLocks noChangeShapeType="1"/>
          </p:cNvSpPr>
          <p:nvPr/>
        </p:nvSpPr>
        <p:spPr bwMode="auto">
          <a:xfrm>
            <a:off x="4495800" y="3200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446" name="Line 64"/>
          <p:cNvSpPr>
            <a:spLocks noChangeShapeType="1"/>
          </p:cNvSpPr>
          <p:nvPr/>
        </p:nvSpPr>
        <p:spPr bwMode="auto">
          <a:xfrm>
            <a:off x="4495800" y="3352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447" name="Line 65"/>
          <p:cNvSpPr>
            <a:spLocks noChangeShapeType="1"/>
          </p:cNvSpPr>
          <p:nvPr/>
        </p:nvSpPr>
        <p:spPr bwMode="auto">
          <a:xfrm>
            <a:off x="8763000" y="2514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448" name="Line 66"/>
          <p:cNvSpPr>
            <a:spLocks noChangeShapeType="1"/>
          </p:cNvSpPr>
          <p:nvPr/>
        </p:nvSpPr>
        <p:spPr bwMode="auto">
          <a:xfrm>
            <a:off x="8763000" y="2667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cxnSp>
        <p:nvCxnSpPr>
          <p:cNvPr id="16449" name="Straight Connector 66"/>
          <p:cNvCxnSpPr>
            <a:cxnSpLocks noChangeShapeType="1"/>
          </p:cNvCxnSpPr>
          <p:nvPr/>
        </p:nvCxnSpPr>
        <p:spPr bwMode="auto">
          <a:xfrm rot="5400000">
            <a:off x="-114299" y="2933700"/>
            <a:ext cx="68580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6450" name="Straight Connector 68"/>
          <p:cNvCxnSpPr>
            <a:cxnSpLocks noChangeShapeType="1"/>
          </p:cNvCxnSpPr>
          <p:nvPr/>
        </p:nvCxnSpPr>
        <p:spPr bwMode="auto">
          <a:xfrm>
            <a:off x="228600" y="2590800"/>
            <a:ext cx="1066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6451" name="Straight Connector 70"/>
          <p:cNvCxnSpPr>
            <a:cxnSpLocks noChangeShapeType="1"/>
          </p:cNvCxnSpPr>
          <p:nvPr/>
        </p:nvCxnSpPr>
        <p:spPr bwMode="auto">
          <a:xfrm>
            <a:off x="1295400" y="25908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6452" name="Straight Connector 72"/>
          <p:cNvCxnSpPr>
            <a:cxnSpLocks noChangeShapeType="1"/>
          </p:cNvCxnSpPr>
          <p:nvPr/>
        </p:nvCxnSpPr>
        <p:spPr bwMode="auto">
          <a:xfrm rot="5400000">
            <a:off x="1562101" y="3086100"/>
            <a:ext cx="38100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6453" name="Straight Connector 74"/>
          <p:cNvCxnSpPr>
            <a:cxnSpLocks noChangeShapeType="1"/>
          </p:cNvCxnSpPr>
          <p:nvPr/>
        </p:nvCxnSpPr>
        <p:spPr bwMode="auto">
          <a:xfrm rot="10800000">
            <a:off x="228600" y="3276600"/>
            <a:ext cx="1524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6454" name="Straight Connector 76"/>
          <p:cNvCxnSpPr>
            <a:cxnSpLocks noChangeShapeType="1"/>
          </p:cNvCxnSpPr>
          <p:nvPr/>
        </p:nvCxnSpPr>
        <p:spPr bwMode="auto">
          <a:xfrm rot="5400000">
            <a:off x="1143001" y="2743200"/>
            <a:ext cx="30480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6455" name="Straight Connector 78"/>
          <p:cNvCxnSpPr>
            <a:cxnSpLocks noChangeShapeType="1"/>
          </p:cNvCxnSpPr>
          <p:nvPr/>
        </p:nvCxnSpPr>
        <p:spPr bwMode="auto">
          <a:xfrm>
            <a:off x="1295400" y="2895600"/>
            <a:ext cx="457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6456" name="TextBox 79"/>
          <p:cNvSpPr txBox="1">
            <a:spLocks noChangeArrowheads="1"/>
          </p:cNvSpPr>
          <p:nvPr/>
        </p:nvSpPr>
        <p:spPr bwMode="auto">
          <a:xfrm>
            <a:off x="304800" y="2667000"/>
            <a:ext cx="1219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This is a </a:t>
            </a:r>
          </a:p>
          <a:p>
            <a:pPr eaLnBrk="1" hangingPunct="1"/>
            <a:r>
              <a:rPr lang="en-US"/>
              <a:t>superclass</a:t>
            </a:r>
          </a:p>
        </p:txBody>
      </p:sp>
      <p:cxnSp>
        <p:nvCxnSpPr>
          <p:cNvPr id="16457" name="Straight Connector 81"/>
          <p:cNvCxnSpPr>
            <a:cxnSpLocks noChangeShapeType="1"/>
          </p:cNvCxnSpPr>
          <p:nvPr/>
        </p:nvCxnSpPr>
        <p:spPr bwMode="auto">
          <a:xfrm rot="5400000">
            <a:off x="304801" y="2209800"/>
            <a:ext cx="762000" cy="31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6458" name="Straight Connector 83"/>
          <p:cNvCxnSpPr>
            <a:cxnSpLocks noChangeShapeType="1"/>
            <a:endCxn id="6147" idx="1"/>
          </p:cNvCxnSpPr>
          <p:nvPr/>
        </p:nvCxnSpPr>
        <p:spPr bwMode="auto">
          <a:xfrm>
            <a:off x="685800" y="1828800"/>
            <a:ext cx="762000" cy="381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Exercise 1</a:t>
            </a:r>
          </a:p>
        </p:txBody>
      </p:sp>
      <p:sp>
        <p:nvSpPr>
          <p:cNvPr id="3686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Extend the library class diagram to include the following:</a:t>
            </a:r>
          </a:p>
          <a:p>
            <a:r>
              <a:rPr lang="en-US">
                <a:latin typeface="Arial" charset="0"/>
              </a:rPr>
              <a:t>Borrowers can now reserve books. No periodical can be reserved.</a:t>
            </a:r>
          </a:p>
          <a:p>
            <a:r>
              <a:rPr lang="en-US">
                <a:latin typeface="Arial" charset="0"/>
              </a:rPr>
              <a:t>A book can be reserved only when a borrower wants to borrow that book but it is loaned to another borrower </a:t>
            </a:r>
            <a:r>
              <a:rPr lang="en-US">
                <a:latin typeface="Arial" charset="0"/>
                <a:sym typeface="Wingdings" charset="0"/>
              </a:rPr>
              <a:t> need some status variable for books.</a:t>
            </a:r>
            <a:endParaRPr lang="en-US">
              <a:latin typeface="Arial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Exercise 2</a:t>
            </a:r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Redesign the classes in Exercise 1 so that the classes “Borrow Item” and “Reservation” are now designed as Association classes.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Class Diagram - semantics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</a:rPr>
              <a:t>A class icon must have a class name. Optionally, it can have attributes and/or methods.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</a:rPr>
              <a:t>Attributes and methods are strings and will not be validated by the modeling tools.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</a:rPr>
              <a:t>Attributes can be specified by their names or by &lt;name : type&gt; pairs.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</a:rPr>
              <a:t>Methods can be specified by their names or with partial signatures or with complete signatures.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Arial" charset="0"/>
              </a:rPr>
              <a:t>Class Diagram – basic syntax (continued)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Comments can be included in any diagram with a rectangle folded at right top corner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The dotted line from the comment is important to indicate which portion of the diagram is explained by the comment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Suggestion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For verification purposes, when showing aggregation relationship, the aggregate (the one near the diamond edge) must include an attribute whose type is the component class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>
              <a:latin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8382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Details of a class icon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2438400" y="1524000"/>
            <a:ext cx="4572000" cy="4953000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19461" name="Line 4"/>
          <p:cNvSpPr>
            <a:spLocks noChangeShapeType="1"/>
          </p:cNvSpPr>
          <p:nvPr/>
        </p:nvSpPr>
        <p:spPr bwMode="auto">
          <a:xfrm>
            <a:off x="2438400" y="22860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462" name="Line 5"/>
          <p:cNvSpPr>
            <a:spLocks noChangeShapeType="1"/>
          </p:cNvSpPr>
          <p:nvPr/>
        </p:nvSpPr>
        <p:spPr bwMode="auto">
          <a:xfrm>
            <a:off x="2438400" y="38862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463" name="Text Box 6"/>
          <p:cNvSpPr txBox="1">
            <a:spLocks noChangeArrowheads="1"/>
          </p:cNvSpPr>
          <p:nvPr/>
        </p:nvSpPr>
        <p:spPr bwMode="auto">
          <a:xfrm>
            <a:off x="2667000" y="1752600"/>
            <a:ext cx="411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Account</a:t>
            </a:r>
          </a:p>
        </p:txBody>
      </p:sp>
      <p:sp>
        <p:nvSpPr>
          <p:cNvPr id="19464" name="Text Box 7"/>
          <p:cNvSpPr txBox="1">
            <a:spLocks noChangeArrowheads="1"/>
          </p:cNvSpPr>
          <p:nvPr/>
        </p:nvSpPr>
        <p:spPr bwMode="auto">
          <a:xfrm>
            <a:off x="2590800" y="2438400"/>
            <a:ext cx="41148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latin typeface="Times New Roman" charset="0"/>
              </a:rPr>
              <a:t>- Account number : Integer 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>
                <a:latin typeface="Times New Roman" charset="0"/>
              </a:rPr>
              <a:t>- Balance : Real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>
                <a:latin typeface="Times New Roman" charset="0"/>
              </a:rPr>
              <a:t>- Overdraft : Boolean = true</a:t>
            </a:r>
          </a:p>
        </p:txBody>
      </p:sp>
      <p:sp>
        <p:nvSpPr>
          <p:cNvPr id="19465" name="Text Box 8"/>
          <p:cNvSpPr txBox="1">
            <a:spLocks noChangeArrowheads="1"/>
          </p:cNvSpPr>
          <p:nvPr/>
        </p:nvSpPr>
        <p:spPr bwMode="auto">
          <a:xfrm>
            <a:off x="2590800" y="3962400"/>
            <a:ext cx="4191000" cy="207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latin typeface="Times New Roman" charset="0"/>
              </a:rPr>
              <a:t>+ GetAccountNumber () : Integer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>
                <a:latin typeface="Times New Roman" charset="0"/>
              </a:rPr>
              <a:t># UpdateBalance (sign : Sign, amt : Integer)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>
                <a:latin typeface="Times New Roman" charset="0"/>
              </a:rPr>
              <a:t>~ ReturnBalance () : Real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2000">
                <a:latin typeface="Times New Roman" charset="0"/>
              </a:rPr>
              <a:t>ChangeOverdraft ()</a:t>
            </a:r>
          </a:p>
        </p:txBody>
      </p:sp>
      <p:sp>
        <p:nvSpPr>
          <p:cNvPr id="19466" name="Text Box 9"/>
          <p:cNvSpPr txBox="1">
            <a:spLocks noChangeArrowheads="1"/>
          </p:cNvSpPr>
          <p:nvPr/>
        </p:nvSpPr>
        <p:spPr bwMode="auto">
          <a:xfrm>
            <a:off x="304800" y="4419600"/>
            <a:ext cx="1752600" cy="187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>
                <a:latin typeface="Times New Roman" charset="0"/>
              </a:rPr>
              <a:t>+ public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1800" b="1">
                <a:latin typeface="Times New Roman" charset="0"/>
              </a:rPr>
              <a:t> private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 b="1">
                <a:latin typeface="Times New Roman" charset="0"/>
              </a:rPr>
              <a:t># protected 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 b="1">
                <a:latin typeface="Times New Roman" charset="0"/>
              </a:rPr>
              <a:t>~ visible within       the package</a:t>
            </a:r>
          </a:p>
        </p:txBody>
      </p:sp>
      <p:sp>
        <p:nvSpPr>
          <p:cNvPr id="19467" name="Text Box 10"/>
          <p:cNvSpPr txBox="1">
            <a:spLocks noChangeArrowheads="1"/>
          </p:cNvSpPr>
          <p:nvPr/>
        </p:nvSpPr>
        <p:spPr bwMode="auto">
          <a:xfrm>
            <a:off x="7315200" y="2286000"/>
            <a:ext cx="1828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solidFill>
                  <a:srgbClr val="6600FF"/>
                </a:solidFill>
                <a:latin typeface="Times New Roman" charset="0"/>
              </a:rPr>
              <a:t>Initial value</a:t>
            </a:r>
          </a:p>
        </p:txBody>
      </p:sp>
      <p:sp>
        <p:nvSpPr>
          <p:cNvPr id="19468" name="Line 11"/>
          <p:cNvSpPr>
            <a:spLocks noChangeShapeType="1"/>
          </p:cNvSpPr>
          <p:nvPr/>
        </p:nvSpPr>
        <p:spPr bwMode="auto">
          <a:xfrm flipH="1">
            <a:off x="5638800" y="2590800"/>
            <a:ext cx="1676400" cy="914400"/>
          </a:xfrm>
          <a:prstGeom prst="line">
            <a:avLst/>
          </a:prstGeom>
          <a:noFill/>
          <a:ln w="9525">
            <a:solidFill>
              <a:srgbClr val="66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838200"/>
          </a:xfrm>
        </p:spPr>
        <p:txBody>
          <a:bodyPr/>
          <a:lstStyle/>
          <a:p>
            <a:pPr eaLnBrk="1" hangingPunct="1"/>
            <a:r>
              <a:rPr lang="en-US" sz="4000">
                <a:latin typeface="Arial" charset="0"/>
              </a:rPr>
              <a:t>Another view of the same class</a:t>
            </a: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2438400" y="990600"/>
            <a:ext cx="4572000" cy="4953000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20485" name="Line 4"/>
          <p:cNvSpPr>
            <a:spLocks noChangeShapeType="1"/>
          </p:cNvSpPr>
          <p:nvPr/>
        </p:nvSpPr>
        <p:spPr bwMode="auto">
          <a:xfrm>
            <a:off x="2438400" y="1600200"/>
            <a:ext cx="457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486" name="Line 5"/>
          <p:cNvSpPr>
            <a:spLocks noChangeShapeType="1"/>
          </p:cNvSpPr>
          <p:nvPr/>
        </p:nvSpPr>
        <p:spPr bwMode="auto">
          <a:xfrm>
            <a:off x="2438400" y="3200400"/>
            <a:ext cx="457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487" name="Text Box 6"/>
          <p:cNvSpPr txBox="1">
            <a:spLocks noChangeArrowheads="1"/>
          </p:cNvSpPr>
          <p:nvPr/>
        </p:nvSpPr>
        <p:spPr bwMode="auto">
          <a:xfrm>
            <a:off x="2667000" y="1066800"/>
            <a:ext cx="411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Account</a:t>
            </a:r>
          </a:p>
        </p:txBody>
      </p:sp>
      <p:sp>
        <p:nvSpPr>
          <p:cNvPr id="20488" name="Text Box 7"/>
          <p:cNvSpPr txBox="1">
            <a:spLocks noChangeArrowheads="1"/>
          </p:cNvSpPr>
          <p:nvPr/>
        </p:nvSpPr>
        <p:spPr bwMode="auto">
          <a:xfrm>
            <a:off x="2590800" y="1828800"/>
            <a:ext cx="4114800" cy="105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sz="1800">
                <a:latin typeface="Times New Roman" charset="0"/>
              </a:rPr>
              <a:t>Private: 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sz="1800">
                <a:latin typeface="Times New Roman" charset="0"/>
              </a:rPr>
              <a:t>Account number : Integer 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sz="1800">
                <a:latin typeface="Times New Roman" charset="0"/>
              </a:rPr>
              <a:t>Balance : Real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sz="1800">
                <a:latin typeface="Times New Roman" charset="0"/>
              </a:rPr>
              <a:t>Overdraft : Boolean = true</a:t>
            </a:r>
          </a:p>
        </p:txBody>
      </p:sp>
      <p:sp>
        <p:nvSpPr>
          <p:cNvPr id="20489" name="Text Box 8"/>
          <p:cNvSpPr txBox="1">
            <a:spLocks noChangeArrowheads="1"/>
          </p:cNvSpPr>
          <p:nvPr/>
        </p:nvSpPr>
        <p:spPr bwMode="auto">
          <a:xfrm>
            <a:off x="2514600" y="3276600"/>
            <a:ext cx="4191000" cy="216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sz="1800">
                <a:latin typeface="Times New Roman" charset="0"/>
              </a:rPr>
              <a:t>Public: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sz="1800">
                <a:latin typeface="Times New Roman" charset="0"/>
              </a:rPr>
              <a:t>GetAccountNumber () : Integer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sz="1800">
                <a:latin typeface="Times New Roman" charset="0"/>
              </a:rPr>
              <a:t>Protected: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sz="1800">
                <a:latin typeface="Times New Roman" charset="0"/>
              </a:rPr>
              <a:t>UpdateBalance (sign : Sign, amt : Integer)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sz="1800">
                <a:latin typeface="Times New Roman" charset="0"/>
              </a:rPr>
              <a:t>Package: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sz="1800">
                <a:latin typeface="Times New Roman" charset="0"/>
              </a:rPr>
              <a:t>ReturnBalance () : Real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sz="1800">
                <a:latin typeface="Times New Roman" charset="0"/>
              </a:rPr>
              <a:t>Private: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sz="1800">
                <a:latin typeface="Times New Roman" charset="0"/>
              </a:rPr>
              <a:t>ChangeOverdraft ()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7315200" y="2286000"/>
            <a:ext cx="1828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solidFill>
                  <a:srgbClr val="6600FF"/>
                </a:solidFill>
                <a:latin typeface="Times New Roman" charset="0"/>
              </a:rPr>
              <a:t>Initial value</a:t>
            </a:r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 flipH="1">
            <a:off x="5257800" y="2590800"/>
            <a:ext cx="2057400" cy="152400"/>
          </a:xfrm>
          <a:prstGeom prst="line">
            <a:avLst/>
          </a:prstGeom>
          <a:noFill/>
          <a:ln w="9525">
            <a:solidFill>
              <a:srgbClr val="66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An abstract class</a:t>
            </a: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133600" y="1828800"/>
            <a:ext cx="4876800" cy="1524000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2286000" y="1981200"/>
            <a:ext cx="4572000" cy="137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Polygon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{abstract, author = Kasi, last modified = Oct 2002}</a:t>
            </a:r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2133600" y="3352800"/>
            <a:ext cx="4876800" cy="457200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2133600" y="3810000"/>
            <a:ext cx="4876800" cy="2209800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2209800" y="3886200"/>
            <a:ext cx="4648200" cy="2124075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latin typeface="Times New Roman" pitchFamily="18" charset="0"/>
                <a:ea typeface="+mn-ea"/>
                <a:cs typeface="+mn-cs"/>
              </a:rPr>
              <a:t>&lt;&lt;constructor&gt;&gt;</a:t>
            </a:r>
          </a:p>
          <a:p>
            <a:pPr>
              <a:spcBef>
                <a:spcPct val="50000"/>
              </a:spcBef>
              <a:defRPr/>
            </a:pPr>
            <a:r>
              <a:rPr lang="en-US" sz="2400" dirty="0">
                <a:latin typeface="Times New Roman" pitchFamily="18" charset="0"/>
                <a:ea typeface="+mn-ea"/>
                <a:cs typeface="+mn-cs"/>
              </a:rPr>
              <a:t>+ Polygon(List of Vertex  vertices)</a:t>
            </a:r>
          </a:p>
          <a:p>
            <a:pPr>
              <a:spcBef>
                <a:spcPct val="50000"/>
              </a:spcBef>
              <a:defRPr/>
            </a:pPr>
            <a:r>
              <a:rPr lang="en-US" sz="2400" dirty="0">
                <a:latin typeface="Times New Roman" pitchFamily="18" charset="0"/>
                <a:ea typeface="+mn-ea"/>
                <a:cs typeface="+mn-cs"/>
              </a:rPr>
              <a:t>&lt;&lt;query&gt;&gt;</a:t>
            </a:r>
          </a:p>
          <a:p>
            <a:pPr>
              <a:spcBef>
                <a:spcPct val="50000"/>
              </a:spcBef>
              <a:defRPr/>
            </a:pPr>
            <a:r>
              <a:rPr lang="en-US" sz="2400" dirty="0">
                <a:latin typeface="Times New Roman" pitchFamily="18" charset="0"/>
                <a:ea typeface="+mn-ea"/>
                <a:cs typeface="+mn-cs"/>
              </a:rPr>
              <a:t>#area () : Real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sz="4000">
                <a:latin typeface="Arial" charset="0"/>
              </a:rPr>
              <a:t>ATM – class diagram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533400" y="1295400"/>
            <a:ext cx="3048000" cy="457200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533400" y="1752600"/>
            <a:ext cx="3048000" cy="685800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533400" y="2438400"/>
            <a:ext cx="3048000" cy="1143000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22535" name="Text Box 8"/>
          <p:cNvSpPr txBox="1">
            <a:spLocks noChangeArrowheads="1"/>
          </p:cNvSpPr>
          <p:nvPr/>
        </p:nvSpPr>
        <p:spPr bwMode="auto">
          <a:xfrm>
            <a:off x="1447800" y="1295400"/>
            <a:ext cx="1009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Account</a:t>
            </a:r>
          </a:p>
        </p:txBody>
      </p:sp>
      <p:sp>
        <p:nvSpPr>
          <p:cNvPr id="22536" name="Text Box 10"/>
          <p:cNvSpPr txBox="1">
            <a:spLocks noChangeArrowheads="1"/>
          </p:cNvSpPr>
          <p:nvPr/>
        </p:nvSpPr>
        <p:spPr bwMode="auto">
          <a:xfrm>
            <a:off x="1066800" y="1752600"/>
            <a:ext cx="1736725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- Account# : Integer</a:t>
            </a:r>
          </a:p>
          <a:p>
            <a:pPr eaLnBrk="1" hangingPunct="1"/>
            <a:r>
              <a:rPr lang="en-US" sz="1400"/>
              <a:t>- UserID : Integer</a:t>
            </a:r>
          </a:p>
          <a:p>
            <a:pPr eaLnBrk="1" hangingPunct="1"/>
            <a:r>
              <a:rPr lang="en-US" sz="1400"/>
              <a:t>- Balance : Double</a:t>
            </a:r>
          </a:p>
        </p:txBody>
      </p:sp>
      <p:sp>
        <p:nvSpPr>
          <p:cNvPr id="22537" name="Text Box 11"/>
          <p:cNvSpPr txBox="1">
            <a:spLocks noChangeArrowheads="1"/>
          </p:cNvSpPr>
          <p:nvPr/>
        </p:nvSpPr>
        <p:spPr bwMode="auto">
          <a:xfrm>
            <a:off x="609600" y="2438400"/>
            <a:ext cx="2968625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+ getBalance() : double</a:t>
            </a:r>
          </a:p>
          <a:p>
            <a:pPr eaLnBrk="1" hangingPunct="1"/>
            <a:r>
              <a:rPr lang="en-US" sz="1400"/>
              <a:t>+ verifyUser (actnum, uid) : Boolean</a:t>
            </a:r>
          </a:p>
          <a:p>
            <a:pPr eaLnBrk="1" hangingPunct="1"/>
            <a:r>
              <a:rPr lang="en-US" sz="1400"/>
              <a:t>+ deposit (amt) </a:t>
            </a:r>
          </a:p>
          <a:p>
            <a:pPr eaLnBrk="1" hangingPunct="1"/>
            <a:r>
              <a:rPr lang="en-US" sz="1400"/>
              <a:t>+ withdraw (amt)</a:t>
            </a:r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5562600" y="1295400"/>
            <a:ext cx="2667000" cy="457200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5562600" y="1752600"/>
            <a:ext cx="2667000" cy="533400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5562600" y="2286000"/>
            <a:ext cx="2667000" cy="1371600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5562600" y="4876800"/>
            <a:ext cx="2667000" cy="1295400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5562600" y="4343400"/>
            <a:ext cx="2667000" cy="533400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5562600" y="3886200"/>
            <a:ext cx="2667000" cy="457200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29714" name="Rectangle 18"/>
          <p:cNvSpPr>
            <a:spLocks noChangeArrowheads="1"/>
          </p:cNvSpPr>
          <p:nvPr/>
        </p:nvSpPr>
        <p:spPr bwMode="auto">
          <a:xfrm>
            <a:off x="838200" y="4419600"/>
            <a:ext cx="2286000" cy="457200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29715" name="Rectangle 19"/>
          <p:cNvSpPr>
            <a:spLocks noChangeArrowheads="1"/>
          </p:cNvSpPr>
          <p:nvPr/>
        </p:nvSpPr>
        <p:spPr bwMode="auto">
          <a:xfrm>
            <a:off x="838200" y="4876800"/>
            <a:ext cx="2286000" cy="838200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838200" y="5715000"/>
            <a:ext cx="2286000" cy="457200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22547" name="Text Box 21"/>
          <p:cNvSpPr txBox="1">
            <a:spLocks noChangeArrowheads="1"/>
          </p:cNvSpPr>
          <p:nvPr/>
        </p:nvSpPr>
        <p:spPr bwMode="auto">
          <a:xfrm>
            <a:off x="5867400" y="1371600"/>
            <a:ext cx="21986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Accounts Datatable</a:t>
            </a:r>
          </a:p>
        </p:txBody>
      </p:sp>
      <p:sp>
        <p:nvSpPr>
          <p:cNvPr id="22548" name="Text Box 22"/>
          <p:cNvSpPr txBox="1">
            <a:spLocks noChangeArrowheads="1"/>
          </p:cNvSpPr>
          <p:nvPr/>
        </p:nvSpPr>
        <p:spPr bwMode="auto">
          <a:xfrm>
            <a:off x="5486400" y="3962400"/>
            <a:ext cx="28019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Login Accounts Datatable</a:t>
            </a:r>
          </a:p>
        </p:txBody>
      </p:sp>
      <p:sp>
        <p:nvSpPr>
          <p:cNvPr id="22549" name="Text Box 23"/>
          <p:cNvSpPr txBox="1">
            <a:spLocks noChangeArrowheads="1"/>
          </p:cNvSpPr>
          <p:nvPr/>
        </p:nvSpPr>
        <p:spPr bwMode="auto">
          <a:xfrm>
            <a:off x="5638800" y="1828800"/>
            <a:ext cx="2514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/>
              <a:t>- Accounts : Account[]</a:t>
            </a:r>
          </a:p>
        </p:txBody>
      </p:sp>
      <p:sp>
        <p:nvSpPr>
          <p:cNvPr id="22550" name="Text Box 24"/>
          <p:cNvSpPr txBox="1">
            <a:spLocks noChangeArrowheads="1"/>
          </p:cNvSpPr>
          <p:nvPr/>
        </p:nvSpPr>
        <p:spPr bwMode="auto">
          <a:xfrm>
            <a:off x="5638800" y="4419600"/>
            <a:ext cx="2514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/>
              <a:t>- Accounts : Login Account[]</a:t>
            </a:r>
          </a:p>
        </p:txBody>
      </p:sp>
      <p:sp>
        <p:nvSpPr>
          <p:cNvPr id="29721" name="Text Box 25"/>
          <p:cNvSpPr txBox="1">
            <a:spLocks noChangeArrowheads="1"/>
          </p:cNvSpPr>
          <p:nvPr/>
        </p:nvSpPr>
        <p:spPr bwMode="auto">
          <a:xfrm>
            <a:off x="5638800" y="2362200"/>
            <a:ext cx="2590800" cy="1277938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dirty="0">
                <a:ea typeface="+mn-ea"/>
                <a:cs typeface="+mn-cs"/>
              </a:rPr>
              <a:t>+ </a:t>
            </a:r>
            <a:r>
              <a:rPr lang="en-US" sz="1400" dirty="0" err="1">
                <a:ea typeface="+mn-ea"/>
                <a:cs typeface="+mn-cs"/>
              </a:rPr>
              <a:t>addAccount</a:t>
            </a:r>
            <a:r>
              <a:rPr lang="en-US" sz="1400" dirty="0">
                <a:ea typeface="+mn-ea"/>
                <a:cs typeface="+mn-cs"/>
              </a:rPr>
              <a:t> (account)</a:t>
            </a:r>
          </a:p>
          <a:p>
            <a:pPr>
              <a:spcBef>
                <a:spcPct val="50000"/>
              </a:spcBef>
              <a:defRPr/>
            </a:pPr>
            <a:r>
              <a:rPr lang="en-US" sz="1400" dirty="0">
                <a:ea typeface="+mn-ea"/>
                <a:cs typeface="+mn-cs"/>
              </a:rPr>
              <a:t>+ </a:t>
            </a:r>
            <a:r>
              <a:rPr lang="en-US" sz="1400" dirty="0" err="1">
                <a:ea typeface="+mn-ea"/>
                <a:cs typeface="+mn-cs"/>
              </a:rPr>
              <a:t>deleteAccount</a:t>
            </a:r>
            <a:r>
              <a:rPr lang="en-US" sz="1400" dirty="0">
                <a:ea typeface="+mn-ea"/>
                <a:cs typeface="+mn-cs"/>
              </a:rPr>
              <a:t> (acct#)</a:t>
            </a:r>
          </a:p>
          <a:p>
            <a:pPr>
              <a:spcBef>
                <a:spcPct val="50000"/>
              </a:spcBef>
              <a:defRPr/>
            </a:pPr>
            <a:r>
              <a:rPr lang="en-US" sz="1400" dirty="0">
                <a:ea typeface="+mn-ea"/>
                <a:cs typeface="+mn-cs"/>
              </a:rPr>
              <a:t>+ </a:t>
            </a:r>
            <a:r>
              <a:rPr lang="en-US" sz="1400" dirty="0" err="1">
                <a:ea typeface="+mn-ea"/>
                <a:cs typeface="+mn-cs"/>
              </a:rPr>
              <a:t>searchAccount</a:t>
            </a:r>
            <a:r>
              <a:rPr lang="en-US" sz="1400" dirty="0">
                <a:ea typeface="+mn-ea"/>
                <a:cs typeface="+mn-cs"/>
              </a:rPr>
              <a:t> (acct#)</a:t>
            </a:r>
          </a:p>
          <a:p>
            <a:pPr>
              <a:spcBef>
                <a:spcPct val="50000"/>
              </a:spcBef>
              <a:defRPr/>
            </a:pPr>
            <a:r>
              <a:rPr lang="en-US" sz="1400" dirty="0">
                <a:ea typeface="+mn-ea"/>
                <a:cs typeface="+mn-cs"/>
              </a:rPr>
              <a:t>+ </a:t>
            </a:r>
            <a:r>
              <a:rPr lang="en-US" sz="1400" dirty="0" err="1">
                <a:ea typeface="+mn-ea"/>
                <a:cs typeface="+mn-cs"/>
              </a:rPr>
              <a:t>updateAccount</a:t>
            </a:r>
            <a:r>
              <a:rPr lang="en-US" sz="1400" dirty="0">
                <a:ea typeface="+mn-ea"/>
                <a:cs typeface="+mn-cs"/>
              </a:rPr>
              <a:t> (acct#)</a:t>
            </a:r>
          </a:p>
        </p:txBody>
      </p:sp>
      <p:sp>
        <p:nvSpPr>
          <p:cNvPr id="22552" name="Text Box 26"/>
          <p:cNvSpPr txBox="1">
            <a:spLocks noChangeArrowheads="1"/>
          </p:cNvSpPr>
          <p:nvPr/>
        </p:nvSpPr>
        <p:spPr bwMode="auto">
          <a:xfrm>
            <a:off x="5638800" y="4953000"/>
            <a:ext cx="2514600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/>
              <a:t>+ addAccount (account)</a:t>
            </a:r>
          </a:p>
          <a:p>
            <a:pPr eaLnBrk="1" hangingPunct="1">
              <a:spcBef>
                <a:spcPct val="50000"/>
              </a:spcBef>
            </a:pPr>
            <a:r>
              <a:rPr lang="en-US" sz="1400"/>
              <a:t>+ deleteAccount (uid)</a:t>
            </a:r>
          </a:p>
          <a:p>
            <a:pPr eaLnBrk="1" hangingPunct="1">
              <a:spcBef>
                <a:spcPct val="50000"/>
              </a:spcBef>
            </a:pPr>
            <a:r>
              <a:rPr lang="en-US" sz="1400"/>
              <a:t>+ searchAccount (uid)</a:t>
            </a:r>
          </a:p>
          <a:p>
            <a:pPr eaLnBrk="1" hangingPunct="1">
              <a:spcBef>
                <a:spcPct val="50000"/>
              </a:spcBef>
            </a:pPr>
            <a:r>
              <a:rPr lang="en-US" sz="1400"/>
              <a:t>+ updateAccount (uid)</a:t>
            </a:r>
          </a:p>
        </p:txBody>
      </p:sp>
      <p:sp>
        <p:nvSpPr>
          <p:cNvPr id="22553" name="Text Box 27"/>
          <p:cNvSpPr txBox="1">
            <a:spLocks noChangeArrowheads="1"/>
          </p:cNvSpPr>
          <p:nvPr/>
        </p:nvSpPr>
        <p:spPr bwMode="auto">
          <a:xfrm>
            <a:off x="838200" y="4495800"/>
            <a:ext cx="2133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Login Account</a:t>
            </a:r>
          </a:p>
        </p:txBody>
      </p:sp>
      <p:sp>
        <p:nvSpPr>
          <p:cNvPr id="22554" name="Text Box 28"/>
          <p:cNvSpPr txBox="1">
            <a:spLocks noChangeArrowheads="1"/>
          </p:cNvSpPr>
          <p:nvPr/>
        </p:nvSpPr>
        <p:spPr bwMode="auto">
          <a:xfrm>
            <a:off x="914400" y="5029200"/>
            <a:ext cx="21336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/>
              <a:t>- UserID : Integer</a:t>
            </a:r>
          </a:p>
          <a:p>
            <a:pPr eaLnBrk="1" hangingPunct="1">
              <a:spcBef>
                <a:spcPct val="50000"/>
              </a:spcBef>
            </a:pPr>
            <a:r>
              <a:rPr lang="en-US" sz="1400"/>
              <a:t>- Password : String </a:t>
            </a:r>
          </a:p>
        </p:txBody>
      </p:sp>
      <p:sp>
        <p:nvSpPr>
          <p:cNvPr id="22555" name="Text Box 29"/>
          <p:cNvSpPr txBox="1">
            <a:spLocks noChangeArrowheads="1"/>
          </p:cNvSpPr>
          <p:nvPr/>
        </p:nvSpPr>
        <p:spPr bwMode="auto">
          <a:xfrm>
            <a:off x="914400" y="5867400"/>
            <a:ext cx="2133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/>
              <a:t>+ changePassword (str)</a:t>
            </a:r>
          </a:p>
        </p:txBody>
      </p:sp>
      <p:sp>
        <p:nvSpPr>
          <p:cNvPr id="22556" name="AutoShape 30"/>
          <p:cNvSpPr>
            <a:spLocks noChangeArrowheads="1"/>
          </p:cNvSpPr>
          <p:nvPr/>
        </p:nvSpPr>
        <p:spPr bwMode="auto">
          <a:xfrm>
            <a:off x="5257800" y="2133600"/>
            <a:ext cx="304800" cy="304800"/>
          </a:xfrm>
          <a:prstGeom prst="diamond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7" name="AutoShape 31"/>
          <p:cNvSpPr>
            <a:spLocks noChangeArrowheads="1"/>
          </p:cNvSpPr>
          <p:nvPr/>
        </p:nvSpPr>
        <p:spPr bwMode="auto">
          <a:xfrm>
            <a:off x="5257800" y="4724400"/>
            <a:ext cx="304800" cy="304800"/>
          </a:xfrm>
          <a:prstGeom prst="diamond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8" name="Line 32"/>
          <p:cNvSpPr>
            <a:spLocks noChangeShapeType="1"/>
          </p:cNvSpPr>
          <p:nvPr/>
        </p:nvSpPr>
        <p:spPr bwMode="auto">
          <a:xfrm flipH="1">
            <a:off x="3581400" y="22860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559" name="Line 33"/>
          <p:cNvSpPr>
            <a:spLocks noChangeShapeType="1"/>
          </p:cNvSpPr>
          <p:nvPr/>
        </p:nvSpPr>
        <p:spPr bwMode="auto">
          <a:xfrm flipH="1">
            <a:off x="3124200" y="48768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560" name="Line 34"/>
          <p:cNvSpPr>
            <a:spLocks noChangeShapeType="1"/>
          </p:cNvSpPr>
          <p:nvPr/>
        </p:nvSpPr>
        <p:spPr bwMode="auto">
          <a:xfrm flipV="1">
            <a:off x="1981200" y="3581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561" name="Text Box 35"/>
          <p:cNvSpPr txBox="1">
            <a:spLocks noChangeArrowheads="1"/>
          </p:cNvSpPr>
          <p:nvPr/>
        </p:nvSpPr>
        <p:spPr bwMode="auto">
          <a:xfrm>
            <a:off x="1981200" y="3657600"/>
            <a:ext cx="1066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uses</a:t>
            </a:r>
          </a:p>
        </p:txBody>
      </p:sp>
      <p:sp>
        <p:nvSpPr>
          <p:cNvPr id="22562" name="Text Box 36"/>
          <p:cNvSpPr txBox="1">
            <a:spLocks noChangeArrowheads="1"/>
          </p:cNvSpPr>
          <p:nvPr/>
        </p:nvSpPr>
        <p:spPr bwMode="auto">
          <a:xfrm>
            <a:off x="1752600" y="4114800"/>
            <a:ext cx="304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22563" name="Text Box 37"/>
          <p:cNvSpPr txBox="1">
            <a:spLocks noChangeArrowheads="1"/>
          </p:cNvSpPr>
          <p:nvPr/>
        </p:nvSpPr>
        <p:spPr bwMode="auto">
          <a:xfrm>
            <a:off x="1752600" y="3505200"/>
            <a:ext cx="381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22564" name="AutoShape 39"/>
          <p:cNvSpPr>
            <a:spLocks noChangeArrowheads="1"/>
          </p:cNvSpPr>
          <p:nvPr/>
        </p:nvSpPr>
        <p:spPr bwMode="auto">
          <a:xfrm rot="-10438656">
            <a:off x="2513013" y="3805238"/>
            <a:ext cx="160337" cy="157162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4"/>
          <p:cNvSpPr>
            <a:spLocks noChangeArrowheads="1"/>
          </p:cNvSpPr>
          <p:nvPr/>
        </p:nvSpPr>
        <p:spPr bwMode="auto">
          <a:xfrm>
            <a:off x="685800" y="304800"/>
            <a:ext cx="19050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cxnSp>
        <p:nvCxnSpPr>
          <p:cNvPr id="24580" name="Straight Connector 6"/>
          <p:cNvCxnSpPr>
            <a:cxnSpLocks noChangeShapeType="1"/>
          </p:cNvCxnSpPr>
          <p:nvPr/>
        </p:nvCxnSpPr>
        <p:spPr bwMode="auto">
          <a:xfrm>
            <a:off x="685800" y="6096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4581" name="TextBox 7"/>
          <p:cNvSpPr txBox="1">
            <a:spLocks noChangeArrowheads="1"/>
          </p:cNvSpPr>
          <p:nvPr/>
        </p:nvSpPr>
        <p:spPr bwMode="auto">
          <a:xfrm>
            <a:off x="685800" y="304800"/>
            <a:ext cx="1905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Item</a:t>
            </a:r>
          </a:p>
        </p:txBody>
      </p:sp>
      <p:sp>
        <p:nvSpPr>
          <p:cNvPr id="24582" name="TextBox 8"/>
          <p:cNvSpPr txBox="1">
            <a:spLocks noChangeArrowheads="1"/>
          </p:cNvSpPr>
          <p:nvPr/>
        </p:nvSpPr>
        <p:spPr bwMode="auto">
          <a:xfrm>
            <a:off x="685800" y="642938"/>
            <a:ext cx="1905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/>
              <a:t>Title : String</a:t>
            </a:r>
          </a:p>
          <a:p>
            <a:pPr eaLnBrk="1" hangingPunct="1"/>
            <a:r>
              <a:rPr lang="en-US" sz="1200"/>
              <a:t>CallNumber : String</a:t>
            </a:r>
          </a:p>
        </p:txBody>
      </p:sp>
      <p:sp>
        <p:nvSpPr>
          <p:cNvPr id="24583" name="Rectangle 9"/>
          <p:cNvSpPr>
            <a:spLocks noChangeArrowheads="1"/>
          </p:cNvSpPr>
          <p:nvPr/>
        </p:nvSpPr>
        <p:spPr bwMode="auto">
          <a:xfrm>
            <a:off x="685800" y="1676400"/>
            <a:ext cx="19050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cxnSp>
        <p:nvCxnSpPr>
          <p:cNvPr id="24584" name="Straight Connector 10"/>
          <p:cNvCxnSpPr>
            <a:cxnSpLocks noChangeShapeType="1"/>
          </p:cNvCxnSpPr>
          <p:nvPr/>
        </p:nvCxnSpPr>
        <p:spPr bwMode="auto">
          <a:xfrm>
            <a:off x="685800" y="19812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4585" name="TextBox 11"/>
          <p:cNvSpPr txBox="1">
            <a:spLocks noChangeArrowheads="1"/>
          </p:cNvSpPr>
          <p:nvPr/>
        </p:nvSpPr>
        <p:spPr bwMode="auto">
          <a:xfrm>
            <a:off x="685800" y="1676400"/>
            <a:ext cx="1905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Book</a:t>
            </a:r>
          </a:p>
        </p:txBody>
      </p:sp>
      <p:sp>
        <p:nvSpPr>
          <p:cNvPr id="24586" name="TextBox 12"/>
          <p:cNvSpPr txBox="1">
            <a:spLocks noChangeArrowheads="1"/>
          </p:cNvSpPr>
          <p:nvPr/>
        </p:nvSpPr>
        <p:spPr bwMode="auto">
          <a:xfrm>
            <a:off x="685800" y="2014538"/>
            <a:ext cx="2057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/>
              <a:t>Author : String</a:t>
            </a:r>
          </a:p>
          <a:p>
            <a:pPr eaLnBrk="1" hangingPunct="1"/>
            <a:r>
              <a:rPr lang="en-US" sz="1200"/>
              <a:t>YearOfPublication : Integer</a:t>
            </a:r>
          </a:p>
        </p:txBody>
      </p:sp>
      <p:sp>
        <p:nvSpPr>
          <p:cNvPr id="24587" name="Rectangle 13"/>
          <p:cNvSpPr>
            <a:spLocks noChangeArrowheads="1"/>
          </p:cNvSpPr>
          <p:nvPr/>
        </p:nvSpPr>
        <p:spPr bwMode="auto">
          <a:xfrm>
            <a:off x="3127375" y="1676400"/>
            <a:ext cx="1905000" cy="10191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cxnSp>
        <p:nvCxnSpPr>
          <p:cNvPr id="24588" name="Straight Connector 14"/>
          <p:cNvCxnSpPr>
            <a:cxnSpLocks noChangeShapeType="1"/>
          </p:cNvCxnSpPr>
          <p:nvPr/>
        </p:nvCxnSpPr>
        <p:spPr bwMode="auto">
          <a:xfrm>
            <a:off x="3127375" y="19812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4589" name="TextBox 15"/>
          <p:cNvSpPr txBox="1">
            <a:spLocks noChangeArrowheads="1"/>
          </p:cNvSpPr>
          <p:nvPr/>
        </p:nvSpPr>
        <p:spPr bwMode="auto">
          <a:xfrm>
            <a:off x="3111500" y="1692275"/>
            <a:ext cx="1905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Periodical</a:t>
            </a:r>
          </a:p>
        </p:txBody>
      </p:sp>
      <p:sp>
        <p:nvSpPr>
          <p:cNvPr id="24590" name="TextBox 16"/>
          <p:cNvSpPr txBox="1">
            <a:spLocks noChangeArrowheads="1"/>
          </p:cNvSpPr>
          <p:nvPr/>
        </p:nvSpPr>
        <p:spPr bwMode="auto">
          <a:xfrm>
            <a:off x="3127375" y="2014538"/>
            <a:ext cx="1905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/>
              <a:t>Volume : String</a:t>
            </a:r>
          </a:p>
          <a:p>
            <a:pPr eaLnBrk="1" hangingPunct="1"/>
            <a:r>
              <a:rPr lang="en-US" sz="1200"/>
              <a:t>Issue : String</a:t>
            </a:r>
          </a:p>
          <a:p>
            <a:pPr eaLnBrk="1" hangingPunct="1"/>
            <a:r>
              <a:rPr lang="en-US" sz="1200"/>
              <a:t>Year : Integer</a:t>
            </a:r>
          </a:p>
        </p:txBody>
      </p:sp>
      <p:sp>
        <p:nvSpPr>
          <p:cNvPr id="24591" name="Isosceles Triangle 17"/>
          <p:cNvSpPr>
            <a:spLocks noChangeArrowheads="1"/>
          </p:cNvSpPr>
          <p:nvPr/>
        </p:nvSpPr>
        <p:spPr bwMode="auto">
          <a:xfrm>
            <a:off x="1409700" y="1092200"/>
            <a:ext cx="457200" cy="220663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cxnSp>
        <p:nvCxnSpPr>
          <p:cNvPr id="24592" name="Straight Connector 19"/>
          <p:cNvCxnSpPr>
            <a:cxnSpLocks noChangeShapeType="1"/>
            <a:stCxn id="24591" idx="3"/>
            <a:endCxn id="24585" idx="0"/>
          </p:cNvCxnSpPr>
          <p:nvPr/>
        </p:nvCxnSpPr>
        <p:spPr bwMode="auto">
          <a:xfrm>
            <a:off x="1638300" y="1312863"/>
            <a:ext cx="0" cy="3635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4593" name="Straight Connector 21"/>
          <p:cNvCxnSpPr>
            <a:cxnSpLocks noChangeShapeType="1"/>
            <a:stCxn id="24591" idx="4"/>
          </p:cNvCxnSpPr>
          <p:nvPr/>
        </p:nvCxnSpPr>
        <p:spPr bwMode="auto">
          <a:xfrm>
            <a:off x="1866900" y="1312863"/>
            <a:ext cx="2197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4594" name="Straight Connector 23"/>
          <p:cNvCxnSpPr>
            <a:cxnSpLocks noChangeShapeType="1"/>
          </p:cNvCxnSpPr>
          <p:nvPr/>
        </p:nvCxnSpPr>
        <p:spPr bwMode="auto">
          <a:xfrm flipH="1">
            <a:off x="4035425" y="1312863"/>
            <a:ext cx="15875" cy="379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4595" name="Rectangle 24"/>
          <p:cNvSpPr>
            <a:spLocks noChangeArrowheads="1"/>
          </p:cNvSpPr>
          <p:nvPr/>
        </p:nvSpPr>
        <p:spPr bwMode="auto">
          <a:xfrm>
            <a:off x="685800" y="4687888"/>
            <a:ext cx="22098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cxnSp>
        <p:nvCxnSpPr>
          <p:cNvPr id="24596" name="Straight Connector 26"/>
          <p:cNvCxnSpPr>
            <a:cxnSpLocks noChangeShapeType="1"/>
          </p:cNvCxnSpPr>
          <p:nvPr/>
        </p:nvCxnSpPr>
        <p:spPr bwMode="auto">
          <a:xfrm>
            <a:off x="685800" y="5068888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4597" name="TextBox 27"/>
          <p:cNvSpPr txBox="1">
            <a:spLocks noChangeArrowheads="1"/>
          </p:cNvSpPr>
          <p:nvPr/>
        </p:nvSpPr>
        <p:spPr bwMode="auto">
          <a:xfrm>
            <a:off x="685800" y="4727575"/>
            <a:ext cx="2209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Borrower</a:t>
            </a:r>
          </a:p>
        </p:txBody>
      </p:sp>
      <p:sp>
        <p:nvSpPr>
          <p:cNvPr id="24598" name="TextBox 28"/>
          <p:cNvSpPr txBox="1">
            <a:spLocks noChangeArrowheads="1"/>
          </p:cNvSpPr>
          <p:nvPr/>
        </p:nvSpPr>
        <p:spPr bwMode="auto">
          <a:xfrm>
            <a:off x="685800" y="5068888"/>
            <a:ext cx="28194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/>
              <a:t>ID : String</a:t>
            </a:r>
          </a:p>
          <a:p>
            <a:pPr eaLnBrk="1" hangingPunct="1"/>
            <a:r>
              <a:rPr lang="en-US" sz="1200"/>
              <a:t>BooksBorrowed : BorrowItem[]</a:t>
            </a:r>
          </a:p>
          <a:p>
            <a:pPr eaLnBrk="1" hangingPunct="1"/>
            <a:r>
              <a:rPr lang="en-US" sz="1200"/>
              <a:t>Fine : Double</a:t>
            </a:r>
          </a:p>
        </p:txBody>
      </p:sp>
      <p:sp>
        <p:nvSpPr>
          <p:cNvPr id="24599" name="Rectangle 31"/>
          <p:cNvSpPr>
            <a:spLocks noChangeArrowheads="1"/>
          </p:cNvSpPr>
          <p:nvPr/>
        </p:nvSpPr>
        <p:spPr bwMode="auto">
          <a:xfrm>
            <a:off x="685800" y="3017838"/>
            <a:ext cx="19050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cxnSp>
        <p:nvCxnSpPr>
          <p:cNvPr id="24600" name="Straight Connector 32"/>
          <p:cNvCxnSpPr>
            <a:cxnSpLocks noChangeShapeType="1"/>
          </p:cNvCxnSpPr>
          <p:nvPr/>
        </p:nvCxnSpPr>
        <p:spPr bwMode="auto">
          <a:xfrm>
            <a:off x="685800" y="3322638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4601" name="TextBox 33"/>
          <p:cNvSpPr txBox="1">
            <a:spLocks noChangeArrowheads="1"/>
          </p:cNvSpPr>
          <p:nvPr/>
        </p:nvSpPr>
        <p:spPr bwMode="auto">
          <a:xfrm>
            <a:off x="685800" y="3017838"/>
            <a:ext cx="1905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BorrowItem</a:t>
            </a:r>
          </a:p>
        </p:txBody>
      </p:sp>
      <p:sp>
        <p:nvSpPr>
          <p:cNvPr id="24602" name="TextBox 34"/>
          <p:cNvSpPr txBox="1">
            <a:spLocks noChangeArrowheads="1"/>
          </p:cNvSpPr>
          <p:nvPr/>
        </p:nvSpPr>
        <p:spPr bwMode="auto">
          <a:xfrm>
            <a:off x="685800" y="3355975"/>
            <a:ext cx="2057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/>
              <a:t>BorrowerID : String</a:t>
            </a:r>
          </a:p>
          <a:p>
            <a:pPr eaLnBrk="1" hangingPunct="1"/>
            <a:r>
              <a:rPr lang="en-US" sz="1200"/>
              <a:t>DueDate : Date</a:t>
            </a:r>
          </a:p>
        </p:txBody>
      </p:sp>
      <p:sp>
        <p:nvSpPr>
          <p:cNvPr id="24603" name="Isosceles Triangle 35"/>
          <p:cNvSpPr>
            <a:spLocks noChangeArrowheads="1"/>
          </p:cNvSpPr>
          <p:nvPr/>
        </p:nvSpPr>
        <p:spPr bwMode="auto">
          <a:xfrm>
            <a:off x="1409700" y="2452688"/>
            <a:ext cx="457200" cy="220662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cxnSp>
        <p:nvCxnSpPr>
          <p:cNvPr id="24604" name="Straight Connector 37"/>
          <p:cNvCxnSpPr>
            <a:cxnSpLocks noChangeShapeType="1"/>
            <a:stCxn id="24603" idx="3"/>
            <a:endCxn id="24601" idx="0"/>
          </p:cNvCxnSpPr>
          <p:nvPr/>
        </p:nvCxnSpPr>
        <p:spPr bwMode="auto">
          <a:xfrm>
            <a:off x="1638300" y="2673350"/>
            <a:ext cx="0" cy="344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4605" name="Rectangle 38"/>
          <p:cNvSpPr>
            <a:spLocks noChangeArrowheads="1"/>
          </p:cNvSpPr>
          <p:nvPr/>
        </p:nvSpPr>
        <p:spPr bwMode="auto">
          <a:xfrm>
            <a:off x="5715000" y="304800"/>
            <a:ext cx="2971800" cy="4591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cxnSp>
        <p:nvCxnSpPr>
          <p:cNvPr id="24606" name="Straight Connector 40"/>
          <p:cNvCxnSpPr>
            <a:cxnSpLocks noChangeShapeType="1"/>
          </p:cNvCxnSpPr>
          <p:nvPr/>
        </p:nvCxnSpPr>
        <p:spPr bwMode="auto">
          <a:xfrm>
            <a:off x="5715000" y="874713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4607" name="TextBox 41"/>
          <p:cNvSpPr txBox="1">
            <a:spLocks noChangeArrowheads="1"/>
          </p:cNvSpPr>
          <p:nvPr/>
        </p:nvSpPr>
        <p:spPr bwMode="auto">
          <a:xfrm>
            <a:off x="5715000" y="420688"/>
            <a:ext cx="2971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Library</a:t>
            </a:r>
          </a:p>
        </p:txBody>
      </p:sp>
      <p:sp>
        <p:nvSpPr>
          <p:cNvPr id="24608" name="TextBox 42"/>
          <p:cNvSpPr txBox="1">
            <a:spLocks noChangeArrowheads="1"/>
          </p:cNvSpPr>
          <p:nvPr/>
        </p:nvSpPr>
        <p:spPr bwMode="auto">
          <a:xfrm>
            <a:off x="5715000" y="874713"/>
            <a:ext cx="29718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/>
              <a:t>Books : Book[]</a:t>
            </a:r>
          </a:p>
          <a:p>
            <a:pPr eaLnBrk="1" hangingPunct="1"/>
            <a:r>
              <a:rPr lang="en-US" sz="1200"/>
              <a:t>Loans : BorrowItem[]</a:t>
            </a:r>
          </a:p>
          <a:p>
            <a:pPr eaLnBrk="1" hangingPunct="1"/>
            <a:r>
              <a:rPr lang="en-US" sz="1200"/>
              <a:t>Periodicals : Periodical[]</a:t>
            </a:r>
          </a:p>
          <a:p>
            <a:pPr eaLnBrk="1" hangingPunct="1"/>
            <a:r>
              <a:rPr lang="en-US" sz="1200"/>
              <a:t>Users : Borrower[]</a:t>
            </a:r>
          </a:p>
          <a:p>
            <a:pPr eaLnBrk="1" hangingPunct="1"/>
            <a:endParaRPr lang="en-US"/>
          </a:p>
        </p:txBody>
      </p:sp>
      <p:cxnSp>
        <p:nvCxnSpPr>
          <p:cNvPr id="24609" name="Straight Connector 44"/>
          <p:cNvCxnSpPr>
            <a:cxnSpLocks noChangeShapeType="1"/>
          </p:cNvCxnSpPr>
          <p:nvPr/>
        </p:nvCxnSpPr>
        <p:spPr bwMode="auto">
          <a:xfrm>
            <a:off x="5715000" y="1697038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4610" name="TextBox 46"/>
          <p:cNvSpPr txBox="1">
            <a:spLocks noChangeArrowheads="1"/>
          </p:cNvSpPr>
          <p:nvPr/>
        </p:nvSpPr>
        <p:spPr bwMode="auto">
          <a:xfrm>
            <a:off x="5715000" y="1692275"/>
            <a:ext cx="2971800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/>
              <a:t>addBook : (b : Book)</a:t>
            </a:r>
          </a:p>
          <a:p>
            <a:pPr eaLnBrk="1" hangingPunct="1"/>
            <a:r>
              <a:rPr lang="en-US" sz="1200"/>
              <a:t>addPeriodical (p : Periodical)</a:t>
            </a:r>
          </a:p>
          <a:p>
            <a:pPr eaLnBrk="1" hangingPunct="1"/>
            <a:r>
              <a:rPr lang="en-US" sz="1200"/>
              <a:t>searchBook (callno : String) : Book</a:t>
            </a:r>
          </a:p>
          <a:p>
            <a:pPr eaLnBrk="1" hangingPunct="1"/>
            <a:r>
              <a:rPr lang="en-US" sz="1200"/>
              <a:t>searchPeriodical (callNo : String) : Periodical</a:t>
            </a:r>
          </a:p>
          <a:p>
            <a:pPr eaLnBrk="1" hangingPunct="1"/>
            <a:r>
              <a:rPr lang="en-US" sz="1200"/>
              <a:t>addUser (u : Borrower)</a:t>
            </a:r>
          </a:p>
          <a:p>
            <a:pPr eaLnBrk="1" hangingPunct="1"/>
            <a:r>
              <a:rPr lang="en-US" sz="1200"/>
              <a:t>deleteUser (id : String)</a:t>
            </a:r>
          </a:p>
          <a:p>
            <a:pPr eaLnBrk="1" hangingPunct="1"/>
            <a:r>
              <a:rPr lang="en-US" sz="1200"/>
              <a:t>searchUser (id : String) : Borrower</a:t>
            </a:r>
          </a:p>
          <a:p>
            <a:pPr eaLnBrk="1" hangingPunct="1"/>
            <a:r>
              <a:rPr lang="en-US" sz="1200"/>
              <a:t>loanItem (u : Borrower, b : Book)</a:t>
            </a:r>
          </a:p>
          <a:p>
            <a:pPr eaLnBrk="1" hangingPunct="1"/>
            <a:r>
              <a:rPr lang="en-US" sz="1200"/>
              <a:t>addBorrowItem (bi : BorrowItem)</a:t>
            </a:r>
          </a:p>
          <a:p>
            <a:pPr eaLnBrk="1" hangingPunct="1"/>
            <a:r>
              <a:rPr lang="en-US" sz="1200"/>
              <a:t>deleteBorrowItem (callNo : String)</a:t>
            </a:r>
          </a:p>
          <a:p>
            <a:pPr eaLnBrk="1" hangingPunct="1"/>
            <a:r>
              <a:rPr lang="en-US" sz="1200"/>
              <a:t>calculateFine()</a:t>
            </a:r>
          </a:p>
          <a:p>
            <a:pPr eaLnBrk="1" hangingPunct="1"/>
            <a:r>
              <a:rPr lang="en-US" sz="1200"/>
              <a:t>payFine (u : Borrower)</a:t>
            </a:r>
          </a:p>
        </p:txBody>
      </p:sp>
      <p:sp>
        <p:nvSpPr>
          <p:cNvPr id="24611" name="Diamond 47"/>
          <p:cNvSpPr>
            <a:spLocks noChangeArrowheads="1"/>
          </p:cNvSpPr>
          <p:nvPr/>
        </p:nvSpPr>
        <p:spPr bwMode="auto">
          <a:xfrm>
            <a:off x="1714500" y="4330700"/>
            <a:ext cx="152400" cy="354013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cxnSp>
        <p:nvCxnSpPr>
          <p:cNvPr id="24612" name="Straight Connector 49"/>
          <p:cNvCxnSpPr>
            <a:cxnSpLocks noChangeShapeType="1"/>
            <a:stCxn id="24611" idx="0"/>
          </p:cNvCxnSpPr>
          <p:nvPr/>
        </p:nvCxnSpPr>
        <p:spPr bwMode="auto">
          <a:xfrm flipV="1">
            <a:off x="1790700" y="3779838"/>
            <a:ext cx="0" cy="550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4613" name="Diamond 50"/>
          <p:cNvSpPr>
            <a:spLocks noChangeArrowheads="1"/>
          </p:cNvSpPr>
          <p:nvPr/>
        </p:nvSpPr>
        <p:spPr bwMode="auto">
          <a:xfrm>
            <a:off x="5256213" y="3843338"/>
            <a:ext cx="458787" cy="312737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cxnSp>
        <p:nvCxnSpPr>
          <p:cNvPr id="24614" name="Straight Connector 52"/>
          <p:cNvCxnSpPr>
            <a:cxnSpLocks noChangeShapeType="1"/>
            <a:stCxn id="24613" idx="1"/>
          </p:cNvCxnSpPr>
          <p:nvPr/>
        </p:nvCxnSpPr>
        <p:spPr bwMode="auto">
          <a:xfrm flipH="1" flipV="1">
            <a:off x="2209800" y="3998913"/>
            <a:ext cx="3046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4615" name="Straight Connector 54"/>
          <p:cNvCxnSpPr>
            <a:cxnSpLocks noChangeShapeType="1"/>
          </p:cNvCxnSpPr>
          <p:nvPr/>
        </p:nvCxnSpPr>
        <p:spPr bwMode="auto">
          <a:xfrm>
            <a:off x="2230438" y="3998913"/>
            <a:ext cx="0" cy="706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4616" name="Diamond 55"/>
          <p:cNvSpPr>
            <a:spLocks noChangeArrowheads="1"/>
          </p:cNvSpPr>
          <p:nvPr/>
        </p:nvSpPr>
        <p:spPr bwMode="auto">
          <a:xfrm>
            <a:off x="5256213" y="285750"/>
            <a:ext cx="458787" cy="314325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cxnSp>
        <p:nvCxnSpPr>
          <p:cNvPr id="24617" name="Straight Connector 57"/>
          <p:cNvCxnSpPr>
            <a:cxnSpLocks noChangeShapeType="1"/>
            <a:stCxn id="24616" idx="1"/>
          </p:cNvCxnSpPr>
          <p:nvPr/>
        </p:nvCxnSpPr>
        <p:spPr bwMode="auto">
          <a:xfrm flipH="1" flipV="1">
            <a:off x="2590800" y="442913"/>
            <a:ext cx="2665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Object-Oriented Design using UML">
  <a:themeElements>
    <a:clrScheme name="Object-Oriented Design using UM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bject-Oriented Design using UM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bject-Oriented Design using UM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bject-Oriented Design using UM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bject-Oriented Design using UM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bject-Oriented Design using UM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bject-Oriented Design using UM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bject-Oriented Design using UM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bject-Oriented Design using UM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bject-Oriented Design using UM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bject-Oriented Design using UM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bject-Oriented Design using UM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bject-Oriented Design using UM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bject-Oriented Design using UM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Use Case Model</Template>
  <TotalTime>1664</TotalTime>
  <Words>1186</Words>
  <Application>Microsoft Macintosh PowerPoint</Application>
  <PresentationFormat>On-screen Show (4:3)</PresentationFormat>
  <Paragraphs>235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Times New Roman</vt:lpstr>
      <vt:lpstr>Object-Oriented Design using UML</vt:lpstr>
      <vt:lpstr>Class Diagrams</vt:lpstr>
      <vt:lpstr>Class diagram – basic syntax</vt:lpstr>
      <vt:lpstr>Class Diagram - semantics</vt:lpstr>
      <vt:lpstr>Class Diagram – basic syntax (continued)</vt:lpstr>
      <vt:lpstr>Details of a class icon</vt:lpstr>
      <vt:lpstr>Another view of the same class</vt:lpstr>
      <vt:lpstr>An abstract class</vt:lpstr>
      <vt:lpstr>ATM – class diagram</vt:lpstr>
      <vt:lpstr>PowerPoint Presentation</vt:lpstr>
      <vt:lpstr>Association –syntax</vt:lpstr>
      <vt:lpstr>Association - Semantics</vt:lpstr>
      <vt:lpstr>Association – Semantics (continued)</vt:lpstr>
      <vt:lpstr>Association with qualifiers</vt:lpstr>
      <vt:lpstr>Association - Qualifiers</vt:lpstr>
      <vt:lpstr>Association Class</vt:lpstr>
      <vt:lpstr>Association Class - semantics</vt:lpstr>
      <vt:lpstr>Shared Aggregation</vt:lpstr>
      <vt:lpstr>Composite Aggregation</vt:lpstr>
      <vt:lpstr>Advanced Specialization</vt:lpstr>
      <vt:lpstr>Exercise 1</vt:lpstr>
      <vt:lpstr>Exercise 2</vt:lpstr>
    </vt:vector>
  </TitlesOfParts>
  <Company>UW-La Crosse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and Object Diagrams</dc:title>
  <dc:creator>Kasi Periyasamy</dc:creator>
  <cp:lastModifiedBy>Mao Zheng</cp:lastModifiedBy>
  <cp:revision>123</cp:revision>
  <dcterms:created xsi:type="dcterms:W3CDTF">2003-05-29T14:21:17Z</dcterms:created>
  <dcterms:modified xsi:type="dcterms:W3CDTF">2019-10-10T19:24:28Z</dcterms:modified>
</cp:coreProperties>
</file>