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53" r:id="rId1"/>
  </p:sldMasterIdLst>
  <p:notesMasterIdLst>
    <p:notesMasterId r:id="rId17"/>
  </p:notesMasterIdLst>
  <p:handoutMasterIdLst>
    <p:handoutMasterId r:id="rId18"/>
  </p:handoutMasterIdLst>
  <p:sldIdLst>
    <p:sldId id="288" r:id="rId2"/>
    <p:sldId id="296" r:id="rId3"/>
    <p:sldId id="257" r:id="rId4"/>
    <p:sldId id="267" r:id="rId5"/>
    <p:sldId id="268" r:id="rId6"/>
    <p:sldId id="270" r:id="rId7"/>
    <p:sldId id="271" r:id="rId8"/>
    <p:sldId id="293" r:id="rId9"/>
    <p:sldId id="274" r:id="rId10"/>
    <p:sldId id="280" r:id="rId11"/>
    <p:sldId id="281" r:id="rId12"/>
    <p:sldId id="291" r:id="rId13"/>
    <p:sldId id="295" r:id="rId14"/>
    <p:sldId id="289" r:id="rId15"/>
    <p:sldId id="290" r:id="rId16"/>
  </p:sldIdLst>
  <p:sldSz cx="9144000" cy="6858000" type="screen4x3"/>
  <p:notesSz cx="7010400" cy="93345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70"/>
  </p:normalViewPr>
  <p:slideViewPr>
    <p:cSldViewPr>
      <p:cViewPr varScale="1">
        <p:scale>
          <a:sx n="109" d="100"/>
          <a:sy n="109" d="100"/>
        </p:scale>
        <p:origin x="1720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8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2400" y="0"/>
            <a:ext cx="3048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58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9200"/>
            <a:ext cx="3048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58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2400" y="8839200"/>
            <a:ext cx="3048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EC295573-A3E3-FF4F-972F-056E884308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549312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8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2400" y="0"/>
            <a:ext cx="3048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8400" y="685800"/>
            <a:ext cx="4673600" cy="3505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440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9600"/>
            <a:ext cx="5181600" cy="4191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40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9200"/>
            <a:ext cx="3048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40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2400" y="8839200"/>
            <a:ext cx="3048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A7918D93-F2F9-2A42-9BE3-122E91B52F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505255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pitchFamily="-110" charset="-128"/>
        <a:cs typeface="ＭＳ Ｐゴシック" pitchFamily="-110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pitchFamily="-110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pitchFamily="-110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pitchFamily="-110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pitchFamily="-110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C-S 446/546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E7A6FE-AA7F-2E46-AAE7-D10DDEFD08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94467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C-S 446/546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52590C-143E-ED4E-BD5C-CE09B4F69E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96688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C-S 446/546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6EA8E4-8AB7-234B-A86E-85A19C2345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15686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C-S 446/546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389A39-95A3-934B-A1E3-738E5A726F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84765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C-S 446/546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542B84-01A6-A143-B9CD-016E5EE833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5234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C-S 446/546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C8389B-36C2-6B45-BD9F-C86F48285A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13350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C-S 446/546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F8D5B3-825B-9A4F-B854-F549984F0B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3808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C-S 446/546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5BF085-9122-B042-8DCF-9BB4F749F9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1598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C-S 446/546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D16094-FAD8-F649-8901-204D4E08F4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921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C-S 446/546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A5B100-C315-5941-8717-2EA98BB5DC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9699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C-S 446/546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C326CA-FEFB-3B4C-9E17-2E37E7B530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36153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22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2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C-S 446/546</a:t>
            </a:r>
          </a:p>
        </p:txBody>
      </p:sp>
      <p:sp>
        <p:nvSpPr>
          <p:cNvPr id="522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6FB0CC24-2048-484E-8961-08DDC57363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pitchFamily="-110" charset="-128"/>
          <a:cs typeface="ＭＳ Ｐゴシック" pitchFamily="-110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-110" charset="-128"/>
          <a:cs typeface="ＭＳ Ｐゴシック" pitchFamily="-11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-110" charset="-128"/>
          <a:cs typeface="ＭＳ Ｐゴシック" pitchFamily="-11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-110" charset="-128"/>
          <a:cs typeface="ＭＳ Ｐゴシック" pitchFamily="-11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-110" charset="-128"/>
          <a:cs typeface="ＭＳ Ｐゴシック" pitchFamily="-11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pitchFamily="-110" charset="-128"/>
          <a:cs typeface="ＭＳ Ｐゴシック" pitchFamily="-110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pitchFamily="-110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itchFamily="-110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-110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10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1026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5400" b="1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Classes and their relationships</a:t>
            </a:r>
          </a:p>
        </p:txBody>
      </p:sp>
      <p:sp>
        <p:nvSpPr>
          <p:cNvPr id="15362" name="Rectangle 1027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AD203FD2-1DE2-9B43-BFB1-C605FA3CB40E}" type="slidenum">
              <a:rPr lang="en-US" sz="1400"/>
              <a:pPr eaLnBrk="1" hangingPunct="1"/>
              <a:t>10</a:t>
            </a:fld>
            <a:endParaRPr lang="en-US" sz="1400"/>
          </a:p>
        </p:txBody>
      </p:sp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How to identify specialization?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Generally, specialization relationships are noticeable in the application domain</a:t>
            </a:r>
          </a:p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Top-down approach</a:t>
            </a:r>
          </a:p>
          <a:p>
            <a:pPr lvl="1" eaLnBrk="1" hangingPunct="1"/>
            <a:r>
              <a:rPr lang="ja-JP" altLang="en-US">
                <a:latin typeface="Arial" charset="0"/>
                <a:ea typeface="ＭＳ Ｐゴシック" charset="0"/>
              </a:rPr>
              <a:t>“</a:t>
            </a:r>
            <a:r>
              <a:rPr lang="en-US" altLang="ja-JP">
                <a:latin typeface="Arial" charset="0"/>
                <a:ea typeface="ＭＳ Ｐゴシック" charset="0"/>
              </a:rPr>
              <a:t>Student</a:t>
            </a:r>
            <a:r>
              <a:rPr lang="ja-JP" altLang="en-US">
                <a:latin typeface="Arial" charset="0"/>
                <a:ea typeface="ＭＳ Ｐゴシック" charset="0"/>
              </a:rPr>
              <a:t>”</a:t>
            </a:r>
            <a:r>
              <a:rPr lang="en-US" altLang="ja-JP">
                <a:latin typeface="Arial" charset="0"/>
                <a:ea typeface="ＭＳ Ｐゴシック" charset="0"/>
              </a:rPr>
              <a:t>, </a:t>
            </a:r>
            <a:r>
              <a:rPr lang="ja-JP" altLang="en-US">
                <a:latin typeface="Arial" charset="0"/>
                <a:ea typeface="ＭＳ Ｐゴシック" charset="0"/>
              </a:rPr>
              <a:t>“</a:t>
            </a:r>
            <a:r>
              <a:rPr lang="en-US" altLang="ja-JP">
                <a:latin typeface="Arial" charset="0"/>
                <a:ea typeface="ＭＳ Ｐゴシック" charset="0"/>
              </a:rPr>
              <a:t>Full-time Student</a:t>
            </a:r>
            <a:r>
              <a:rPr lang="ja-JP" altLang="en-US">
                <a:latin typeface="Arial" charset="0"/>
                <a:ea typeface="ＭＳ Ｐゴシック" charset="0"/>
              </a:rPr>
              <a:t>”</a:t>
            </a:r>
            <a:r>
              <a:rPr lang="en-US" altLang="ja-JP">
                <a:latin typeface="Arial" charset="0"/>
                <a:ea typeface="ＭＳ Ｐゴシック" charset="0"/>
              </a:rPr>
              <a:t>, </a:t>
            </a:r>
            <a:r>
              <a:rPr lang="ja-JP" altLang="en-US">
                <a:latin typeface="Arial" charset="0"/>
                <a:ea typeface="ＭＳ Ｐゴシック" charset="0"/>
              </a:rPr>
              <a:t>“</a:t>
            </a:r>
            <a:r>
              <a:rPr lang="en-US" altLang="ja-JP">
                <a:latin typeface="Arial" charset="0"/>
                <a:ea typeface="ＭＳ Ｐゴシック" charset="0"/>
              </a:rPr>
              <a:t>Part-time Student</a:t>
            </a:r>
            <a:r>
              <a:rPr lang="ja-JP" altLang="en-US">
                <a:latin typeface="Arial" charset="0"/>
                <a:ea typeface="ＭＳ Ｐゴシック" charset="0"/>
              </a:rPr>
              <a:t>”</a:t>
            </a:r>
            <a:endParaRPr lang="en-US" altLang="ja-JP">
              <a:latin typeface="Arial" charset="0"/>
              <a:ea typeface="ＭＳ Ｐゴシック" charset="0"/>
            </a:endParaRPr>
          </a:p>
          <a:p>
            <a:pPr lvl="1" eaLnBrk="1" hangingPunct="1"/>
            <a:r>
              <a:rPr lang="ja-JP" altLang="en-US">
                <a:latin typeface="Arial" charset="0"/>
                <a:ea typeface="ＭＳ Ｐゴシック" charset="0"/>
              </a:rPr>
              <a:t>“</a:t>
            </a:r>
            <a:r>
              <a:rPr lang="en-US" altLang="ja-JP">
                <a:latin typeface="Arial" charset="0"/>
                <a:ea typeface="ＭＳ Ｐゴシック" charset="0"/>
              </a:rPr>
              <a:t>TV</a:t>
            </a:r>
            <a:r>
              <a:rPr lang="ja-JP" altLang="en-US">
                <a:latin typeface="Arial" charset="0"/>
                <a:ea typeface="ＭＳ Ｐゴシック" charset="0"/>
              </a:rPr>
              <a:t>”</a:t>
            </a:r>
            <a:r>
              <a:rPr lang="en-US" altLang="ja-JP">
                <a:latin typeface="Arial" charset="0"/>
                <a:ea typeface="ＭＳ Ｐゴシック" charset="0"/>
              </a:rPr>
              <a:t>, </a:t>
            </a:r>
            <a:r>
              <a:rPr lang="ja-JP" altLang="en-US">
                <a:latin typeface="Arial" charset="0"/>
                <a:ea typeface="ＭＳ Ｐゴシック" charset="0"/>
              </a:rPr>
              <a:t>“</a:t>
            </a:r>
            <a:r>
              <a:rPr lang="en-US" altLang="ja-JP">
                <a:latin typeface="Arial" charset="0"/>
                <a:ea typeface="ＭＳ Ｐゴシック" charset="0"/>
              </a:rPr>
              <a:t>Plasma TV</a:t>
            </a:r>
            <a:r>
              <a:rPr lang="ja-JP" altLang="en-US">
                <a:latin typeface="Arial" charset="0"/>
                <a:ea typeface="ＭＳ Ｐゴシック" charset="0"/>
              </a:rPr>
              <a:t>”</a:t>
            </a:r>
            <a:r>
              <a:rPr lang="en-US" altLang="ja-JP">
                <a:latin typeface="Arial" charset="0"/>
                <a:ea typeface="ＭＳ Ｐゴシック" charset="0"/>
              </a:rPr>
              <a:t>, </a:t>
            </a:r>
            <a:r>
              <a:rPr lang="ja-JP" altLang="en-US">
                <a:latin typeface="Arial" charset="0"/>
                <a:ea typeface="ＭＳ Ｐゴシック" charset="0"/>
              </a:rPr>
              <a:t>“</a:t>
            </a:r>
            <a:r>
              <a:rPr lang="en-US" altLang="ja-JP">
                <a:latin typeface="Arial" charset="0"/>
                <a:ea typeface="ＭＳ Ｐゴシック" charset="0"/>
              </a:rPr>
              <a:t>Flat Panel TV</a:t>
            </a:r>
            <a:r>
              <a:rPr lang="ja-JP" altLang="en-US">
                <a:latin typeface="Arial" charset="0"/>
                <a:ea typeface="ＭＳ Ｐゴシック" charset="0"/>
              </a:rPr>
              <a:t>”</a:t>
            </a:r>
            <a:endParaRPr lang="en-US" altLang="ja-JP">
              <a:latin typeface="Arial" charset="0"/>
              <a:ea typeface="ＭＳ Ｐゴシック" charset="0"/>
            </a:endParaRPr>
          </a:p>
          <a:p>
            <a:pPr lvl="1" eaLnBrk="1" hangingPunct="1"/>
            <a:r>
              <a:rPr lang="ja-JP" altLang="en-US">
                <a:latin typeface="Arial" charset="0"/>
                <a:ea typeface="ＭＳ Ｐゴシック" charset="0"/>
              </a:rPr>
              <a:t>“</a:t>
            </a:r>
            <a:r>
              <a:rPr lang="en-US" altLang="ja-JP">
                <a:latin typeface="Arial" charset="0"/>
                <a:ea typeface="ＭＳ Ｐゴシック" charset="0"/>
              </a:rPr>
              <a:t>Customer</a:t>
            </a:r>
            <a:r>
              <a:rPr lang="ja-JP" altLang="en-US">
                <a:latin typeface="Arial" charset="0"/>
                <a:ea typeface="ＭＳ Ｐゴシック" charset="0"/>
              </a:rPr>
              <a:t>”</a:t>
            </a:r>
            <a:r>
              <a:rPr lang="en-US" altLang="ja-JP">
                <a:latin typeface="Arial" charset="0"/>
                <a:ea typeface="ＭＳ Ｐゴシック" charset="0"/>
              </a:rPr>
              <a:t>, </a:t>
            </a:r>
            <a:r>
              <a:rPr lang="ja-JP" altLang="en-US">
                <a:latin typeface="Arial" charset="0"/>
                <a:ea typeface="ＭＳ Ｐゴシック" charset="0"/>
              </a:rPr>
              <a:t>“</a:t>
            </a:r>
            <a:r>
              <a:rPr lang="en-US" altLang="ja-JP">
                <a:latin typeface="Arial" charset="0"/>
                <a:ea typeface="ＭＳ Ｐゴシック" charset="0"/>
              </a:rPr>
              <a:t>Bank manager</a:t>
            </a:r>
            <a:r>
              <a:rPr lang="ja-JP" altLang="en-US">
                <a:latin typeface="Arial" charset="0"/>
                <a:ea typeface="ＭＳ Ｐゴシック" charset="0"/>
              </a:rPr>
              <a:t>”</a:t>
            </a:r>
            <a:r>
              <a:rPr lang="en-US" altLang="ja-JP">
                <a:latin typeface="Arial" charset="0"/>
                <a:ea typeface="ＭＳ Ｐゴシック" charset="0"/>
              </a:rPr>
              <a:t>, </a:t>
            </a:r>
            <a:r>
              <a:rPr lang="ja-JP" altLang="en-US">
                <a:latin typeface="Arial" charset="0"/>
                <a:ea typeface="ＭＳ Ｐゴシック" charset="0"/>
              </a:rPr>
              <a:t>“</a:t>
            </a:r>
            <a:r>
              <a:rPr lang="en-US" altLang="ja-JP">
                <a:latin typeface="Arial" charset="0"/>
                <a:ea typeface="ＭＳ Ｐゴシック" charset="0"/>
              </a:rPr>
              <a:t>Teller</a:t>
            </a:r>
            <a:r>
              <a:rPr lang="ja-JP" altLang="en-US">
                <a:latin typeface="Arial" charset="0"/>
                <a:ea typeface="ＭＳ Ｐゴシック" charset="0"/>
              </a:rPr>
              <a:t>”</a:t>
            </a:r>
            <a:endParaRPr lang="en-US">
              <a:latin typeface="Arial" charset="0"/>
              <a:ea typeface="ＭＳ Ｐゴシック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 build="p" bldLvl="2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9C85319B-6E4F-2446-B50B-E290CE858328}" type="slidenum">
              <a:rPr lang="en-US" sz="1400"/>
              <a:pPr eaLnBrk="1" hangingPunct="1"/>
              <a:t>11</a:t>
            </a:fld>
            <a:endParaRPr lang="en-US" sz="1400"/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How to identify specialization (continued)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Some of them are discovered during analysis</a:t>
            </a:r>
          </a:p>
          <a:p>
            <a:pPr eaLnBrk="1" hangingPunct="1">
              <a:lnSpc>
                <a:spcPct val="90000"/>
              </a:lnSpc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Bottom-up approach</a:t>
            </a:r>
          </a:p>
          <a:p>
            <a:pPr lvl="1" eaLnBrk="1" hangingPunct="1">
              <a:lnSpc>
                <a:spcPct val="90000"/>
              </a:lnSpc>
            </a:pPr>
            <a:r>
              <a:rPr lang="ja-JP" altLang="en-US" sz="2400">
                <a:latin typeface="Arial" charset="0"/>
                <a:ea typeface="ＭＳ Ｐゴシック" charset="0"/>
              </a:rPr>
              <a:t>“</a:t>
            </a:r>
            <a:r>
              <a:rPr lang="en-US" altLang="ja-JP" sz="2400">
                <a:latin typeface="Arial" charset="0"/>
                <a:ea typeface="ＭＳ Ｐゴシック" charset="0"/>
              </a:rPr>
              <a:t>Part-time Instructor</a:t>
            </a:r>
            <a:r>
              <a:rPr lang="ja-JP" altLang="en-US" sz="2400">
                <a:latin typeface="Arial" charset="0"/>
                <a:ea typeface="ＭＳ Ｐゴシック" charset="0"/>
              </a:rPr>
              <a:t>”</a:t>
            </a:r>
            <a:r>
              <a:rPr lang="en-US" altLang="ja-JP" sz="2400">
                <a:latin typeface="Arial" charset="0"/>
                <a:ea typeface="ＭＳ Ｐゴシック" charset="0"/>
              </a:rPr>
              <a:t> derived from </a:t>
            </a:r>
            <a:r>
              <a:rPr lang="ja-JP" altLang="en-US" sz="2400">
                <a:latin typeface="Arial" charset="0"/>
                <a:ea typeface="ＭＳ Ｐゴシック" charset="0"/>
              </a:rPr>
              <a:t>“</a:t>
            </a:r>
            <a:r>
              <a:rPr lang="en-US" altLang="ja-JP" sz="2400">
                <a:latin typeface="Arial" charset="0"/>
                <a:ea typeface="ＭＳ Ｐゴシック" charset="0"/>
              </a:rPr>
              <a:t>Instructor</a:t>
            </a:r>
            <a:r>
              <a:rPr lang="ja-JP" altLang="en-US" sz="2400">
                <a:latin typeface="Arial" charset="0"/>
                <a:ea typeface="ＭＳ Ｐゴシック" charset="0"/>
              </a:rPr>
              <a:t>”</a:t>
            </a:r>
            <a:r>
              <a:rPr lang="en-US" altLang="ja-JP" sz="2400">
                <a:latin typeface="Arial" charset="0"/>
                <a:ea typeface="ＭＳ Ｐゴシック" charset="0"/>
              </a:rPr>
              <a:t> and </a:t>
            </a:r>
            <a:r>
              <a:rPr lang="ja-JP" altLang="en-US" sz="2400">
                <a:latin typeface="Arial" charset="0"/>
                <a:ea typeface="ＭＳ Ｐゴシック" charset="0"/>
              </a:rPr>
              <a:t>“</a:t>
            </a:r>
            <a:r>
              <a:rPr lang="en-US" altLang="ja-JP" sz="2400">
                <a:latin typeface="Arial" charset="0"/>
                <a:ea typeface="ＭＳ Ｐゴシック" charset="0"/>
              </a:rPr>
              <a:t>Student</a:t>
            </a:r>
            <a:r>
              <a:rPr lang="ja-JP" altLang="en-US" sz="2400">
                <a:latin typeface="Arial" charset="0"/>
                <a:ea typeface="ＭＳ Ｐゴシック" charset="0"/>
              </a:rPr>
              <a:t>”</a:t>
            </a:r>
            <a:r>
              <a:rPr lang="en-US" altLang="ja-JP" sz="2400">
                <a:latin typeface="Arial" charset="0"/>
                <a:ea typeface="ＭＳ Ｐゴシック" charset="0"/>
              </a:rPr>
              <a:t> while modeling a department</a:t>
            </a:r>
          </a:p>
          <a:p>
            <a:pPr lvl="1" eaLnBrk="1" hangingPunct="1">
              <a:lnSpc>
                <a:spcPct val="90000"/>
              </a:lnSpc>
            </a:pPr>
            <a:r>
              <a:rPr lang="ja-JP" altLang="en-US" sz="2400">
                <a:latin typeface="Arial" charset="0"/>
                <a:ea typeface="ＭＳ Ｐゴシック" charset="0"/>
              </a:rPr>
              <a:t>“</a:t>
            </a:r>
            <a:r>
              <a:rPr lang="en-US" altLang="ja-JP" sz="2400">
                <a:latin typeface="Arial" charset="0"/>
                <a:ea typeface="ＭＳ Ｐゴシック" charset="0"/>
              </a:rPr>
              <a:t>User</a:t>
            </a:r>
            <a:r>
              <a:rPr lang="ja-JP" altLang="en-US" sz="2400">
                <a:latin typeface="Arial" charset="0"/>
                <a:ea typeface="ＭＳ Ｐゴシック" charset="0"/>
              </a:rPr>
              <a:t>”</a:t>
            </a:r>
            <a:r>
              <a:rPr lang="en-US" altLang="ja-JP" sz="2400">
                <a:latin typeface="Arial" charset="0"/>
                <a:ea typeface="ＭＳ Ｐゴシック" charset="0"/>
              </a:rPr>
              <a:t> derived from </a:t>
            </a:r>
            <a:r>
              <a:rPr lang="ja-JP" altLang="en-US" sz="2400">
                <a:latin typeface="Arial" charset="0"/>
                <a:ea typeface="ＭＳ Ｐゴシック" charset="0"/>
              </a:rPr>
              <a:t>“</a:t>
            </a:r>
            <a:r>
              <a:rPr lang="en-US" altLang="ja-JP" sz="2400">
                <a:latin typeface="Arial" charset="0"/>
                <a:ea typeface="ＭＳ Ｐゴシック" charset="0"/>
              </a:rPr>
              <a:t>Customer</a:t>
            </a:r>
            <a:r>
              <a:rPr lang="ja-JP" altLang="en-US" sz="2400">
                <a:latin typeface="Arial" charset="0"/>
                <a:ea typeface="ＭＳ Ｐゴシック" charset="0"/>
              </a:rPr>
              <a:t>”</a:t>
            </a:r>
            <a:r>
              <a:rPr lang="en-US" altLang="ja-JP" sz="2400">
                <a:latin typeface="Arial" charset="0"/>
                <a:ea typeface="ＭＳ Ｐゴシック" charset="0"/>
              </a:rPr>
              <a:t>, </a:t>
            </a:r>
            <a:r>
              <a:rPr lang="ja-JP" altLang="en-US" sz="2400">
                <a:latin typeface="Arial" charset="0"/>
                <a:ea typeface="ＭＳ Ｐゴシック" charset="0"/>
              </a:rPr>
              <a:t>“</a:t>
            </a:r>
            <a:r>
              <a:rPr lang="en-US" altLang="ja-JP" sz="2400">
                <a:latin typeface="Arial" charset="0"/>
                <a:ea typeface="ＭＳ Ｐゴシック" charset="0"/>
              </a:rPr>
              <a:t>Bank Manager</a:t>
            </a:r>
            <a:r>
              <a:rPr lang="ja-JP" altLang="en-US" sz="2400">
                <a:latin typeface="Arial" charset="0"/>
                <a:ea typeface="ＭＳ Ｐゴシック" charset="0"/>
              </a:rPr>
              <a:t>”</a:t>
            </a:r>
            <a:r>
              <a:rPr lang="en-US" altLang="ja-JP" sz="2400">
                <a:latin typeface="Arial" charset="0"/>
                <a:ea typeface="ＭＳ Ｐゴシック" charset="0"/>
              </a:rPr>
              <a:t> and </a:t>
            </a:r>
            <a:r>
              <a:rPr lang="ja-JP" altLang="en-US" sz="2400">
                <a:latin typeface="Arial" charset="0"/>
                <a:ea typeface="ＭＳ Ｐゴシック" charset="0"/>
              </a:rPr>
              <a:t>“</a:t>
            </a:r>
            <a:r>
              <a:rPr lang="en-US" altLang="ja-JP" sz="2400">
                <a:latin typeface="Arial" charset="0"/>
                <a:ea typeface="ＭＳ Ｐゴシック" charset="0"/>
              </a:rPr>
              <a:t>Teller</a:t>
            </a:r>
            <a:r>
              <a:rPr lang="ja-JP" altLang="en-US" sz="2400">
                <a:latin typeface="Arial" charset="0"/>
                <a:ea typeface="ＭＳ Ｐゴシック" charset="0"/>
              </a:rPr>
              <a:t>”</a:t>
            </a:r>
            <a:r>
              <a:rPr lang="en-US" altLang="ja-JP" sz="2400">
                <a:latin typeface="Arial" charset="0"/>
                <a:ea typeface="ＭＳ Ｐゴシック" charset="0"/>
              </a:rPr>
              <a:t> while modeling an ATM system</a:t>
            </a:r>
          </a:p>
          <a:p>
            <a:pPr lvl="1" eaLnBrk="1" hangingPunct="1">
              <a:lnSpc>
                <a:spcPct val="90000"/>
              </a:lnSpc>
            </a:pPr>
            <a:r>
              <a:rPr lang="ja-JP" altLang="en-US" sz="2400">
                <a:latin typeface="Arial" charset="0"/>
                <a:ea typeface="ＭＳ Ｐゴシック" charset="0"/>
              </a:rPr>
              <a:t>“</a:t>
            </a:r>
            <a:r>
              <a:rPr lang="en-US" altLang="ja-JP" sz="2400">
                <a:latin typeface="Arial" charset="0"/>
                <a:ea typeface="ＭＳ Ｐゴシック" charset="0"/>
              </a:rPr>
              <a:t>Material</a:t>
            </a:r>
            <a:r>
              <a:rPr lang="ja-JP" altLang="en-US" sz="2400">
                <a:latin typeface="Arial" charset="0"/>
                <a:ea typeface="ＭＳ Ｐゴシック" charset="0"/>
              </a:rPr>
              <a:t>”</a:t>
            </a:r>
            <a:r>
              <a:rPr lang="en-US" altLang="ja-JP" sz="2400">
                <a:latin typeface="Arial" charset="0"/>
                <a:ea typeface="ＭＳ Ｐゴシック" charset="0"/>
              </a:rPr>
              <a:t> derived from </a:t>
            </a:r>
            <a:r>
              <a:rPr lang="ja-JP" altLang="en-US" sz="2400">
                <a:latin typeface="Arial" charset="0"/>
                <a:ea typeface="ＭＳ Ｐゴシック" charset="0"/>
              </a:rPr>
              <a:t>“</a:t>
            </a:r>
            <a:r>
              <a:rPr lang="en-US" altLang="ja-JP" sz="2400">
                <a:latin typeface="Arial" charset="0"/>
                <a:ea typeface="ＭＳ Ｐゴシック" charset="0"/>
              </a:rPr>
              <a:t>Book</a:t>
            </a:r>
            <a:r>
              <a:rPr lang="ja-JP" altLang="en-US" sz="2400">
                <a:latin typeface="Arial" charset="0"/>
                <a:ea typeface="ＭＳ Ｐゴシック" charset="0"/>
              </a:rPr>
              <a:t>”</a:t>
            </a:r>
            <a:r>
              <a:rPr lang="en-US" altLang="ja-JP" sz="2400">
                <a:latin typeface="Arial" charset="0"/>
                <a:ea typeface="ＭＳ Ｐゴシック" charset="0"/>
              </a:rPr>
              <a:t>, </a:t>
            </a:r>
            <a:r>
              <a:rPr lang="ja-JP" altLang="en-US" sz="2400">
                <a:latin typeface="Arial" charset="0"/>
                <a:ea typeface="ＭＳ Ｐゴシック" charset="0"/>
              </a:rPr>
              <a:t>“</a:t>
            </a:r>
            <a:r>
              <a:rPr lang="en-US" altLang="ja-JP" sz="2400">
                <a:latin typeface="Arial" charset="0"/>
                <a:ea typeface="ＭＳ Ｐゴシック" charset="0"/>
              </a:rPr>
              <a:t>Journal</a:t>
            </a:r>
            <a:r>
              <a:rPr lang="ja-JP" altLang="en-US" sz="2400">
                <a:latin typeface="Arial" charset="0"/>
                <a:ea typeface="ＭＳ Ｐゴシック" charset="0"/>
              </a:rPr>
              <a:t>”</a:t>
            </a:r>
            <a:r>
              <a:rPr lang="en-US" altLang="ja-JP" sz="2400">
                <a:latin typeface="Arial" charset="0"/>
                <a:ea typeface="ＭＳ Ｐゴシック" charset="0"/>
              </a:rPr>
              <a:t> and </a:t>
            </a:r>
            <a:r>
              <a:rPr lang="ja-JP" altLang="en-US" sz="2400">
                <a:latin typeface="Arial" charset="0"/>
                <a:ea typeface="ＭＳ Ｐゴシック" charset="0"/>
              </a:rPr>
              <a:t>“</a:t>
            </a:r>
            <a:r>
              <a:rPr lang="en-US" altLang="ja-JP" sz="2400">
                <a:latin typeface="Arial" charset="0"/>
                <a:ea typeface="ＭＳ Ｐゴシック" charset="0"/>
              </a:rPr>
              <a:t>Magazine</a:t>
            </a:r>
            <a:r>
              <a:rPr lang="ja-JP" altLang="en-US" sz="2400">
                <a:latin typeface="Arial" charset="0"/>
                <a:ea typeface="ＭＳ Ｐゴシック" charset="0"/>
              </a:rPr>
              <a:t>”</a:t>
            </a:r>
            <a:r>
              <a:rPr lang="en-US" altLang="ja-JP" sz="2400">
                <a:latin typeface="Arial" charset="0"/>
                <a:ea typeface="ＭＳ Ｐゴシック" charset="0"/>
              </a:rPr>
              <a:t> while modeling a library catalog system</a:t>
            </a:r>
            <a:endParaRPr lang="en-US" sz="2400">
              <a:latin typeface="Arial" charset="0"/>
              <a:ea typeface="ＭＳ Ｐゴシック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build="p" bldLvl="2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Example</a:t>
            </a:r>
          </a:p>
        </p:txBody>
      </p:sp>
      <p:sp>
        <p:nvSpPr>
          <p:cNvPr id="2662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07548EB2-1AB9-0442-9A03-1E3E9E14A855}" type="slidenum">
              <a:rPr lang="en-US" sz="1400"/>
              <a:pPr eaLnBrk="1" hangingPunct="1"/>
              <a:t>12</a:t>
            </a:fld>
            <a:endParaRPr lang="en-US" sz="1400"/>
          </a:p>
        </p:txBody>
      </p:sp>
      <p:pic>
        <p:nvPicPr>
          <p:cNvPr id="26628" name="Picture 5" descr="classDiagramInheritance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1816100"/>
            <a:ext cx="7239000" cy="405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Example</a:t>
            </a:r>
          </a:p>
        </p:txBody>
      </p:sp>
      <p:sp>
        <p:nvSpPr>
          <p:cNvPr id="2765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A00709C4-C81C-D846-9FAB-58EE9E766746}" type="slidenum">
              <a:rPr lang="en-US" sz="1400"/>
              <a:pPr eaLnBrk="1" hangingPunct="1"/>
              <a:t>13</a:t>
            </a:fld>
            <a:endParaRPr lang="en-US" sz="1400"/>
          </a:p>
        </p:txBody>
      </p:sp>
      <p:pic>
        <p:nvPicPr>
          <p:cNvPr id="27652" name="Picture 6" descr="classDiagramTaxonomy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803400"/>
            <a:ext cx="7924800" cy="429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3805E9C3-E287-5145-B49C-D8F6E22D9557}" type="slidenum">
              <a:rPr lang="en-US" sz="1400"/>
              <a:pPr eaLnBrk="1" hangingPunct="1"/>
              <a:t>14</a:t>
            </a:fld>
            <a:endParaRPr lang="en-US" sz="1400"/>
          </a:p>
        </p:txBody>
      </p:sp>
      <p:sp>
        <p:nvSpPr>
          <p:cNvPr id="286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>
                <a:latin typeface="Arial" charset="0"/>
                <a:ea typeface="ＭＳ Ｐゴシック" charset="0"/>
                <a:cs typeface="ＭＳ Ｐゴシック" charset="0"/>
              </a:rPr>
              <a:t>Deriving components of a class diagram from a use case diagram</a:t>
            </a:r>
          </a:p>
        </p:txBody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Actors are potential candidates for classes</a:t>
            </a:r>
          </a:p>
          <a:p>
            <a:pPr lvl="1" eaLnBrk="1" hangingPunct="1"/>
            <a:r>
              <a:rPr lang="en-US">
                <a:latin typeface="Arial" charset="0"/>
                <a:ea typeface="ＭＳ Ｐゴシック" charset="0"/>
              </a:rPr>
              <a:t>Sometimes, an actor may not be modeled as a class</a:t>
            </a:r>
          </a:p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Specialization between actors will end up in specialization relationship between the corresponding classes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CCD5AA7F-651B-0A4B-99C1-2C32ED38DE47}" type="slidenum">
              <a:rPr lang="en-US" sz="1400"/>
              <a:pPr eaLnBrk="1" hangingPunct="1"/>
              <a:t>15</a:t>
            </a:fld>
            <a:endParaRPr lang="en-US" sz="1400"/>
          </a:p>
        </p:txBody>
      </p:sp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>
                <a:latin typeface="Arial" charset="0"/>
                <a:ea typeface="ＭＳ Ｐゴシック" charset="0"/>
                <a:cs typeface="ＭＳ Ｐゴシック" charset="0"/>
              </a:rPr>
              <a:t>Deriving components of a class diagram from a use case diagram</a:t>
            </a:r>
          </a:p>
        </p:txBody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Two actors may be related to each other if they are connected through a series of use cases</a:t>
            </a:r>
          </a:p>
          <a:p>
            <a:pPr lvl="1" eaLnBrk="1" hangingPunct="1">
              <a:lnSpc>
                <a:spcPct val="90000"/>
              </a:lnSpc>
            </a:pPr>
            <a:r>
              <a:rPr lang="en-US">
                <a:latin typeface="Arial" charset="0"/>
                <a:ea typeface="ＭＳ Ｐゴシック" charset="0"/>
              </a:rPr>
              <a:t>The classes corresponding to these actors will thus have an association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>
                <a:latin typeface="Arial" charset="0"/>
                <a:ea typeface="ＭＳ Ｐゴシック" charset="0"/>
              </a:rPr>
              <a:t>See the ATM example – the actor </a:t>
            </a:r>
            <a:r>
              <a:rPr lang="ja-JP" altLang="en-US">
                <a:latin typeface="Arial" charset="0"/>
                <a:ea typeface="ＭＳ Ｐゴシック" charset="0"/>
              </a:rPr>
              <a:t>“</a:t>
            </a:r>
            <a:r>
              <a:rPr lang="en-US" altLang="ja-JP">
                <a:latin typeface="Arial" charset="0"/>
                <a:ea typeface="ＭＳ Ｐゴシック" charset="0"/>
              </a:rPr>
              <a:t>User</a:t>
            </a:r>
            <a:r>
              <a:rPr lang="ja-JP" altLang="en-US">
                <a:latin typeface="Arial" charset="0"/>
                <a:ea typeface="ＭＳ Ｐゴシック" charset="0"/>
              </a:rPr>
              <a:t>”</a:t>
            </a:r>
            <a:r>
              <a:rPr lang="en-US" altLang="ja-JP">
                <a:latin typeface="Arial" charset="0"/>
                <a:ea typeface="ＭＳ Ｐゴシック" charset="0"/>
              </a:rPr>
              <a:t> is related to </a:t>
            </a:r>
            <a:r>
              <a:rPr lang="ja-JP" altLang="en-US">
                <a:latin typeface="Arial" charset="0"/>
                <a:ea typeface="ＭＳ Ｐゴシック" charset="0"/>
              </a:rPr>
              <a:t>“</a:t>
            </a:r>
            <a:r>
              <a:rPr lang="en-US" altLang="ja-JP">
                <a:latin typeface="Arial" charset="0"/>
                <a:ea typeface="ＭＳ Ｐゴシック" charset="0"/>
              </a:rPr>
              <a:t>Account</a:t>
            </a:r>
            <a:r>
              <a:rPr lang="ja-JP" altLang="en-US">
                <a:latin typeface="Arial" charset="0"/>
                <a:ea typeface="ＭＳ Ｐゴシック" charset="0"/>
              </a:rPr>
              <a:t>”</a:t>
            </a:r>
            <a:r>
              <a:rPr lang="en-US" altLang="ja-JP">
                <a:latin typeface="Arial" charset="0"/>
                <a:ea typeface="ＭＳ Ｐゴシック" charset="0"/>
              </a:rPr>
              <a:t> because of the use cases </a:t>
            </a:r>
            <a:r>
              <a:rPr lang="ja-JP" altLang="en-US">
                <a:latin typeface="Arial" charset="0"/>
                <a:ea typeface="ＭＳ Ｐゴシック" charset="0"/>
              </a:rPr>
              <a:t>“</a:t>
            </a:r>
            <a:r>
              <a:rPr lang="en-US" altLang="ja-JP">
                <a:latin typeface="Arial" charset="0"/>
                <a:ea typeface="ＭＳ Ｐゴシック" charset="0"/>
              </a:rPr>
              <a:t>deposit</a:t>
            </a:r>
            <a:r>
              <a:rPr lang="ja-JP" altLang="en-US">
                <a:latin typeface="Arial" charset="0"/>
                <a:ea typeface="ＭＳ Ｐゴシック" charset="0"/>
              </a:rPr>
              <a:t>”</a:t>
            </a:r>
            <a:r>
              <a:rPr lang="en-US" altLang="ja-JP">
                <a:latin typeface="Arial" charset="0"/>
                <a:ea typeface="ＭＳ Ｐゴシック" charset="0"/>
              </a:rPr>
              <a:t> and </a:t>
            </a:r>
            <a:r>
              <a:rPr lang="ja-JP" altLang="en-US">
                <a:latin typeface="Arial" charset="0"/>
                <a:ea typeface="ＭＳ Ｐゴシック" charset="0"/>
              </a:rPr>
              <a:t>“</a:t>
            </a:r>
            <a:r>
              <a:rPr lang="en-US" altLang="ja-JP">
                <a:latin typeface="Arial" charset="0"/>
                <a:ea typeface="ＭＳ Ｐゴシック" charset="0"/>
              </a:rPr>
              <a:t>update account</a:t>
            </a:r>
            <a:r>
              <a:rPr lang="ja-JP" altLang="en-US">
                <a:latin typeface="Arial" charset="0"/>
                <a:ea typeface="ＭＳ Ｐゴシック" charset="0"/>
              </a:rPr>
              <a:t>”</a:t>
            </a:r>
            <a:endParaRPr lang="en-US" altLang="ja-JP">
              <a:latin typeface="Arial" charset="0"/>
              <a:ea typeface="ＭＳ Ｐゴシック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The relationship among use cases will be exploited later in dynamic modeling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OO Design </a:t>
            </a:r>
          </a:p>
        </p:txBody>
      </p:sp>
      <p:sp>
        <p:nvSpPr>
          <p:cNvPr id="1638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lnSpc>
                <a:spcPct val="90000"/>
              </a:lnSpc>
              <a:buFont typeface="Arial" charset="0"/>
              <a:buAutoNum type="arabicPeriod"/>
            </a:pPr>
            <a:r>
              <a:rPr lang="en-GB" sz="2400">
                <a:latin typeface="Verdana" charset="0"/>
                <a:ea typeface="ＭＳ Ｐゴシック" charset="0"/>
                <a:cs typeface="ＭＳ Ｐゴシック" charset="0"/>
              </a:rPr>
              <a:t>Identify a first set of candidate classes</a:t>
            </a:r>
            <a:r>
              <a:rPr lang="en-US" sz="2400">
                <a:latin typeface="Verdana" charset="0"/>
                <a:ea typeface="ＭＳ Ｐゴシック" charset="0"/>
                <a:cs typeface="Times New Roman" charset="0"/>
              </a:rPr>
              <a:t> </a:t>
            </a:r>
          </a:p>
          <a:p>
            <a:pPr algn="just" eaLnBrk="1" hangingPunct="1">
              <a:lnSpc>
                <a:spcPct val="90000"/>
              </a:lnSpc>
              <a:buFont typeface="Arial" charset="0"/>
              <a:buAutoNum type="arabicPeriod"/>
            </a:pPr>
            <a:r>
              <a:rPr lang="en-GB" sz="2400">
                <a:latin typeface="Verdana" charset="0"/>
                <a:ea typeface="ＭＳ Ｐゴシック" charset="0"/>
                <a:cs typeface="ＭＳ Ｐゴシック" charset="0"/>
              </a:rPr>
              <a:t>Add associations and attributes </a:t>
            </a:r>
          </a:p>
          <a:p>
            <a:pPr algn="just" eaLnBrk="1" hangingPunct="1">
              <a:lnSpc>
                <a:spcPct val="90000"/>
              </a:lnSpc>
              <a:buFont typeface="Arial" charset="0"/>
              <a:buAutoNum type="arabicPeriod"/>
            </a:pPr>
            <a:r>
              <a:rPr lang="en-GB" sz="2400">
                <a:latin typeface="Verdana" charset="0"/>
                <a:ea typeface="ＭＳ Ｐゴシック" charset="0"/>
                <a:cs typeface="ＭＳ Ｐゴシック" charset="0"/>
              </a:rPr>
              <a:t>Find generalizations</a:t>
            </a:r>
            <a:r>
              <a:rPr lang="en-US" sz="2400">
                <a:latin typeface="Verdana" charset="0"/>
                <a:ea typeface="ＭＳ Ｐゴシック" charset="0"/>
                <a:cs typeface="ＭＳ Ｐゴシック" charset="0"/>
              </a:rPr>
              <a:t> </a:t>
            </a:r>
          </a:p>
          <a:p>
            <a:pPr algn="just" eaLnBrk="1" hangingPunct="1">
              <a:lnSpc>
                <a:spcPct val="90000"/>
              </a:lnSpc>
              <a:buFont typeface="Arial" charset="0"/>
              <a:buAutoNum type="arabicPeriod"/>
            </a:pPr>
            <a:r>
              <a:rPr lang="en-GB" sz="2400">
                <a:latin typeface="Verdana" charset="0"/>
                <a:ea typeface="ＭＳ Ｐゴシック" charset="0"/>
                <a:cs typeface="ＭＳ Ｐゴシック" charset="0"/>
              </a:rPr>
              <a:t>List the main responsibilities of each class</a:t>
            </a:r>
            <a:r>
              <a:rPr lang="en-US" sz="2400">
                <a:latin typeface="Verdana" charset="0"/>
                <a:ea typeface="ＭＳ Ｐゴシック" charset="0"/>
                <a:cs typeface="ＭＳ Ｐゴシック" charset="0"/>
              </a:rPr>
              <a:t> </a:t>
            </a:r>
          </a:p>
          <a:p>
            <a:pPr algn="just" eaLnBrk="1" hangingPunct="1">
              <a:lnSpc>
                <a:spcPct val="90000"/>
              </a:lnSpc>
              <a:buFont typeface="Arial" charset="0"/>
              <a:buAutoNum type="arabicPeriod"/>
            </a:pPr>
            <a:r>
              <a:rPr lang="en-GB" sz="2400">
                <a:latin typeface="Verdana" charset="0"/>
                <a:ea typeface="ＭＳ Ｐゴシック" charset="0"/>
                <a:cs typeface="ＭＳ Ｐゴシック" charset="0"/>
              </a:rPr>
              <a:t>Decide on specific operations </a:t>
            </a:r>
          </a:p>
          <a:p>
            <a:pPr algn="just" eaLnBrk="1" hangingPunct="1">
              <a:lnSpc>
                <a:spcPct val="90000"/>
              </a:lnSpc>
              <a:buFont typeface="Arial" charset="0"/>
              <a:buChar char="•"/>
            </a:pPr>
            <a:r>
              <a:rPr lang="en-GB" sz="2400">
                <a:latin typeface="Verdana" charset="0"/>
                <a:ea typeface="ＭＳ Ｐゴシック" charset="0"/>
                <a:cs typeface="ＭＳ Ｐゴシック" charset="0"/>
              </a:rPr>
              <a:t>Iterate over the entire process</a:t>
            </a:r>
            <a:r>
              <a:rPr lang="en-US" sz="2400">
                <a:latin typeface="Verdana" charset="0"/>
                <a:ea typeface="ＭＳ Ｐゴシック" charset="0"/>
                <a:cs typeface="ＭＳ Ｐゴシック" charset="0"/>
              </a:rPr>
              <a:t> until the model is satisfactory</a:t>
            </a:r>
          </a:p>
          <a:p>
            <a:pPr lvl="1" eaLnBrk="1" hangingPunct="1">
              <a:lnSpc>
                <a:spcPct val="90000"/>
              </a:lnSpc>
            </a:pPr>
            <a:r>
              <a:rPr lang="en-GB" sz="2000">
                <a:latin typeface="Verdana" charset="0"/>
                <a:ea typeface="ＭＳ Ｐゴシック" charset="0"/>
              </a:rPr>
              <a:t>Add or delete classes, associations, attributes, generalizations, responsibilities or operations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>
                <a:latin typeface="Verdana" charset="0"/>
                <a:ea typeface="ＭＳ Ｐゴシック" charset="0"/>
                <a:cs typeface="Times New Roman" charset="0"/>
              </a:rPr>
              <a:t>Identify interfaces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>
                <a:latin typeface="Verdana" charset="0"/>
                <a:ea typeface="ＭＳ Ｐゴシック" charset="0"/>
                <a:cs typeface="Times New Roman" charset="0"/>
              </a:rPr>
              <a:t>Apply design patterns</a:t>
            </a:r>
            <a:endParaRPr lang="en-GB" sz="2000">
              <a:latin typeface="Verdana" charset="0"/>
              <a:ea typeface="ＭＳ Ｐゴシック" charset="0"/>
              <a:cs typeface="Times New Roman" charset="0"/>
            </a:endParaRPr>
          </a:p>
          <a:p>
            <a:pPr algn="just" eaLnBrk="1" hangingPunct="1">
              <a:lnSpc>
                <a:spcPct val="90000"/>
              </a:lnSpc>
            </a:pPr>
            <a:r>
              <a:rPr lang="en-GB" sz="2400">
                <a:latin typeface="Verdana" charset="0"/>
                <a:ea typeface="ＭＳ Ｐゴシック" charset="0"/>
                <a:cs typeface="Times New Roman" charset="0"/>
              </a:rPr>
              <a:t>Don’t be too disorganized. Don’t be too rigid either.</a:t>
            </a:r>
          </a:p>
          <a:p>
            <a:pPr>
              <a:buFontTx/>
              <a:buNone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638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8EFA78ED-F489-AA4D-A63D-61143881EB5A}" type="slidenum">
              <a:rPr lang="en-US" sz="1400"/>
              <a:pPr eaLnBrk="1" hangingPunct="1"/>
              <a:t>2</a:t>
            </a:fld>
            <a:endParaRPr lang="en-US" sz="14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A7C7FDEB-3272-1E44-B83D-D7ECCFC0F50C}" type="slidenum">
              <a:rPr lang="en-US" sz="1400"/>
              <a:pPr eaLnBrk="1" hangingPunct="1"/>
              <a:t>3</a:t>
            </a:fld>
            <a:endParaRPr lang="en-US" sz="1400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914400"/>
          </a:xfrm>
        </p:spPr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How to find classes?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7772400" cy="4876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>
                <a:latin typeface="Arial" charset="0"/>
                <a:ea typeface="ＭＳ Ｐゴシック" charset="0"/>
                <a:cs typeface="ＭＳ Ｐゴシック" charset="0"/>
              </a:rPr>
              <a:t>Nouns in requirements document or use case descriptions may provide a good starting point, but often are inadequate</a:t>
            </a:r>
          </a:p>
          <a:p>
            <a:pPr eaLnBrk="1" hangingPunct="1">
              <a:lnSpc>
                <a:spcPct val="90000"/>
              </a:lnSpc>
            </a:pPr>
            <a:r>
              <a:rPr lang="en-US" sz="2800">
                <a:latin typeface="Arial" charset="0"/>
                <a:ea typeface="ＭＳ Ｐゴシック" charset="0"/>
                <a:cs typeface="ＭＳ Ｐゴシック" charset="0"/>
              </a:rPr>
              <a:t>Each class should contain a distinct set of operations relevant to the system under consideration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>
                <a:latin typeface="Arial" charset="0"/>
                <a:ea typeface="ＭＳ Ｐゴシック" charset="0"/>
              </a:rPr>
              <a:t>Think of a class as an ADT</a:t>
            </a:r>
          </a:p>
          <a:p>
            <a:pPr eaLnBrk="1" hangingPunct="1">
              <a:lnSpc>
                <a:spcPct val="90000"/>
              </a:lnSpc>
            </a:pPr>
            <a:r>
              <a:rPr lang="en-US" sz="2800">
                <a:latin typeface="Arial" charset="0"/>
                <a:ea typeface="ＭＳ Ｐゴシック" charset="0"/>
                <a:cs typeface="ＭＳ Ｐゴシック" charset="0"/>
              </a:rPr>
              <a:t>Remove vague classes</a:t>
            </a:r>
          </a:p>
          <a:p>
            <a:pPr lvl="1" eaLnBrk="1" hangingPunct="1">
              <a:lnSpc>
                <a:spcPct val="90000"/>
              </a:lnSpc>
            </a:pPr>
            <a:r>
              <a:rPr lang="en-US">
                <a:latin typeface="Arial" charset="0"/>
                <a:ea typeface="ＭＳ Ｐゴシック" charset="0"/>
              </a:rPr>
              <a:t>Classes that do not adequately describe themselves</a:t>
            </a:r>
          </a:p>
          <a:p>
            <a:pPr lvl="2" eaLnBrk="1" hangingPunct="1">
              <a:lnSpc>
                <a:spcPct val="90000"/>
              </a:lnSpc>
            </a:pPr>
            <a:r>
              <a:rPr lang="en-US">
                <a:latin typeface="Arial" charset="0"/>
                <a:ea typeface="ＭＳ Ｐゴシック" charset="0"/>
              </a:rPr>
              <a:t>A class that represents the internet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 bldLvl="2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33B42CC2-E3F0-4E4C-979E-20FACE69D94D}" type="slidenum">
              <a:rPr lang="en-US" sz="1400"/>
              <a:pPr eaLnBrk="1" hangingPunct="1"/>
              <a:t>4</a:t>
            </a:fld>
            <a:endParaRPr lang="en-US" sz="1400"/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How to find classes (continued)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Try not to include implementation-oriented classes in the analysis model</a:t>
            </a:r>
          </a:p>
          <a:p>
            <a:pPr lvl="1" eaLnBrk="1" hangingPunct="1"/>
            <a:r>
              <a:rPr lang="en-US">
                <a:latin typeface="Arial" charset="0"/>
                <a:ea typeface="ＭＳ Ｐゴシック" charset="0"/>
              </a:rPr>
              <a:t>May be introduced later during design and/or implementation </a:t>
            </a:r>
          </a:p>
          <a:p>
            <a:pPr lvl="1" eaLnBrk="1" hangingPunct="1"/>
            <a:r>
              <a:rPr lang="en-US">
                <a:latin typeface="Arial" charset="0"/>
                <a:ea typeface="ＭＳ Ｐゴシック" charset="0"/>
              </a:rPr>
              <a:t>Examples: array, tree, list</a:t>
            </a:r>
          </a:p>
          <a:p>
            <a:pPr lvl="1" eaLnBrk="1" hangingPunct="1"/>
            <a:r>
              <a:rPr lang="en-US">
                <a:latin typeface="Arial" charset="0"/>
                <a:ea typeface="ＭＳ Ｐゴシック" charset="0"/>
              </a:rPr>
              <a:t>These classes will not only occupy so much space in the diagram but also tend to divert the focus of analysis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749E6582-308C-2441-8B7C-9A71AE7CB5ED}" type="slidenum">
              <a:rPr lang="en-US" sz="1400"/>
              <a:pPr eaLnBrk="1" hangingPunct="1"/>
              <a:t>5</a:t>
            </a:fld>
            <a:endParaRPr lang="en-US" sz="1400"/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7772400" cy="1143000"/>
          </a:xfrm>
        </p:spPr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How to identify associations?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524000"/>
            <a:ext cx="77724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An association corresponds to a semantic dependency between classes</a:t>
            </a:r>
          </a:p>
          <a:p>
            <a:pPr lvl="1" eaLnBrk="1" hangingPunct="1">
              <a:lnSpc>
                <a:spcPct val="90000"/>
              </a:lnSpc>
            </a:pPr>
            <a:r>
              <a:rPr lang="en-US">
                <a:latin typeface="Arial" charset="0"/>
                <a:ea typeface="ＭＳ Ｐゴシック" charset="0"/>
              </a:rPr>
              <a:t>Class A uses a service from class B (client-server)</a:t>
            </a:r>
          </a:p>
          <a:p>
            <a:pPr lvl="1" eaLnBrk="1" hangingPunct="1">
              <a:lnSpc>
                <a:spcPct val="90000"/>
              </a:lnSpc>
            </a:pPr>
            <a:r>
              <a:rPr lang="en-US">
                <a:latin typeface="Arial" charset="0"/>
                <a:ea typeface="ＭＳ Ｐゴシック" charset="0"/>
              </a:rPr>
              <a:t>Class A has a structural component whose type is class B (aggregation)</a:t>
            </a:r>
          </a:p>
          <a:p>
            <a:pPr lvl="1" eaLnBrk="1" hangingPunct="1">
              <a:lnSpc>
                <a:spcPct val="90000"/>
              </a:lnSpc>
            </a:pPr>
            <a:r>
              <a:rPr lang="en-US">
                <a:latin typeface="Arial" charset="0"/>
                <a:ea typeface="ＭＳ Ｐゴシック" charset="0"/>
              </a:rPr>
              <a:t>Class A sends data to or receives data from class B (communication)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" dur="500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uild="p" bldLvl="2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66A13D1-9B45-5C45-A4C9-F55E98C89CFB}" type="slidenum">
              <a:rPr lang="en-US" sz="1400"/>
              <a:pPr eaLnBrk="1" hangingPunct="1"/>
              <a:t>6</a:t>
            </a:fld>
            <a:endParaRPr lang="en-US" sz="1400"/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7772400" cy="1143000"/>
          </a:xfrm>
        </p:spPr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How to identify associations (continued)</a:t>
            </a:r>
          </a:p>
        </p:txBody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524000"/>
            <a:ext cx="7772400" cy="4114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>
                <a:latin typeface="Arial" charset="0"/>
                <a:ea typeface="ＭＳ Ｐゴシック" charset="0"/>
                <a:cs typeface="ＭＳ Ｐゴシック" charset="0"/>
              </a:rPr>
              <a:t>Include only those associations that are relevant to the current model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>
                <a:latin typeface="Arial" charset="0"/>
                <a:ea typeface="ＭＳ Ｐゴシック" charset="0"/>
              </a:rPr>
              <a:t>Constrained by assumptions, simplifications, system boundary (what is expected to be provided by the system)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>
                <a:latin typeface="Arial" charset="0"/>
                <a:ea typeface="ＭＳ Ｐゴシック" charset="0"/>
              </a:rPr>
              <a:t>Three different associations between </a:t>
            </a:r>
            <a:r>
              <a:rPr lang="ja-JP" altLang="en-US" sz="2400">
                <a:latin typeface="Arial" charset="0"/>
                <a:ea typeface="ＭＳ Ｐゴシック" charset="0"/>
              </a:rPr>
              <a:t>“</a:t>
            </a:r>
            <a:r>
              <a:rPr lang="en-US" altLang="ja-JP" sz="2400">
                <a:latin typeface="Arial" charset="0"/>
                <a:ea typeface="ＭＳ Ｐゴシック" charset="0"/>
              </a:rPr>
              <a:t>Faculty member</a:t>
            </a:r>
            <a:r>
              <a:rPr lang="ja-JP" altLang="en-US" sz="2400">
                <a:latin typeface="Arial" charset="0"/>
                <a:ea typeface="ＭＳ Ｐゴシック" charset="0"/>
              </a:rPr>
              <a:t>”</a:t>
            </a:r>
            <a:r>
              <a:rPr lang="en-US" altLang="ja-JP" sz="2400">
                <a:latin typeface="Arial" charset="0"/>
                <a:ea typeface="ＭＳ Ｐゴシック" charset="0"/>
              </a:rPr>
              <a:t> and </a:t>
            </a:r>
            <a:r>
              <a:rPr lang="ja-JP" altLang="en-US" sz="2400">
                <a:latin typeface="Arial" charset="0"/>
                <a:ea typeface="ＭＳ Ｐゴシック" charset="0"/>
              </a:rPr>
              <a:t>“</a:t>
            </a:r>
            <a:r>
              <a:rPr lang="en-US" altLang="ja-JP" sz="2400">
                <a:latin typeface="Arial" charset="0"/>
                <a:ea typeface="ＭＳ Ｐゴシック" charset="0"/>
              </a:rPr>
              <a:t>Course</a:t>
            </a:r>
            <a:r>
              <a:rPr lang="ja-JP" altLang="en-US" sz="2400">
                <a:latin typeface="Arial" charset="0"/>
                <a:ea typeface="ＭＳ Ｐゴシック" charset="0"/>
              </a:rPr>
              <a:t>”</a:t>
            </a:r>
            <a:endParaRPr lang="en-US" altLang="ja-JP" sz="2400">
              <a:latin typeface="Arial" charset="0"/>
              <a:ea typeface="ＭＳ Ｐゴシック" charset="0"/>
            </a:endParaRPr>
          </a:p>
          <a:p>
            <a:pPr lvl="2" eaLnBrk="1" hangingPunct="1">
              <a:lnSpc>
                <a:spcPct val="80000"/>
              </a:lnSpc>
            </a:pPr>
            <a:r>
              <a:rPr lang="ja-JP" altLang="en-US" sz="2000">
                <a:latin typeface="Arial" charset="0"/>
                <a:ea typeface="ＭＳ Ｐゴシック" charset="0"/>
              </a:rPr>
              <a:t>“</a:t>
            </a:r>
            <a:r>
              <a:rPr lang="en-US" altLang="ja-JP" sz="2000">
                <a:latin typeface="Arial" charset="0"/>
                <a:ea typeface="ＭＳ Ｐゴシック" charset="0"/>
              </a:rPr>
              <a:t>Faculty member</a:t>
            </a:r>
            <a:r>
              <a:rPr lang="ja-JP" altLang="en-US" sz="2000">
                <a:latin typeface="Arial" charset="0"/>
                <a:ea typeface="ＭＳ Ｐゴシック" charset="0"/>
              </a:rPr>
              <a:t>”</a:t>
            </a:r>
            <a:r>
              <a:rPr lang="en-US" altLang="ja-JP" sz="2000">
                <a:latin typeface="Arial" charset="0"/>
                <a:ea typeface="ＭＳ Ｐゴシック" charset="0"/>
              </a:rPr>
              <a:t> teaches </a:t>
            </a:r>
            <a:r>
              <a:rPr lang="ja-JP" altLang="en-US" sz="2000">
                <a:latin typeface="Arial" charset="0"/>
                <a:ea typeface="ＭＳ Ｐゴシック" charset="0"/>
              </a:rPr>
              <a:t>“</a:t>
            </a:r>
            <a:r>
              <a:rPr lang="en-US" altLang="ja-JP" sz="2000">
                <a:latin typeface="Arial" charset="0"/>
                <a:ea typeface="ＭＳ Ｐゴシック" charset="0"/>
              </a:rPr>
              <a:t>Course</a:t>
            </a:r>
            <a:r>
              <a:rPr lang="ja-JP" altLang="en-US" sz="2000">
                <a:latin typeface="Arial" charset="0"/>
                <a:ea typeface="ＭＳ Ｐゴシック" charset="0"/>
              </a:rPr>
              <a:t>”</a:t>
            </a:r>
            <a:r>
              <a:rPr lang="en-US" altLang="ja-JP" sz="2000">
                <a:latin typeface="Arial" charset="0"/>
                <a:ea typeface="ＭＳ Ｐゴシック" charset="0"/>
              </a:rPr>
              <a:t> in a course registration system</a:t>
            </a:r>
          </a:p>
          <a:p>
            <a:pPr lvl="2" eaLnBrk="1" hangingPunct="1">
              <a:lnSpc>
                <a:spcPct val="80000"/>
              </a:lnSpc>
            </a:pPr>
            <a:r>
              <a:rPr lang="ja-JP" altLang="en-US" sz="2000">
                <a:latin typeface="Arial" charset="0"/>
                <a:ea typeface="ＭＳ Ｐゴシック" charset="0"/>
              </a:rPr>
              <a:t>“</a:t>
            </a:r>
            <a:r>
              <a:rPr lang="en-US" altLang="ja-JP" sz="2000">
                <a:latin typeface="Arial" charset="0"/>
                <a:ea typeface="ＭＳ Ｐゴシック" charset="0"/>
              </a:rPr>
              <a:t>Faculty member</a:t>
            </a:r>
            <a:r>
              <a:rPr lang="ja-JP" altLang="en-US" sz="2000">
                <a:latin typeface="Arial" charset="0"/>
                <a:ea typeface="ＭＳ Ｐゴシック" charset="0"/>
              </a:rPr>
              <a:t>”</a:t>
            </a:r>
            <a:r>
              <a:rPr lang="en-US" altLang="ja-JP" sz="2000">
                <a:latin typeface="Arial" charset="0"/>
                <a:ea typeface="ＭＳ Ｐゴシック" charset="0"/>
              </a:rPr>
              <a:t> creates </a:t>
            </a:r>
            <a:r>
              <a:rPr lang="ja-JP" altLang="en-US" sz="2000">
                <a:latin typeface="Arial" charset="0"/>
                <a:ea typeface="ＭＳ Ｐゴシック" charset="0"/>
              </a:rPr>
              <a:t>“</a:t>
            </a:r>
            <a:r>
              <a:rPr lang="en-US" altLang="ja-JP" sz="2000">
                <a:latin typeface="Arial" charset="0"/>
                <a:ea typeface="ＭＳ Ｐゴシック" charset="0"/>
              </a:rPr>
              <a:t>Course</a:t>
            </a:r>
            <a:r>
              <a:rPr lang="ja-JP" altLang="en-US" sz="2000">
                <a:latin typeface="Arial" charset="0"/>
                <a:ea typeface="ＭＳ Ｐゴシック" charset="0"/>
              </a:rPr>
              <a:t>”</a:t>
            </a:r>
            <a:r>
              <a:rPr lang="en-US" altLang="ja-JP" sz="2000">
                <a:latin typeface="Arial" charset="0"/>
                <a:ea typeface="ＭＳ Ｐゴシック" charset="0"/>
              </a:rPr>
              <a:t> in a curriculum development system</a:t>
            </a:r>
          </a:p>
          <a:p>
            <a:pPr lvl="2" eaLnBrk="1" hangingPunct="1">
              <a:lnSpc>
                <a:spcPct val="80000"/>
              </a:lnSpc>
            </a:pPr>
            <a:r>
              <a:rPr lang="ja-JP" altLang="en-US" sz="2000">
                <a:latin typeface="Arial" charset="0"/>
                <a:ea typeface="ＭＳ Ｐゴシック" charset="0"/>
              </a:rPr>
              <a:t>“</a:t>
            </a:r>
            <a:r>
              <a:rPr lang="en-US" altLang="ja-JP" sz="2000">
                <a:latin typeface="Arial" charset="0"/>
                <a:ea typeface="ＭＳ Ｐゴシック" charset="0"/>
              </a:rPr>
              <a:t>Faculty member</a:t>
            </a:r>
            <a:r>
              <a:rPr lang="ja-JP" altLang="en-US" sz="2000">
                <a:latin typeface="Arial" charset="0"/>
                <a:ea typeface="ＭＳ Ｐゴシック" charset="0"/>
              </a:rPr>
              <a:t>”</a:t>
            </a:r>
            <a:r>
              <a:rPr lang="en-US" altLang="ja-JP" sz="2000">
                <a:latin typeface="Arial" charset="0"/>
                <a:ea typeface="ＭＳ Ｐゴシック" charset="0"/>
              </a:rPr>
              <a:t> evaluates </a:t>
            </a:r>
            <a:r>
              <a:rPr lang="ja-JP" altLang="en-US" sz="2000">
                <a:latin typeface="Arial" charset="0"/>
                <a:ea typeface="ＭＳ Ｐゴシック" charset="0"/>
              </a:rPr>
              <a:t>“</a:t>
            </a:r>
            <a:r>
              <a:rPr lang="en-US" altLang="ja-JP" sz="2000">
                <a:latin typeface="Arial" charset="0"/>
                <a:ea typeface="ＭＳ Ｐゴシック" charset="0"/>
              </a:rPr>
              <a:t>Course</a:t>
            </a:r>
            <a:r>
              <a:rPr lang="ja-JP" altLang="en-US" sz="2000">
                <a:latin typeface="Arial" charset="0"/>
                <a:ea typeface="ＭＳ Ｐゴシック" charset="0"/>
              </a:rPr>
              <a:t>”</a:t>
            </a:r>
            <a:r>
              <a:rPr lang="en-US" altLang="ja-JP" sz="2000">
                <a:latin typeface="Arial" charset="0"/>
                <a:ea typeface="ＭＳ Ｐゴシック" charset="0"/>
              </a:rPr>
              <a:t> in a course evaluation/inspection system</a:t>
            </a:r>
            <a:endParaRPr lang="en-US" sz="2000">
              <a:latin typeface="Arial" charset="0"/>
              <a:ea typeface="ＭＳ Ｐゴシック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53DB5D3B-C5A5-7546-8F90-24050FAC6D09}" type="slidenum">
              <a:rPr lang="en-US" sz="1400"/>
              <a:pPr eaLnBrk="1" hangingPunct="1"/>
              <a:t>7</a:t>
            </a:fld>
            <a:endParaRPr lang="en-US" sz="1400"/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How to identify associations (continued)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Eliminate redundant associations</a:t>
            </a:r>
          </a:p>
          <a:p>
            <a:pPr lvl="1" eaLnBrk="1" hangingPunct="1"/>
            <a:r>
              <a:rPr lang="ja-JP" altLang="en-US">
                <a:latin typeface="Arial" charset="0"/>
                <a:ea typeface="ＭＳ Ｐゴシック" charset="0"/>
              </a:rPr>
              <a:t>“</a:t>
            </a:r>
            <a:r>
              <a:rPr lang="en-US" altLang="ja-JP">
                <a:latin typeface="Arial" charset="0"/>
                <a:ea typeface="ＭＳ Ｐゴシック" charset="0"/>
              </a:rPr>
              <a:t>Faculty member</a:t>
            </a:r>
            <a:r>
              <a:rPr lang="ja-JP" altLang="en-US">
                <a:latin typeface="Arial" charset="0"/>
                <a:ea typeface="ＭＳ Ｐゴシック" charset="0"/>
              </a:rPr>
              <a:t>”</a:t>
            </a:r>
            <a:r>
              <a:rPr lang="en-US" altLang="ja-JP">
                <a:latin typeface="Arial" charset="0"/>
                <a:ea typeface="ＭＳ Ｐゴシック" charset="0"/>
              </a:rPr>
              <a:t> teaches </a:t>
            </a:r>
            <a:r>
              <a:rPr lang="ja-JP" altLang="en-US">
                <a:latin typeface="Arial" charset="0"/>
                <a:ea typeface="ＭＳ Ｐゴシック" charset="0"/>
              </a:rPr>
              <a:t>“</a:t>
            </a:r>
            <a:r>
              <a:rPr lang="en-US" altLang="ja-JP">
                <a:latin typeface="Arial" charset="0"/>
                <a:ea typeface="ＭＳ Ｐゴシック" charset="0"/>
              </a:rPr>
              <a:t>Course</a:t>
            </a:r>
            <a:r>
              <a:rPr lang="ja-JP" altLang="en-US">
                <a:latin typeface="Arial" charset="0"/>
                <a:ea typeface="ＭＳ Ｐゴシック" charset="0"/>
              </a:rPr>
              <a:t>”</a:t>
            </a:r>
            <a:endParaRPr lang="en-US" altLang="ja-JP">
              <a:latin typeface="Arial" charset="0"/>
              <a:ea typeface="ＭＳ Ｐゴシック" charset="0"/>
            </a:endParaRPr>
          </a:p>
          <a:p>
            <a:pPr lvl="1" eaLnBrk="1" hangingPunct="1"/>
            <a:r>
              <a:rPr lang="ja-JP" altLang="en-US">
                <a:latin typeface="Arial" charset="0"/>
                <a:ea typeface="ＭＳ Ｐゴシック" charset="0"/>
              </a:rPr>
              <a:t>“</a:t>
            </a:r>
            <a:r>
              <a:rPr lang="en-US" altLang="ja-JP">
                <a:latin typeface="Arial" charset="0"/>
                <a:ea typeface="ＭＳ Ｐゴシック" charset="0"/>
              </a:rPr>
              <a:t>Course</a:t>
            </a:r>
            <a:r>
              <a:rPr lang="ja-JP" altLang="en-US">
                <a:latin typeface="Arial" charset="0"/>
                <a:ea typeface="ＭＳ Ｐゴシック" charset="0"/>
              </a:rPr>
              <a:t>”</a:t>
            </a:r>
            <a:r>
              <a:rPr lang="en-US" altLang="ja-JP">
                <a:latin typeface="Arial" charset="0"/>
                <a:ea typeface="ＭＳ Ｐゴシック" charset="0"/>
              </a:rPr>
              <a:t> is taught between </a:t>
            </a:r>
            <a:r>
              <a:rPr lang="ja-JP" altLang="en-US">
                <a:latin typeface="Arial" charset="0"/>
                <a:ea typeface="ＭＳ Ｐゴシック" charset="0"/>
              </a:rPr>
              <a:t>“</a:t>
            </a:r>
            <a:r>
              <a:rPr lang="en-US" altLang="ja-JP">
                <a:latin typeface="Arial" charset="0"/>
                <a:ea typeface="ＭＳ Ｐゴシック" charset="0"/>
              </a:rPr>
              <a:t>Time</a:t>
            </a:r>
            <a:r>
              <a:rPr lang="ja-JP" altLang="en-US">
                <a:latin typeface="Arial" charset="0"/>
                <a:ea typeface="ＭＳ Ｐゴシック" charset="0"/>
              </a:rPr>
              <a:t>”</a:t>
            </a:r>
            <a:r>
              <a:rPr lang="en-US" altLang="ja-JP">
                <a:latin typeface="Arial" charset="0"/>
                <a:ea typeface="ＭＳ Ｐゴシック" charset="0"/>
              </a:rPr>
              <a:t> to </a:t>
            </a:r>
            <a:r>
              <a:rPr lang="ja-JP" altLang="en-US">
                <a:latin typeface="Arial" charset="0"/>
                <a:ea typeface="ＭＳ Ｐゴシック" charset="0"/>
              </a:rPr>
              <a:t>“</a:t>
            </a:r>
            <a:r>
              <a:rPr lang="en-US" altLang="ja-JP">
                <a:latin typeface="Arial" charset="0"/>
                <a:ea typeface="ＭＳ Ｐゴシック" charset="0"/>
              </a:rPr>
              <a:t>Time</a:t>
            </a:r>
            <a:r>
              <a:rPr lang="ja-JP" altLang="en-US">
                <a:latin typeface="Arial" charset="0"/>
                <a:ea typeface="ＭＳ Ｐゴシック" charset="0"/>
              </a:rPr>
              <a:t>”</a:t>
            </a:r>
            <a:endParaRPr lang="en-US" altLang="ja-JP">
              <a:latin typeface="Arial" charset="0"/>
              <a:ea typeface="ＭＳ Ｐゴシック" charset="0"/>
            </a:endParaRPr>
          </a:p>
          <a:p>
            <a:pPr lvl="1" eaLnBrk="1" hangingPunct="1"/>
            <a:r>
              <a:rPr lang="en-US">
                <a:latin typeface="Arial" charset="0"/>
                <a:ea typeface="ＭＳ Ｐゴシック" charset="0"/>
              </a:rPr>
              <a:t>Therefore, </a:t>
            </a:r>
            <a:r>
              <a:rPr lang="ja-JP" altLang="en-US">
                <a:latin typeface="Arial" charset="0"/>
                <a:ea typeface="ＭＳ Ｐゴシック" charset="0"/>
              </a:rPr>
              <a:t>“</a:t>
            </a:r>
            <a:r>
              <a:rPr lang="en-US" altLang="ja-JP">
                <a:latin typeface="Arial" charset="0"/>
                <a:ea typeface="ＭＳ Ｐゴシック" charset="0"/>
              </a:rPr>
              <a:t>Faculty member</a:t>
            </a:r>
            <a:r>
              <a:rPr lang="ja-JP" altLang="en-US">
                <a:latin typeface="Arial" charset="0"/>
                <a:ea typeface="ＭＳ Ｐゴシック" charset="0"/>
              </a:rPr>
              <a:t>”</a:t>
            </a:r>
            <a:r>
              <a:rPr lang="en-US" altLang="ja-JP">
                <a:latin typeface="Arial" charset="0"/>
                <a:ea typeface="ＭＳ Ｐゴシック" charset="0"/>
              </a:rPr>
              <a:t> teaches between </a:t>
            </a:r>
            <a:r>
              <a:rPr lang="ja-JP" altLang="en-US">
                <a:latin typeface="Arial" charset="0"/>
                <a:ea typeface="ＭＳ Ｐゴシック" charset="0"/>
              </a:rPr>
              <a:t>“</a:t>
            </a:r>
            <a:r>
              <a:rPr lang="en-US" altLang="ja-JP">
                <a:latin typeface="Arial" charset="0"/>
                <a:ea typeface="ＭＳ Ｐゴシック" charset="0"/>
              </a:rPr>
              <a:t>Time</a:t>
            </a:r>
            <a:r>
              <a:rPr lang="ja-JP" altLang="en-US">
                <a:latin typeface="Arial" charset="0"/>
                <a:ea typeface="ＭＳ Ｐゴシック" charset="0"/>
              </a:rPr>
              <a:t>”</a:t>
            </a:r>
            <a:r>
              <a:rPr lang="en-US" altLang="ja-JP">
                <a:latin typeface="Arial" charset="0"/>
                <a:ea typeface="ＭＳ Ｐゴシック" charset="0"/>
              </a:rPr>
              <a:t> to </a:t>
            </a:r>
            <a:r>
              <a:rPr lang="ja-JP" altLang="en-US">
                <a:latin typeface="Arial" charset="0"/>
                <a:ea typeface="ＭＳ Ｐゴシック" charset="0"/>
              </a:rPr>
              <a:t>“</a:t>
            </a:r>
            <a:r>
              <a:rPr lang="en-US" altLang="ja-JP">
                <a:latin typeface="Arial" charset="0"/>
                <a:ea typeface="ＭＳ Ｐゴシック" charset="0"/>
              </a:rPr>
              <a:t>Time</a:t>
            </a:r>
            <a:r>
              <a:rPr lang="ja-JP" altLang="en-US">
                <a:latin typeface="Arial" charset="0"/>
                <a:ea typeface="ＭＳ Ｐゴシック" charset="0"/>
              </a:rPr>
              <a:t>”</a:t>
            </a:r>
            <a:endParaRPr lang="en-US" altLang="ja-JP">
              <a:latin typeface="Arial" charset="0"/>
              <a:ea typeface="ＭＳ Ｐゴシック" charset="0"/>
            </a:endParaRPr>
          </a:p>
          <a:p>
            <a:pPr lvl="2" eaLnBrk="1" hangingPunct="1"/>
            <a:r>
              <a:rPr lang="en-US">
                <a:latin typeface="Arial" charset="0"/>
                <a:ea typeface="ＭＳ Ｐゴシック" charset="0"/>
              </a:rPr>
              <a:t>use transitivity between associations</a:t>
            </a:r>
          </a:p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Remember that subclasses inherit the associations of a superclass</a:t>
            </a:r>
          </a:p>
          <a:p>
            <a:pPr lvl="1" eaLnBrk="1" hangingPunct="1"/>
            <a:endParaRPr lang="en-US">
              <a:latin typeface="Arial" charset="0"/>
              <a:ea typeface="ＭＳ Ｐゴシック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build="p" bldLvl="2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Example</a:t>
            </a:r>
          </a:p>
        </p:txBody>
      </p:sp>
      <p:sp>
        <p:nvSpPr>
          <p:cNvPr id="2253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A8A9F326-2D99-6545-ACE1-6ECF503FFCEB}" type="slidenum">
              <a:rPr lang="en-US" sz="1400"/>
              <a:pPr eaLnBrk="1" hangingPunct="1"/>
              <a:t>8</a:t>
            </a:fld>
            <a:endParaRPr lang="en-US" sz="1400"/>
          </a:p>
        </p:txBody>
      </p:sp>
      <p:pic>
        <p:nvPicPr>
          <p:cNvPr id="22532" name="Picture 5" descr="classDiagramInitial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524000"/>
            <a:ext cx="78486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94359549-94E0-B249-830A-E9725F256894}" type="slidenum">
              <a:rPr lang="en-US" sz="1400"/>
              <a:pPr eaLnBrk="1" hangingPunct="1"/>
              <a:t>9</a:t>
            </a:fld>
            <a:endParaRPr lang="en-US" sz="1400"/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How to identify aggregations?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600200"/>
            <a:ext cx="7772400" cy="4114800"/>
          </a:xfrm>
        </p:spPr>
        <p:txBody>
          <a:bodyPr/>
          <a:lstStyle/>
          <a:p>
            <a:pPr eaLnBrk="1" hangingPunct="1"/>
            <a:r>
              <a:rPr lang="en-US" sz="2800">
                <a:latin typeface="Arial" charset="0"/>
                <a:ea typeface="ＭＳ Ｐゴシック" charset="0"/>
                <a:cs typeface="ＭＳ Ｐゴシック" charset="0"/>
              </a:rPr>
              <a:t>Aggregations are also associations</a:t>
            </a:r>
          </a:p>
          <a:p>
            <a:pPr eaLnBrk="1" hangingPunct="1"/>
            <a:r>
              <a:rPr lang="en-US" sz="2800">
                <a:latin typeface="Arial" charset="0"/>
                <a:ea typeface="ＭＳ Ｐゴシック" charset="0"/>
                <a:cs typeface="ＭＳ Ｐゴシック" charset="0"/>
              </a:rPr>
              <a:t>Identify as Association if it is not clear whether it is Association or Aggregation</a:t>
            </a:r>
          </a:p>
          <a:p>
            <a:pPr lvl="1" eaLnBrk="1" hangingPunct="1"/>
            <a:r>
              <a:rPr lang="ja-JP" altLang="en-US" sz="2400">
                <a:latin typeface="Arial" charset="0"/>
                <a:ea typeface="ＭＳ Ｐゴシック" charset="0"/>
              </a:rPr>
              <a:t>“</a:t>
            </a:r>
            <a:r>
              <a:rPr lang="en-US" altLang="ja-JP" sz="2400">
                <a:latin typeface="Arial" charset="0"/>
                <a:ea typeface="ＭＳ Ｐゴシック" charset="0"/>
              </a:rPr>
              <a:t>Mail</a:t>
            </a:r>
            <a:r>
              <a:rPr lang="ja-JP" altLang="en-US" sz="2400">
                <a:latin typeface="Arial" charset="0"/>
                <a:ea typeface="ＭＳ Ｐゴシック" charset="0"/>
              </a:rPr>
              <a:t>”</a:t>
            </a:r>
            <a:r>
              <a:rPr lang="en-US" altLang="ja-JP" sz="2400">
                <a:latin typeface="Arial" charset="0"/>
                <a:ea typeface="ＭＳ Ｐゴシック" charset="0"/>
              </a:rPr>
              <a:t> has </a:t>
            </a:r>
            <a:r>
              <a:rPr lang="ja-JP" altLang="en-US" sz="2400">
                <a:latin typeface="Arial" charset="0"/>
                <a:ea typeface="ＭＳ Ｐゴシック" charset="0"/>
              </a:rPr>
              <a:t>“</a:t>
            </a:r>
            <a:r>
              <a:rPr lang="en-US" altLang="ja-JP" sz="2400">
                <a:latin typeface="Arial" charset="0"/>
                <a:ea typeface="ＭＳ Ｐゴシック" charset="0"/>
              </a:rPr>
              <a:t>Address</a:t>
            </a:r>
            <a:r>
              <a:rPr lang="ja-JP" altLang="en-US" sz="2400">
                <a:latin typeface="Arial" charset="0"/>
                <a:ea typeface="ＭＳ Ｐゴシック" charset="0"/>
              </a:rPr>
              <a:t>”</a:t>
            </a:r>
            <a:r>
              <a:rPr lang="en-US" altLang="ja-JP" sz="2400">
                <a:latin typeface="Arial" charset="0"/>
                <a:ea typeface="ＭＳ Ｐゴシック" charset="0"/>
              </a:rPr>
              <a:t> (aggregation)</a:t>
            </a:r>
          </a:p>
          <a:p>
            <a:pPr lvl="1" eaLnBrk="1" hangingPunct="1"/>
            <a:r>
              <a:rPr lang="ja-JP" altLang="en-US" sz="2400">
                <a:latin typeface="Arial" charset="0"/>
                <a:ea typeface="ＭＳ Ｐゴシック" charset="0"/>
              </a:rPr>
              <a:t>“</a:t>
            </a:r>
            <a:r>
              <a:rPr lang="en-US" altLang="ja-JP" sz="2400">
                <a:latin typeface="Arial" charset="0"/>
                <a:ea typeface="ＭＳ Ｐゴシック" charset="0"/>
              </a:rPr>
              <a:t>Mail</a:t>
            </a:r>
            <a:r>
              <a:rPr lang="ja-JP" altLang="en-US" sz="2400">
                <a:latin typeface="Arial" charset="0"/>
                <a:ea typeface="ＭＳ Ｐゴシック" charset="0"/>
              </a:rPr>
              <a:t>”</a:t>
            </a:r>
            <a:r>
              <a:rPr lang="en-US" altLang="ja-JP" sz="2400">
                <a:latin typeface="Arial" charset="0"/>
                <a:ea typeface="ＭＳ Ｐゴシック" charset="0"/>
              </a:rPr>
              <a:t> uses </a:t>
            </a:r>
            <a:r>
              <a:rPr lang="ja-JP" altLang="en-US" sz="2400">
                <a:latin typeface="Arial" charset="0"/>
                <a:ea typeface="ＭＳ Ｐゴシック" charset="0"/>
              </a:rPr>
              <a:t>“</a:t>
            </a:r>
            <a:r>
              <a:rPr lang="en-US" altLang="ja-JP" sz="2400">
                <a:latin typeface="Arial" charset="0"/>
                <a:ea typeface="ＭＳ Ｐゴシック" charset="0"/>
              </a:rPr>
              <a:t>Address</a:t>
            </a:r>
            <a:r>
              <a:rPr lang="ja-JP" altLang="en-US" sz="2400">
                <a:latin typeface="Arial" charset="0"/>
                <a:ea typeface="ＭＳ Ｐゴシック" charset="0"/>
              </a:rPr>
              <a:t>”</a:t>
            </a:r>
            <a:r>
              <a:rPr lang="en-US" altLang="ja-JP" sz="2400">
                <a:latin typeface="Arial" charset="0"/>
                <a:ea typeface="ＭＳ Ｐゴシック" charset="0"/>
              </a:rPr>
              <a:t> for delivery (association)</a:t>
            </a:r>
          </a:p>
          <a:p>
            <a:pPr lvl="1" eaLnBrk="1" hangingPunct="1"/>
            <a:r>
              <a:rPr lang="ja-JP" altLang="en-US" sz="2400">
                <a:latin typeface="Arial" charset="0"/>
                <a:ea typeface="ＭＳ Ｐゴシック" charset="0"/>
              </a:rPr>
              <a:t>“</a:t>
            </a:r>
            <a:r>
              <a:rPr lang="en-US" altLang="ja-JP" sz="2400">
                <a:latin typeface="Arial" charset="0"/>
                <a:ea typeface="ＭＳ Ｐゴシック" charset="0"/>
              </a:rPr>
              <a:t>Customer</a:t>
            </a:r>
            <a:r>
              <a:rPr lang="ja-JP" altLang="en-US" sz="2400">
                <a:latin typeface="Arial" charset="0"/>
                <a:ea typeface="ＭＳ Ｐゴシック" charset="0"/>
              </a:rPr>
              <a:t>”</a:t>
            </a:r>
            <a:r>
              <a:rPr lang="en-US" altLang="ja-JP" sz="2400">
                <a:latin typeface="Arial" charset="0"/>
                <a:ea typeface="ＭＳ Ｐゴシック" charset="0"/>
              </a:rPr>
              <a:t> has </a:t>
            </a:r>
            <a:r>
              <a:rPr lang="ja-JP" altLang="en-US" sz="2400">
                <a:latin typeface="Arial" charset="0"/>
                <a:ea typeface="ＭＳ Ｐゴシック" charset="0"/>
              </a:rPr>
              <a:t>“</a:t>
            </a:r>
            <a:r>
              <a:rPr lang="en-US" altLang="ja-JP" sz="2400">
                <a:latin typeface="Arial" charset="0"/>
                <a:ea typeface="ＭＳ Ｐゴシック" charset="0"/>
              </a:rPr>
              <a:t>Address</a:t>
            </a:r>
            <a:r>
              <a:rPr lang="ja-JP" altLang="en-US" sz="2400">
                <a:latin typeface="Arial" charset="0"/>
                <a:ea typeface="ＭＳ Ｐゴシック" charset="0"/>
              </a:rPr>
              <a:t>”</a:t>
            </a:r>
            <a:r>
              <a:rPr lang="en-US" altLang="ja-JP" sz="2400">
                <a:latin typeface="Arial" charset="0"/>
                <a:ea typeface="ＭＳ Ｐゴシック" charset="0"/>
              </a:rPr>
              <a:t> (aggregation)</a:t>
            </a:r>
          </a:p>
          <a:p>
            <a:pPr lvl="1" eaLnBrk="1" hangingPunct="1"/>
            <a:r>
              <a:rPr lang="ja-JP" altLang="en-US" sz="2400">
                <a:latin typeface="Arial" charset="0"/>
                <a:ea typeface="ＭＳ Ｐゴシック" charset="0"/>
              </a:rPr>
              <a:t>“</a:t>
            </a:r>
            <a:r>
              <a:rPr lang="en-US" altLang="ja-JP" sz="2400">
                <a:latin typeface="Arial" charset="0"/>
                <a:ea typeface="ＭＳ Ｐゴシック" charset="0"/>
              </a:rPr>
              <a:t>Customer</a:t>
            </a:r>
            <a:r>
              <a:rPr lang="ja-JP" altLang="en-US" sz="2400">
                <a:latin typeface="Arial" charset="0"/>
                <a:ea typeface="ＭＳ Ｐゴシック" charset="0"/>
              </a:rPr>
              <a:t>”</a:t>
            </a:r>
            <a:r>
              <a:rPr lang="en-US" altLang="ja-JP" sz="2400">
                <a:latin typeface="Arial" charset="0"/>
                <a:ea typeface="ＭＳ Ｐゴシック" charset="0"/>
              </a:rPr>
              <a:t> resides at </a:t>
            </a:r>
            <a:r>
              <a:rPr lang="ja-JP" altLang="en-US" sz="2400">
                <a:latin typeface="Arial" charset="0"/>
                <a:ea typeface="ＭＳ Ｐゴシック" charset="0"/>
              </a:rPr>
              <a:t>“</a:t>
            </a:r>
            <a:r>
              <a:rPr lang="en-US" altLang="ja-JP" sz="2400">
                <a:latin typeface="Arial" charset="0"/>
                <a:ea typeface="ＭＳ Ｐゴシック" charset="0"/>
              </a:rPr>
              <a:t>Address</a:t>
            </a:r>
            <a:r>
              <a:rPr lang="ja-JP" altLang="en-US" sz="2400">
                <a:latin typeface="Arial" charset="0"/>
                <a:ea typeface="ＭＳ Ｐゴシック" charset="0"/>
              </a:rPr>
              <a:t>”</a:t>
            </a:r>
            <a:r>
              <a:rPr lang="en-US" altLang="ja-JP" sz="2400">
                <a:latin typeface="Arial" charset="0"/>
                <a:ea typeface="ＭＳ Ｐゴシック" charset="0"/>
              </a:rPr>
              <a:t> (association)</a:t>
            </a:r>
          </a:p>
          <a:p>
            <a:pPr lvl="1" eaLnBrk="1" hangingPunct="1"/>
            <a:r>
              <a:rPr lang="ja-JP" altLang="en-US" sz="2400">
                <a:latin typeface="Arial" charset="0"/>
                <a:ea typeface="ＭＳ Ｐゴシック" charset="0"/>
              </a:rPr>
              <a:t>“</a:t>
            </a:r>
            <a:r>
              <a:rPr lang="en-US" altLang="ja-JP" sz="2400">
                <a:latin typeface="Arial" charset="0"/>
                <a:ea typeface="ＭＳ Ｐゴシック" charset="0"/>
              </a:rPr>
              <a:t>TV</a:t>
            </a:r>
            <a:r>
              <a:rPr lang="ja-JP" altLang="en-US" sz="2400">
                <a:latin typeface="Arial" charset="0"/>
                <a:ea typeface="ＭＳ Ｐゴシック" charset="0"/>
              </a:rPr>
              <a:t>”</a:t>
            </a:r>
            <a:r>
              <a:rPr lang="en-US" altLang="ja-JP" sz="2400">
                <a:latin typeface="Arial" charset="0"/>
                <a:ea typeface="ＭＳ Ｐゴシック" charset="0"/>
              </a:rPr>
              <a:t> includes </a:t>
            </a:r>
            <a:r>
              <a:rPr lang="ja-JP" altLang="en-US" sz="2400">
                <a:latin typeface="Arial" charset="0"/>
                <a:ea typeface="ＭＳ Ｐゴシック" charset="0"/>
              </a:rPr>
              <a:t>“</a:t>
            </a:r>
            <a:r>
              <a:rPr lang="en-US" altLang="ja-JP" sz="2400">
                <a:latin typeface="Arial" charset="0"/>
                <a:ea typeface="ＭＳ Ｐゴシック" charset="0"/>
              </a:rPr>
              <a:t>Screen</a:t>
            </a:r>
            <a:r>
              <a:rPr lang="ja-JP" altLang="en-US" sz="2400">
                <a:latin typeface="Arial" charset="0"/>
                <a:ea typeface="ＭＳ Ｐゴシック" charset="0"/>
              </a:rPr>
              <a:t>”</a:t>
            </a:r>
            <a:r>
              <a:rPr lang="en-US" altLang="ja-JP" sz="2400">
                <a:latin typeface="Arial" charset="0"/>
                <a:ea typeface="ＭＳ Ｐゴシック" charset="0"/>
              </a:rPr>
              <a:t> (aggregation)</a:t>
            </a:r>
          </a:p>
          <a:p>
            <a:pPr lvl="1" eaLnBrk="1" hangingPunct="1"/>
            <a:r>
              <a:rPr lang="ja-JP" altLang="en-US" sz="2400">
                <a:latin typeface="Arial" charset="0"/>
                <a:ea typeface="ＭＳ Ｐゴシック" charset="0"/>
              </a:rPr>
              <a:t>“</a:t>
            </a:r>
            <a:r>
              <a:rPr lang="en-US" altLang="ja-JP" sz="2400">
                <a:latin typeface="Arial" charset="0"/>
                <a:ea typeface="ＭＳ Ｐゴシック" charset="0"/>
              </a:rPr>
              <a:t>TV</a:t>
            </a:r>
            <a:r>
              <a:rPr lang="ja-JP" altLang="en-US" sz="2400">
                <a:latin typeface="Arial" charset="0"/>
                <a:ea typeface="ＭＳ Ｐゴシック" charset="0"/>
              </a:rPr>
              <a:t>”</a:t>
            </a:r>
            <a:r>
              <a:rPr lang="en-US" altLang="ja-JP" sz="2400">
                <a:latin typeface="Arial" charset="0"/>
                <a:ea typeface="ＭＳ Ｐゴシック" charset="0"/>
              </a:rPr>
              <a:t> sends information to </a:t>
            </a:r>
            <a:r>
              <a:rPr lang="ja-JP" altLang="en-US" sz="2400">
                <a:latin typeface="Arial" charset="0"/>
                <a:ea typeface="ＭＳ Ｐゴシック" charset="0"/>
              </a:rPr>
              <a:t>“</a:t>
            </a:r>
            <a:r>
              <a:rPr lang="en-US" altLang="ja-JP" sz="2400">
                <a:latin typeface="Arial" charset="0"/>
                <a:ea typeface="ＭＳ Ｐゴシック" charset="0"/>
              </a:rPr>
              <a:t>Screen</a:t>
            </a:r>
            <a:r>
              <a:rPr lang="ja-JP" altLang="en-US" sz="2400">
                <a:latin typeface="Arial" charset="0"/>
                <a:ea typeface="ＭＳ Ｐゴシック" charset="0"/>
              </a:rPr>
              <a:t>”</a:t>
            </a:r>
            <a:r>
              <a:rPr lang="en-US" altLang="ja-JP" sz="2400">
                <a:latin typeface="Arial" charset="0"/>
                <a:ea typeface="ＭＳ Ｐゴシック" charset="0"/>
              </a:rPr>
              <a:t> (association)</a:t>
            </a:r>
          </a:p>
          <a:p>
            <a:pPr lvl="1" eaLnBrk="1" hangingPunct="1"/>
            <a:endParaRPr lang="en-US" sz="2400">
              <a:latin typeface="Arial" charset="0"/>
              <a:ea typeface="ＭＳ Ｐゴシック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bldLvl="2" autoUpdateAnimBg="0"/>
    </p:bldLst>
  </p:timing>
</p:sld>
</file>

<file path=ppt/theme/theme1.xml><?xml version="1.0" encoding="utf-8"?>
<a:theme xmlns:a="http://schemas.openxmlformats.org/drawingml/2006/main" name="Object-Oriented Design using UML">
  <a:themeElements>
    <a:clrScheme name="Object-Oriented Design using UML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bject-Oriented Design using UM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bject-Oriented Design using UM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bject-Oriented Design using UML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bject-Oriented Design using UML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bject-Oriented Design using UML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bject-Oriented Design using UML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bject-Oriented Design using UML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bject-Oriented Design using UML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bject-Oriented Design using UML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bject-Oriented Design using UML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bject-Oriented Design using UML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bject-Oriented Design using UML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bject-Oriented Design using UML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Class and Object Diagram</Template>
  <TotalTime>762</TotalTime>
  <Words>750</Words>
  <Application>Microsoft Macintosh PowerPoint</Application>
  <PresentationFormat>On-screen Show (4:3)</PresentationFormat>
  <Paragraphs>91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Times New Roman</vt:lpstr>
      <vt:lpstr>Verdana</vt:lpstr>
      <vt:lpstr>Object-Oriented Design using UML</vt:lpstr>
      <vt:lpstr>Classes and their relationships</vt:lpstr>
      <vt:lpstr>OO Design </vt:lpstr>
      <vt:lpstr>How to find classes?</vt:lpstr>
      <vt:lpstr>How to find classes (continued)</vt:lpstr>
      <vt:lpstr>How to identify associations?</vt:lpstr>
      <vt:lpstr>How to identify associations (continued)</vt:lpstr>
      <vt:lpstr>How to identify associations (continued)</vt:lpstr>
      <vt:lpstr>Example</vt:lpstr>
      <vt:lpstr>How to identify aggregations?</vt:lpstr>
      <vt:lpstr>How to identify specialization?</vt:lpstr>
      <vt:lpstr>How to identify specialization (continued)</vt:lpstr>
      <vt:lpstr>Example</vt:lpstr>
      <vt:lpstr>Example</vt:lpstr>
      <vt:lpstr>Deriving components of a class diagram from a use case diagram</vt:lpstr>
      <vt:lpstr>Deriving components of a class diagram from a use case diagram</vt:lpstr>
    </vt:vector>
  </TitlesOfParts>
  <Company>University of Manitoba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Object-Oriented Software Development</dc:title>
  <dc:creator>Kasi Periyasamy</dc:creator>
  <cp:lastModifiedBy>Mao Zheng</cp:lastModifiedBy>
  <cp:revision>93</cp:revision>
  <cp:lastPrinted>1998-05-02T21:22:12Z</cp:lastPrinted>
  <dcterms:created xsi:type="dcterms:W3CDTF">1998-04-28T18:19:16Z</dcterms:created>
  <dcterms:modified xsi:type="dcterms:W3CDTF">2019-10-10T03:47:25Z</dcterms:modified>
</cp:coreProperties>
</file>