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3" r:id="rId8"/>
    <p:sldId id="265" r:id="rId9"/>
    <p:sldId id="266" r:id="rId10"/>
    <p:sldId id="281" r:id="rId11"/>
    <p:sldId id="289" r:id="rId12"/>
    <p:sldId id="267" r:id="rId13"/>
    <p:sldId id="290" r:id="rId14"/>
    <p:sldId id="291" r:id="rId15"/>
    <p:sldId id="268" r:id="rId16"/>
    <p:sldId id="269" r:id="rId17"/>
    <p:sldId id="27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24" y="-12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19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10"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8C7C193-576A-A140-9A3B-C7E0D04168EB}" type="datetime1">
              <a:rPr lang="en-US"/>
              <a:pPr>
                <a:defRPr/>
              </a:pPr>
              <a:t>10/8/19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10"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514DC74-3B3D-4048-B1DD-67FC5B8F4CC9}" type="slidenum">
              <a:rPr lang="en-US"/>
              <a:pPr>
                <a:defRPr/>
              </a:pPr>
              <a:t>‹#›</a:t>
            </a:fld>
            <a:endParaRPr lang="en-US"/>
          </a:p>
        </p:txBody>
      </p:sp>
    </p:spTree>
    <p:extLst>
      <p:ext uri="{BB962C8B-B14F-4D97-AF65-F5344CB8AC3E}">
        <p14:creationId xmlns:p14="http://schemas.microsoft.com/office/powerpoint/2010/main" val="22090609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61C32837-DF1C-6A48-83EE-DDCA5E927D02}" type="slidenum">
              <a:rPr lang="en-US"/>
              <a:pPr>
                <a:defRPr/>
              </a:pPr>
              <a:t>‹#›</a:t>
            </a:fld>
            <a:endParaRPr lang="en-US"/>
          </a:p>
        </p:txBody>
      </p:sp>
    </p:spTree>
    <p:extLst>
      <p:ext uri="{BB962C8B-B14F-4D97-AF65-F5344CB8AC3E}">
        <p14:creationId xmlns:p14="http://schemas.microsoft.com/office/powerpoint/2010/main" val="331622860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D5955E9-93E8-BE46-8C87-F6A48D18B591}" type="slidenum">
              <a:rPr lang="en-US" sz="1200">
                <a:latin typeface="Times New Roman" charset="0"/>
              </a:rPr>
              <a:pPr eaLnBrk="1" hangingPunct="1"/>
              <a:t>11</a:t>
            </a:fld>
            <a:endParaRPr lang="en-US" sz="1200">
              <a:latin typeface="Times New Roman" charset="0"/>
            </a:endParaRPr>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3EEA6E-1B42-B248-A717-88293ACB2309}" type="slidenum">
              <a:rPr lang="en-US"/>
              <a:pPr>
                <a:defRPr/>
              </a:pPr>
              <a:t>‹#›</a:t>
            </a:fld>
            <a:endParaRPr lang="en-US"/>
          </a:p>
        </p:txBody>
      </p:sp>
    </p:spTree>
    <p:extLst>
      <p:ext uri="{BB962C8B-B14F-4D97-AF65-F5344CB8AC3E}">
        <p14:creationId xmlns:p14="http://schemas.microsoft.com/office/powerpoint/2010/main" val="150747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D0232A-5886-6C49-ACB0-98000A8A7AA1}" type="slidenum">
              <a:rPr lang="en-US"/>
              <a:pPr>
                <a:defRPr/>
              </a:pPr>
              <a:t>‹#›</a:t>
            </a:fld>
            <a:endParaRPr lang="en-US"/>
          </a:p>
        </p:txBody>
      </p:sp>
    </p:spTree>
    <p:extLst>
      <p:ext uri="{BB962C8B-B14F-4D97-AF65-F5344CB8AC3E}">
        <p14:creationId xmlns:p14="http://schemas.microsoft.com/office/powerpoint/2010/main" val="9033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25CB88-7DB2-F340-8D45-E10B93D004D0}" type="slidenum">
              <a:rPr lang="en-US"/>
              <a:pPr>
                <a:defRPr/>
              </a:pPr>
              <a:t>‹#›</a:t>
            </a:fld>
            <a:endParaRPr lang="en-US"/>
          </a:p>
        </p:txBody>
      </p:sp>
    </p:spTree>
    <p:extLst>
      <p:ext uri="{BB962C8B-B14F-4D97-AF65-F5344CB8AC3E}">
        <p14:creationId xmlns:p14="http://schemas.microsoft.com/office/powerpoint/2010/main" val="27043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08B91-C7E6-BC4F-9A80-E85AA934E3C8}" type="slidenum">
              <a:rPr lang="en-US"/>
              <a:pPr>
                <a:defRPr/>
              </a:pPr>
              <a:t>‹#›</a:t>
            </a:fld>
            <a:endParaRPr lang="en-US"/>
          </a:p>
        </p:txBody>
      </p:sp>
    </p:spTree>
    <p:extLst>
      <p:ext uri="{BB962C8B-B14F-4D97-AF65-F5344CB8AC3E}">
        <p14:creationId xmlns:p14="http://schemas.microsoft.com/office/powerpoint/2010/main" val="22662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125F07-B47A-E944-807F-CBB759334083}" type="slidenum">
              <a:rPr lang="en-US"/>
              <a:pPr>
                <a:defRPr/>
              </a:pPr>
              <a:t>‹#›</a:t>
            </a:fld>
            <a:endParaRPr lang="en-US"/>
          </a:p>
        </p:txBody>
      </p:sp>
    </p:spTree>
    <p:extLst>
      <p:ext uri="{BB962C8B-B14F-4D97-AF65-F5344CB8AC3E}">
        <p14:creationId xmlns:p14="http://schemas.microsoft.com/office/powerpoint/2010/main" val="70008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CF7510-BF99-8049-9152-FCCA2B350CB3}" type="slidenum">
              <a:rPr lang="en-US"/>
              <a:pPr>
                <a:defRPr/>
              </a:pPr>
              <a:t>‹#›</a:t>
            </a:fld>
            <a:endParaRPr lang="en-US"/>
          </a:p>
        </p:txBody>
      </p:sp>
    </p:spTree>
    <p:extLst>
      <p:ext uri="{BB962C8B-B14F-4D97-AF65-F5344CB8AC3E}">
        <p14:creationId xmlns:p14="http://schemas.microsoft.com/office/powerpoint/2010/main" val="147102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61D7D6F-FF8C-F04B-95C6-564DBEAD2536}" type="slidenum">
              <a:rPr lang="en-US"/>
              <a:pPr>
                <a:defRPr/>
              </a:pPr>
              <a:t>‹#›</a:t>
            </a:fld>
            <a:endParaRPr lang="en-US"/>
          </a:p>
        </p:txBody>
      </p:sp>
    </p:spTree>
    <p:extLst>
      <p:ext uri="{BB962C8B-B14F-4D97-AF65-F5344CB8AC3E}">
        <p14:creationId xmlns:p14="http://schemas.microsoft.com/office/powerpoint/2010/main" val="44598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081BDC1-E791-CC41-9BAA-4E3AB5234463}" type="slidenum">
              <a:rPr lang="en-US"/>
              <a:pPr>
                <a:defRPr/>
              </a:pPr>
              <a:t>‹#›</a:t>
            </a:fld>
            <a:endParaRPr lang="en-US"/>
          </a:p>
        </p:txBody>
      </p:sp>
    </p:spTree>
    <p:extLst>
      <p:ext uri="{BB962C8B-B14F-4D97-AF65-F5344CB8AC3E}">
        <p14:creationId xmlns:p14="http://schemas.microsoft.com/office/powerpoint/2010/main" val="327128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A65DA7B-15D4-FD4C-8C94-EF5DDD27E549}" type="slidenum">
              <a:rPr lang="en-US"/>
              <a:pPr>
                <a:defRPr/>
              </a:pPr>
              <a:t>‹#›</a:t>
            </a:fld>
            <a:endParaRPr lang="en-US"/>
          </a:p>
        </p:txBody>
      </p:sp>
    </p:spTree>
    <p:extLst>
      <p:ext uri="{BB962C8B-B14F-4D97-AF65-F5344CB8AC3E}">
        <p14:creationId xmlns:p14="http://schemas.microsoft.com/office/powerpoint/2010/main" val="24076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8DA6E9-60E8-8249-8763-53A986AFAB97}" type="slidenum">
              <a:rPr lang="en-US"/>
              <a:pPr>
                <a:defRPr/>
              </a:pPr>
              <a:t>‹#›</a:t>
            </a:fld>
            <a:endParaRPr lang="en-US"/>
          </a:p>
        </p:txBody>
      </p:sp>
    </p:spTree>
    <p:extLst>
      <p:ext uri="{BB962C8B-B14F-4D97-AF65-F5344CB8AC3E}">
        <p14:creationId xmlns:p14="http://schemas.microsoft.com/office/powerpoint/2010/main" val="341697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6B3AF0-5D39-C746-8140-E4B502FA6B22}" type="slidenum">
              <a:rPr lang="en-US"/>
              <a:pPr>
                <a:defRPr/>
              </a:pPr>
              <a:t>‹#›</a:t>
            </a:fld>
            <a:endParaRPr lang="en-US"/>
          </a:p>
        </p:txBody>
      </p:sp>
    </p:spTree>
    <p:extLst>
      <p:ext uri="{BB962C8B-B14F-4D97-AF65-F5344CB8AC3E}">
        <p14:creationId xmlns:p14="http://schemas.microsoft.com/office/powerpoint/2010/main" val="14497575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33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6BB7DA6-B6FB-C041-9AB2-9319ACBD6F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ftr="0" dt="0"/>
  <p:txStyles>
    <p:titleStyle>
      <a:lvl1pPr algn="ctr" rtl="0" eaLnBrk="0" fontAlgn="base" hangingPunct="0">
        <a:spcBef>
          <a:spcPct val="0"/>
        </a:spcBef>
        <a:spcAft>
          <a:spcPct val="0"/>
        </a:spcAft>
        <a:defRPr sz="4400">
          <a:solidFill>
            <a:schemeClr val="tx2"/>
          </a:solidFill>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a:solidFill>
            <a:schemeClr val="tx2"/>
          </a:solidFill>
          <a:latin typeface="Arial" charset="0"/>
          <a:ea typeface="ＭＳ Ｐゴシック" pitchFamily="-110" charset="-128"/>
          <a:cs typeface="ＭＳ Ｐゴシック" pitchFamily="-110"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5400" b="1">
                <a:effectLst>
                  <a:outerShdw blurRad="38100" dist="38100" dir="2700000" algn="tl">
                    <a:srgbClr val="DDDDDD"/>
                  </a:outerShdw>
                </a:effectLst>
                <a:latin typeface="Arial" charset="0"/>
                <a:ea typeface="ＭＳ Ｐゴシック" charset="0"/>
                <a:cs typeface="ＭＳ Ｐゴシック" charset="0"/>
              </a:rPr>
              <a:t>Use Case Model</a:t>
            </a:r>
          </a:p>
        </p:txBody>
      </p:sp>
      <p:sp>
        <p:nvSpPr>
          <p:cNvPr id="15362" name="Rectangle 3"/>
          <p:cNvSpPr>
            <a:spLocks noGrp="1" noChangeArrowheads="1"/>
          </p:cNvSpPr>
          <p:nvPr>
            <p:ph type="subTitle" idx="1"/>
          </p:nvPr>
        </p:nvSpPr>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Definitions (continued)</a:t>
            </a:r>
          </a:p>
        </p:txBody>
      </p:sp>
      <p:sp>
        <p:nvSpPr>
          <p:cNvPr id="24578" name="Rectangle 3"/>
          <p:cNvSpPr>
            <a:spLocks noGrp="1" noChangeArrowheads="1"/>
          </p:cNvSpPr>
          <p:nvPr>
            <p:ph type="body" idx="1"/>
          </p:nvPr>
        </p:nvSpPr>
        <p:spPr/>
        <p:txBody>
          <a:bodyPr/>
          <a:lstStyle/>
          <a:p>
            <a:pPr eaLnBrk="1" hangingPunct="1"/>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extend</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 dependency (continued)</a:t>
            </a:r>
          </a:p>
          <a:p>
            <a:pPr lvl="1" eaLnBrk="1" hangingPunct="1"/>
            <a:r>
              <a:rPr lang="en-US" sz="2400">
                <a:latin typeface="Arial" charset="0"/>
                <a:ea typeface="ＭＳ Ｐゴシック" charset="0"/>
              </a:rPr>
              <a:t>Represented as a dashed arrow from B to A with a label </a:t>
            </a:r>
            <a:r>
              <a:rPr lang="ja-JP" altLang="en-US" sz="2400">
                <a:latin typeface="Arial" charset="0"/>
                <a:ea typeface="ＭＳ Ｐゴシック" charset="0"/>
              </a:rPr>
              <a:t>“</a:t>
            </a:r>
            <a:r>
              <a:rPr lang="en-US" altLang="ja-JP" sz="2400">
                <a:latin typeface="Arial" charset="0"/>
                <a:ea typeface="ＭＳ Ｐゴシック" charset="0"/>
              </a:rPr>
              <a:t>&lt;&lt;extend&gt;&gt;</a:t>
            </a:r>
            <a:r>
              <a:rPr lang="ja-JP" altLang="en-US" sz="2400">
                <a:latin typeface="Arial" charset="0"/>
                <a:ea typeface="ＭＳ Ｐゴシック" charset="0"/>
              </a:rPr>
              <a:t>”</a:t>
            </a:r>
            <a:endParaRPr lang="en-US" altLang="ja-JP" sz="2400">
              <a:latin typeface="Arial" charset="0"/>
              <a:ea typeface="ＭＳ Ｐゴシック" charset="0"/>
            </a:endParaRPr>
          </a:p>
          <a:p>
            <a:pPr lvl="2" eaLnBrk="1" hangingPunct="1"/>
            <a:r>
              <a:rPr lang="en-US">
                <a:solidFill>
                  <a:srgbClr val="FF0000"/>
                </a:solidFill>
                <a:latin typeface="Arial" charset="0"/>
                <a:ea typeface="ＭＳ Ｐゴシック" charset="0"/>
              </a:rPr>
              <a:t>Notice that the arrow is reversed</a:t>
            </a:r>
            <a:r>
              <a:rPr lang="en-US">
                <a:latin typeface="Arial" charset="0"/>
                <a:ea typeface="ＭＳ Ｐゴシック" charset="0"/>
              </a:rPr>
              <a:t> </a:t>
            </a:r>
          </a:p>
          <a:p>
            <a:pPr lvl="1" eaLnBrk="1" hangingPunct="1"/>
            <a:r>
              <a:rPr lang="en-US" sz="2400">
                <a:latin typeface="Arial" charset="0"/>
                <a:ea typeface="ＭＳ Ｐゴシック" charset="0"/>
              </a:rPr>
              <a:t>Example : </a:t>
            </a:r>
          </a:p>
          <a:p>
            <a:pPr lvl="2" eaLnBrk="1" hangingPunct="1"/>
            <a:r>
              <a:rPr lang="en-US" sz="2000">
                <a:latin typeface="Arial" charset="0"/>
                <a:ea typeface="ＭＳ Ｐゴシック" charset="0"/>
              </a:rPr>
              <a:t>Use case </a:t>
            </a:r>
            <a:r>
              <a:rPr lang="ja-JP" altLang="en-US" sz="2000">
                <a:latin typeface="Arial" charset="0"/>
                <a:ea typeface="ＭＳ Ｐゴシック" charset="0"/>
              </a:rPr>
              <a:t>“</a:t>
            </a:r>
            <a:r>
              <a:rPr lang="en-US" altLang="ja-JP" sz="2000">
                <a:latin typeface="Arial" charset="0"/>
                <a:ea typeface="ＭＳ Ｐゴシック" charset="0"/>
              </a:rPr>
              <a:t>withdraw</a:t>
            </a:r>
            <a:r>
              <a:rPr lang="ja-JP" altLang="en-US" sz="2000">
                <a:latin typeface="Arial" charset="0"/>
                <a:ea typeface="ＭＳ Ｐゴシック" charset="0"/>
              </a:rPr>
              <a:t>”</a:t>
            </a:r>
            <a:r>
              <a:rPr lang="en-US" altLang="ja-JP" sz="2000">
                <a:latin typeface="Arial" charset="0"/>
                <a:ea typeface="ＭＳ Ｐゴシック" charset="0"/>
              </a:rPr>
              <a:t> is extended by use case </a:t>
            </a:r>
            <a:r>
              <a:rPr lang="ja-JP" altLang="en-US" sz="2000">
                <a:latin typeface="Arial" charset="0"/>
                <a:ea typeface="ＭＳ Ｐゴシック" charset="0"/>
              </a:rPr>
              <a:t>“</a:t>
            </a:r>
            <a:r>
              <a:rPr lang="en-US" altLang="ja-JP" sz="2000">
                <a:latin typeface="Arial" charset="0"/>
                <a:ea typeface="ＭＳ Ｐゴシック" charset="0"/>
              </a:rPr>
              <a:t>compute penalty</a:t>
            </a:r>
            <a:r>
              <a:rPr lang="ja-JP" altLang="en-US" sz="2000">
                <a:latin typeface="Arial" charset="0"/>
                <a:ea typeface="ＭＳ Ｐゴシック" charset="0"/>
              </a:rPr>
              <a:t>”</a:t>
            </a:r>
            <a:r>
              <a:rPr lang="en-US" altLang="ja-JP" sz="2000">
                <a:latin typeface="Arial" charset="0"/>
                <a:ea typeface="ＭＳ Ｐゴシック" charset="0"/>
              </a:rPr>
              <a:t> when the user withdraws an amount more than the balance in the account; the use case </a:t>
            </a:r>
            <a:r>
              <a:rPr lang="ja-JP" altLang="en-US" sz="2000">
                <a:latin typeface="Arial" charset="0"/>
                <a:ea typeface="ＭＳ Ｐゴシック" charset="0"/>
              </a:rPr>
              <a:t>“</a:t>
            </a:r>
            <a:r>
              <a:rPr lang="en-US" altLang="ja-JP" sz="2000">
                <a:latin typeface="Arial" charset="0"/>
                <a:ea typeface="ＭＳ Ｐゴシック" charset="0"/>
              </a:rPr>
              <a:t>compute penalty</a:t>
            </a:r>
            <a:r>
              <a:rPr lang="ja-JP" altLang="en-US" sz="2000">
                <a:latin typeface="Arial" charset="0"/>
                <a:ea typeface="ＭＳ Ｐゴシック" charset="0"/>
              </a:rPr>
              <a:t>”</a:t>
            </a:r>
            <a:r>
              <a:rPr lang="en-US" altLang="ja-JP" sz="2000">
                <a:latin typeface="Arial" charset="0"/>
                <a:ea typeface="ＭＳ Ｐゴシック" charset="0"/>
              </a:rPr>
              <a:t> is therefore occasionally used by </a:t>
            </a:r>
            <a:r>
              <a:rPr lang="ja-JP" altLang="en-US" sz="2000">
                <a:latin typeface="Arial" charset="0"/>
                <a:ea typeface="ＭＳ Ｐゴシック" charset="0"/>
              </a:rPr>
              <a:t>“</a:t>
            </a:r>
            <a:r>
              <a:rPr lang="en-US" altLang="ja-JP" sz="2000">
                <a:latin typeface="Arial" charset="0"/>
                <a:ea typeface="ＭＳ Ｐゴシック" charset="0"/>
              </a:rPr>
              <a:t>withdraw</a:t>
            </a:r>
            <a:r>
              <a:rPr lang="ja-JP" altLang="en-US" sz="2000">
                <a:latin typeface="Arial" charset="0"/>
                <a:ea typeface="ＭＳ Ｐゴシック" charset="0"/>
              </a:rPr>
              <a:t>”</a:t>
            </a:r>
            <a:r>
              <a:rPr lang="en-US" altLang="ja-JP" sz="2000">
                <a:latin typeface="Arial" charset="0"/>
                <a:ea typeface="ＭＳ Ｐゴシック" charset="0"/>
              </a:rPr>
              <a:t>.</a:t>
            </a:r>
            <a:endParaRPr lang="en-US" sz="2000">
              <a:latin typeface="Arial" charset="0"/>
              <a:ea typeface="ＭＳ Ｐゴシック" charset="0"/>
            </a:endParaRPr>
          </a:p>
        </p:txBody>
      </p:sp>
      <p:sp>
        <p:nvSpPr>
          <p:cNvPr id="24579" name="Oval 4"/>
          <p:cNvSpPr>
            <a:spLocks noChangeArrowheads="1"/>
          </p:cNvSpPr>
          <p:nvPr/>
        </p:nvSpPr>
        <p:spPr bwMode="auto">
          <a:xfrm>
            <a:off x="5867400" y="5562600"/>
            <a:ext cx="1371600" cy="685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0" name="Text Box 6"/>
          <p:cNvSpPr txBox="1">
            <a:spLocks noChangeArrowheads="1"/>
          </p:cNvSpPr>
          <p:nvPr/>
        </p:nvSpPr>
        <p:spPr bwMode="auto">
          <a:xfrm>
            <a:off x="6096000" y="57150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t>B</a:t>
            </a:r>
          </a:p>
        </p:txBody>
      </p:sp>
      <p:sp>
        <p:nvSpPr>
          <p:cNvPr id="24581" name="Line 7"/>
          <p:cNvSpPr>
            <a:spLocks noChangeShapeType="1"/>
          </p:cNvSpPr>
          <p:nvPr/>
        </p:nvSpPr>
        <p:spPr bwMode="auto">
          <a:xfrm>
            <a:off x="2667000" y="5943600"/>
            <a:ext cx="3200400" cy="0"/>
          </a:xfrm>
          <a:prstGeom prst="line">
            <a:avLst/>
          </a:prstGeom>
          <a:noFill/>
          <a:ln w="9525">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24582" name="Text Box 8"/>
          <p:cNvSpPr txBox="1">
            <a:spLocks noChangeArrowheads="1"/>
          </p:cNvSpPr>
          <p:nvPr/>
        </p:nvSpPr>
        <p:spPr bwMode="auto">
          <a:xfrm>
            <a:off x="3200400" y="55626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&lt;&lt;extend&gt;&gt;</a:t>
            </a:r>
          </a:p>
        </p:txBody>
      </p:sp>
      <p:sp>
        <p:nvSpPr>
          <p:cNvPr id="24583" name="Oval 9"/>
          <p:cNvSpPr>
            <a:spLocks noChangeArrowheads="1"/>
          </p:cNvSpPr>
          <p:nvPr/>
        </p:nvSpPr>
        <p:spPr bwMode="auto">
          <a:xfrm>
            <a:off x="1295400" y="5638800"/>
            <a:ext cx="1371600" cy="685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584" name="Text Box 5"/>
          <p:cNvSpPr txBox="1">
            <a:spLocks noChangeArrowheads="1"/>
          </p:cNvSpPr>
          <p:nvPr/>
        </p:nvSpPr>
        <p:spPr bwMode="auto">
          <a:xfrm>
            <a:off x="1600200" y="57912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t>A</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Example of generalization, extension and inclusion</a:t>
            </a:r>
          </a:p>
        </p:txBody>
      </p:sp>
      <p:pic>
        <p:nvPicPr>
          <p:cNvPr id="25602" name="Picture 3"/>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42938" y="1752600"/>
            <a:ext cx="7847012" cy="4267200"/>
          </a:xfr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274638"/>
            <a:ext cx="8610600" cy="1143000"/>
          </a:xfrm>
        </p:spPr>
        <p:txBody>
          <a:bodyPr/>
          <a:lstStyle/>
          <a:p>
            <a:pPr eaLnBrk="1" hangingPunct="1"/>
            <a:r>
              <a:rPr lang="en-US">
                <a:latin typeface="Arial" charset="0"/>
                <a:ea typeface="ＭＳ Ｐゴシック" charset="0"/>
                <a:cs typeface="ＭＳ Ｐゴシック" charset="0"/>
              </a:rPr>
              <a:t>Constraints in a Use Case Model</a:t>
            </a:r>
          </a:p>
        </p:txBody>
      </p:sp>
      <p:sp>
        <p:nvSpPr>
          <p:cNvPr id="27650" name="Rectangle 3"/>
          <p:cNvSpPr>
            <a:spLocks noGrp="1" noChangeArrowheads="1"/>
          </p:cNvSpPr>
          <p:nvPr>
            <p:ph type="body" idx="1"/>
          </p:nvPr>
        </p:nvSpPr>
        <p:spPr/>
        <p:txBody>
          <a:bodyPr/>
          <a:lstStyle/>
          <a:p>
            <a:pPr eaLnBrk="1" hangingPunct="1"/>
            <a:r>
              <a:rPr lang="en-US" sz="2800">
                <a:latin typeface="Arial" charset="0"/>
                <a:ea typeface="ＭＳ Ｐゴシック" charset="0"/>
                <a:cs typeface="ＭＳ Ｐゴシック" charset="0"/>
              </a:rPr>
              <a:t>Every use case must be connected to an actor or be included in another use case or extends another use case</a:t>
            </a:r>
          </a:p>
          <a:p>
            <a:pPr eaLnBrk="1" hangingPunct="1"/>
            <a:r>
              <a:rPr lang="en-US" sz="2800">
                <a:latin typeface="Arial" charset="0"/>
                <a:ea typeface="ＭＳ Ｐゴシック" charset="0"/>
                <a:cs typeface="ＭＳ Ｐゴシック" charset="0"/>
              </a:rPr>
              <a:t>Every use case connected to an actor must return an observable result to the actor</a:t>
            </a:r>
          </a:p>
          <a:p>
            <a:pPr lvl="1" eaLnBrk="1" hangingPunct="1"/>
            <a:r>
              <a:rPr lang="en-US" sz="2400">
                <a:latin typeface="Arial" charset="0"/>
                <a:ea typeface="ＭＳ Ｐゴシック" charset="0"/>
              </a:rPr>
              <a:t>The result may be data, confirmation or termination of an action</a:t>
            </a:r>
          </a:p>
          <a:p>
            <a:pPr lvl="1" eaLnBrk="1" hangingPunct="1"/>
            <a:r>
              <a:rPr lang="en-US" sz="2400">
                <a:latin typeface="Arial" charset="0"/>
                <a:ea typeface="ＭＳ Ｐゴシック" charset="0"/>
              </a:rPr>
              <a:t>Not visible in the diagram but explained in use case narratives</a:t>
            </a:r>
          </a:p>
          <a:p>
            <a:pPr eaLnBrk="1" hangingPunct="1"/>
            <a:r>
              <a:rPr lang="en-US" sz="2800">
                <a:latin typeface="Arial" charset="0"/>
                <a:ea typeface="ＭＳ Ｐゴシック" charset="0"/>
                <a:cs typeface="ＭＳ Ｐゴシック" charset="0"/>
              </a:rPr>
              <a:t>Association is used only between an actor and a use case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74638"/>
            <a:ext cx="8458200" cy="1143000"/>
          </a:xfrm>
        </p:spPr>
        <p:txBody>
          <a:bodyPr/>
          <a:lstStyle/>
          <a:p>
            <a:r>
              <a:rPr lang="en-US">
                <a:latin typeface="Arial" charset="0"/>
                <a:ea typeface="ＭＳ Ｐゴシック" charset="0"/>
                <a:cs typeface="ＭＳ Ｐゴシック" charset="0"/>
              </a:rPr>
              <a:t>Constraints in a Use Case Model</a:t>
            </a:r>
          </a:p>
        </p:txBody>
      </p:sp>
      <p:sp>
        <p:nvSpPr>
          <p:cNvPr id="28674" name="Content Placeholder 2"/>
          <p:cNvSpPr>
            <a:spLocks noGrp="1"/>
          </p:cNvSpPr>
          <p:nvPr>
            <p:ph idx="1"/>
          </p:nvPr>
        </p:nvSpPr>
        <p:spPr/>
        <p:txBody>
          <a:bodyPr/>
          <a:lstStyle/>
          <a:p>
            <a:r>
              <a:rPr lang="en-US" sz="2800">
                <a:latin typeface="Arial" charset="0"/>
                <a:ea typeface="ＭＳ Ｐゴシック" charset="0"/>
                <a:cs typeface="ＭＳ Ｐゴシック" charset="0"/>
              </a:rPr>
              <a:t>Every actor has a unique name in the diagram. If the diagram includes more than one actor with the same name, they are logically combined into one actor. They might have been represented more than once for simplifying the drawing of the diagram.</a:t>
            </a:r>
          </a:p>
          <a:p>
            <a:r>
              <a:rPr lang="en-US" sz="2800">
                <a:latin typeface="Arial" charset="0"/>
                <a:ea typeface="ＭＳ Ｐゴシック" charset="0"/>
                <a:cs typeface="ＭＳ Ｐゴシック" charset="0"/>
              </a:rPr>
              <a:t>Every use case must have a unique name in the diagram. If there is more than one use case with the same name in the diagram, then they are logically combined into one.</a:t>
            </a:r>
          </a:p>
          <a:p>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274638"/>
            <a:ext cx="8534400" cy="1143000"/>
          </a:xfrm>
        </p:spPr>
        <p:txBody>
          <a:bodyPr/>
          <a:lstStyle/>
          <a:p>
            <a:r>
              <a:rPr lang="en-US">
                <a:latin typeface="Arial" charset="0"/>
                <a:ea typeface="ＭＳ Ｐゴシック" charset="0"/>
                <a:cs typeface="ＭＳ Ｐゴシック" charset="0"/>
              </a:rPr>
              <a:t>Constraints in a Use Case Model</a:t>
            </a:r>
          </a:p>
        </p:txBody>
      </p:sp>
      <p:sp>
        <p:nvSpPr>
          <p:cNvPr id="29698" name="Content Placeholder 2"/>
          <p:cNvSpPr>
            <a:spLocks noGrp="1"/>
          </p:cNvSpPr>
          <p:nvPr>
            <p:ph idx="1"/>
          </p:nvPr>
        </p:nvSpPr>
        <p:spPr/>
        <p:txBody>
          <a:bodyPr/>
          <a:lstStyle/>
          <a:p>
            <a:r>
              <a:rPr lang="en-US">
                <a:latin typeface="Arial" charset="0"/>
                <a:ea typeface="ＭＳ Ｐゴシック" charset="0"/>
                <a:cs typeface="ＭＳ Ｐゴシック" charset="0"/>
              </a:rPr>
              <a:t>Between two use cases, there can be at most only one relationship</a:t>
            </a:r>
          </a:p>
          <a:p>
            <a:r>
              <a:rPr lang="en-US">
                <a:latin typeface="Arial" charset="0"/>
                <a:ea typeface="ＭＳ Ｐゴシック" charset="0"/>
                <a:cs typeface="ＭＳ Ｐゴシック" charset="0"/>
              </a:rPr>
              <a:t>Every actor must have at least one association (a connection to a use case) in the diagram.</a:t>
            </a:r>
          </a:p>
          <a:p>
            <a:r>
              <a:rPr lang="en-US">
                <a:latin typeface="Arial" charset="0"/>
                <a:ea typeface="ＭＳ Ｐゴシック" charset="0"/>
                <a:cs typeface="ＭＳ Ｐゴシック" charset="0"/>
              </a:rPr>
              <a:t>Every actor must have at most one association with a particular use case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How to find actors?</a:t>
            </a:r>
          </a:p>
        </p:txBody>
      </p:sp>
      <p:sp>
        <p:nvSpPr>
          <p:cNvPr id="30722" name="Rectangle 3"/>
          <p:cNvSpPr>
            <a:spLocks noGrp="1" noChangeArrowheads="1"/>
          </p:cNvSpPr>
          <p:nvPr>
            <p:ph type="body" idx="1"/>
          </p:nvPr>
        </p:nvSpPr>
        <p:spPr/>
        <p:txBody>
          <a:bodyPr/>
          <a:lstStyle/>
          <a:p>
            <a:pPr eaLnBrk="1" hangingPunct="1"/>
            <a:r>
              <a:rPr lang="en-US" sz="2800">
                <a:latin typeface="Arial" charset="0"/>
                <a:ea typeface="ＭＳ Ｐゴシック" charset="0"/>
                <a:cs typeface="ＭＳ Ｐゴシック" charset="0"/>
              </a:rPr>
              <a:t>Those that interact with the system (provide input, observe results, provide control information, …)</a:t>
            </a:r>
          </a:p>
          <a:p>
            <a:pPr lvl="1" eaLnBrk="1" hangingPunct="1"/>
            <a:r>
              <a:rPr lang="en-US">
                <a:latin typeface="Arial" charset="0"/>
                <a:ea typeface="ＭＳ Ｐゴシック" charset="0"/>
              </a:rPr>
              <a:t>primary actors</a:t>
            </a:r>
          </a:p>
          <a:p>
            <a:pPr eaLnBrk="1" hangingPunct="1"/>
            <a:r>
              <a:rPr lang="en-US" sz="2800">
                <a:latin typeface="Arial" charset="0"/>
                <a:ea typeface="ＭＳ Ｐゴシック" charset="0"/>
                <a:cs typeface="ＭＳ Ｐゴシック" charset="0"/>
              </a:rPr>
              <a:t>Those that are used by the system but external to the system</a:t>
            </a:r>
          </a:p>
          <a:p>
            <a:pPr lvl="1" eaLnBrk="1" hangingPunct="1"/>
            <a:r>
              <a:rPr lang="en-US">
                <a:latin typeface="Arial" charset="0"/>
                <a:ea typeface="ＭＳ Ｐゴシック" charset="0"/>
              </a:rPr>
              <a:t>secondary actors such as database, files, …</a:t>
            </a:r>
          </a:p>
          <a:p>
            <a:pPr eaLnBrk="1" hangingPunct="1"/>
            <a:r>
              <a:rPr lang="en-US" sz="2800">
                <a:latin typeface="Arial" charset="0"/>
                <a:ea typeface="ＭＳ Ｐゴシック" charset="0"/>
                <a:cs typeface="ＭＳ Ｐゴシック" charset="0"/>
              </a:rPr>
              <a:t>Generally, users of the system are primary actors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How to find use cases?</a:t>
            </a:r>
          </a:p>
        </p:txBody>
      </p:sp>
      <p:sp>
        <p:nvSpPr>
          <p:cNvPr id="31746" name="Rectangle 3"/>
          <p:cNvSpPr>
            <a:spLocks noGrp="1" noChangeArrowheads="1"/>
          </p:cNvSpPr>
          <p:nvPr>
            <p:ph type="body" idx="1"/>
          </p:nvPr>
        </p:nvSpPr>
        <p:spPr>
          <a:xfrm>
            <a:off x="457200" y="1295400"/>
            <a:ext cx="8229600" cy="4525963"/>
          </a:xfrm>
        </p:spPr>
        <p:txBody>
          <a:bodyPr/>
          <a:lstStyle/>
          <a:p>
            <a:pPr eaLnBrk="1" hangingPunct="1"/>
            <a:r>
              <a:rPr lang="en-US" sz="2800">
                <a:latin typeface="Arial" charset="0"/>
                <a:ea typeface="ＭＳ Ｐゴシック" charset="0"/>
                <a:cs typeface="ＭＳ Ｐゴシック" charset="0"/>
              </a:rPr>
              <a:t>Every requirement is a use case</a:t>
            </a:r>
          </a:p>
          <a:p>
            <a:pPr eaLnBrk="1" hangingPunct="1"/>
            <a:r>
              <a:rPr lang="en-US" sz="2800">
                <a:latin typeface="Arial" charset="0"/>
                <a:ea typeface="ＭＳ Ｐゴシック" charset="0"/>
                <a:cs typeface="ＭＳ Ｐゴシック" charset="0"/>
              </a:rPr>
              <a:t>Every functionality that supports the implementation of a requirement is a use case</a:t>
            </a:r>
          </a:p>
          <a:p>
            <a:pPr lvl="1" eaLnBrk="1" hangingPunct="1"/>
            <a:r>
              <a:rPr lang="en-US">
                <a:latin typeface="Arial" charset="0"/>
                <a:ea typeface="ＭＳ Ｐゴシック" charset="0"/>
              </a:rPr>
              <a:t>Design issue</a:t>
            </a:r>
          </a:p>
          <a:p>
            <a:pPr lvl="1" eaLnBrk="1" hangingPunct="1"/>
            <a:r>
              <a:rPr lang="en-US">
                <a:latin typeface="Arial" charset="0"/>
                <a:ea typeface="ＭＳ Ｐゴシック" charset="0"/>
              </a:rPr>
              <a:t>Found when the first (abstract) use case model is refined to express a design</a:t>
            </a:r>
          </a:p>
          <a:p>
            <a:pPr eaLnBrk="1" hangingPunct="1"/>
            <a:r>
              <a:rPr lang="en-US" sz="2800">
                <a:solidFill>
                  <a:srgbClr val="FF0000"/>
                </a:solidFill>
                <a:latin typeface="Arial" charset="0"/>
                <a:ea typeface="ＭＳ Ｐゴシック" charset="0"/>
                <a:cs typeface="ＭＳ Ｐゴシック" charset="0"/>
              </a:rPr>
              <a:t>Do not confuse a </a:t>
            </a:r>
            <a:r>
              <a:rPr lang="ja-JP" altLang="en-US" sz="2800">
                <a:solidFill>
                  <a:srgbClr val="FF0000"/>
                </a:solidFill>
                <a:latin typeface="Arial" charset="0"/>
                <a:ea typeface="ＭＳ Ｐゴシック" charset="0"/>
                <a:cs typeface="ＭＳ Ｐゴシック" charset="0"/>
              </a:rPr>
              <a:t>“</a:t>
            </a:r>
            <a:r>
              <a:rPr lang="en-US" altLang="ja-JP" sz="2800">
                <a:solidFill>
                  <a:srgbClr val="FF0000"/>
                </a:solidFill>
                <a:latin typeface="Arial" charset="0"/>
                <a:ea typeface="ＭＳ Ｐゴシック" charset="0"/>
                <a:cs typeface="ＭＳ Ｐゴシック" charset="0"/>
              </a:rPr>
              <a:t>use case</a:t>
            </a:r>
            <a:r>
              <a:rPr lang="ja-JP" altLang="en-US" sz="2800">
                <a:solidFill>
                  <a:srgbClr val="FF0000"/>
                </a:solidFill>
                <a:latin typeface="Arial" charset="0"/>
                <a:ea typeface="ＭＳ Ｐゴシック" charset="0"/>
                <a:cs typeface="ＭＳ Ｐゴシック" charset="0"/>
              </a:rPr>
              <a:t>”</a:t>
            </a:r>
            <a:r>
              <a:rPr lang="en-US" altLang="ja-JP" sz="2800">
                <a:solidFill>
                  <a:srgbClr val="FF0000"/>
                </a:solidFill>
                <a:latin typeface="Arial" charset="0"/>
                <a:ea typeface="ＭＳ Ｐゴシック" charset="0"/>
                <a:cs typeface="ＭＳ Ｐゴシック" charset="0"/>
              </a:rPr>
              <a:t> with a </a:t>
            </a:r>
            <a:r>
              <a:rPr lang="ja-JP" altLang="en-US" sz="2800">
                <a:solidFill>
                  <a:srgbClr val="FF0000"/>
                </a:solidFill>
                <a:latin typeface="Arial" charset="0"/>
                <a:ea typeface="ＭＳ Ｐゴシック" charset="0"/>
                <a:cs typeface="ＭＳ Ｐゴシック" charset="0"/>
              </a:rPr>
              <a:t>“</a:t>
            </a:r>
            <a:r>
              <a:rPr lang="en-US" altLang="ja-JP" sz="2800">
                <a:solidFill>
                  <a:srgbClr val="FF0000"/>
                </a:solidFill>
                <a:latin typeface="Arial" charset="0"/>
                <a:ea typeface="ＭＳ Ｐゴシック" charset="0"/>
                <a:cs typeface="ＭＳ Ｐゴシック" charset="0"/>
              </a:rPr>
              <a:t>method</a:t>
            </a:r>
            <a:r>
              <a:rPr lang="ja-JP" altLang="en-US" sz="2800">
                <a:solidFill>
                  <a:srgbClr val="FF0000"/>
                </a:solidFill>
                <a:latin typeface="Arial" charset="0"/>
                <a:ea typeface="ＭＳ Ｐゴシック" charset="0"/>
                <a:cs typeface="ＭＳ Ｐゴシック" charset="0"/>
              </a:rPr>
              <a:t>”</a:t>
            </a:r>
            <a:r>
              <a:rPr lang="en-US" altLang="ja-JP" sz="2800">
                <a:solidFill>
                  <a:srgbClr val="FF0000"/>
                </a:solidFill>
                <a:latin typeface="Arial" charset="0"/>
                <a:ea typeface="ＭＳ Ｐゴシック" charset="0"/>
                <a:cs typeface="ＭＳ Ｐゴシック" charset="0"/>
              </a:rPr>
              <a:t> in implementation</a:t>
            </a:r>
          </a:p>
          <a:p>
            <a:pPr lvl="1" eaLnBrk="1" hangingPunct="1"/>
            <a:r>
              <a:rPr lang="en-US">
                <a:latin typeface="Arial" charset="0"/>
                <a:ea typeface="ＭＳ Ｐゴシック" charset="0"/>
              </a:rPr>
              <a:t>Generally, there is a one-to-many relationship between a use case and a method</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How to find use case relationships?</a:t>
            </a:r>
          </a:p>
        </p:txBody>
      </p:sp>
      <p:sp>
        <p:nvSpPr>
          <p:cNvPr id="32770" name="Rectangle 3"/>
          <p:cNvSpPr>
            <a:spLocks noGrp="1" noChangeArrowheads="1"/>
          </p:cNvSpPr>
          <p:nvPr>
            <p:ph type="body" idx="1"/>
          </p:nvPr>
        </p:nvSpPr>
        <p:spPr/>
        <p:txBody>
          <a:bodyPr/>
          <a:lstStyle/>
          <a:p>
            <a:pPr eaLnBrk="1" hangingPunct="1">
              <a:lnSpc>
                <a:spcPct val="90000"/>
              </a:lnSpc>
            </a:pPr>
            <a:r>
              <a:rPr lang="en-US" sz="2800">
                <a:latin typeface="Arial" charset="0"/>
                <a:ea typeface="ＭＳ Ｐゴシック" charset="0"/>
                <a:cs typeface="ＭＳ Ｐゴシック" charset="0"/>
              </a:rPr>
              <a:t>Extracted from the application domain</a:t>
            </a:r>
          </a:p>
          <a:p>
            <a:pPr eaLnBrk="1" hangingPunct="1">
              <a:lnSpc>
                <a:spcPct val="90000"/>
              </a:lnSpc>
            </a:pPr>
            <a:r>
              <a:rPr lang="en-US" sz="2800">
                <a:latin typeface="Arial" charset="0"/>
                <a:ea typeface="ＭＳ Ｐゴシック" charset="0"/>
                <a:cs typeface="ＭＳ Ｐゴシック" charset="0"/>
              </a:rPr>
              <a:t>Must be justifiable from the application domain or from the designer</a:t>
            </a: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s choice</a:t>
            </a:r>
          </a:p>
          <a:p>
            <a:pPr eaLnBrk="1" hangingPunct="1">
              <a:lnSpc>
                <a:spcPct val="90000"/>
              </a:lnSpc>
            </a:pPr>
            <a:r>
              <a:rPr lang="en-US" sz="2800">
                <a:latin typeface="Arial" charset="0"/>
                <a:ea typeface="ＭＳ Ｐゴシック" charset="0"/>
                <a:cs typeface="ＭＳ Ｐゴシック" charset="0"/>
              </a:rPr>
              <a:t>Examples</a:t>
            </a:r>
          </a:p>
          <a:p>
            <a:pPr lvl="1" eaLnBrk="1" hangingPunct="1">
              <a:lnSpc>
                <a:spcPct val="90000"/>
              </a:lnSpc>
            </a:pPr>
            <a:r>
              <a:rPr lang="en-US" sz="2400">
                <a:latin typeface="Arial" charset="0"/>
                <a:ea typeface="ＭＳ Ｐゴシック" charset="0"/>
              </a:rPr>
              <a:t>Use case </a:t>
            </a:r>
            <a:r>
              <a:rPr lang="ja-JP" altLang="en-US" sz="2400">
                <a:latin typeface="Arial" charset="0"/>
                <a:ea typeface="ＭＳ Ｐゴシック" charset="0"/>
              </a:rPr>
              <a:t>“</a:t>
            </a:r>
            <a:r>
              <a:rPr lang="en-US" altLang="ja-JP" sz="2400">
                <a:latin typeface="Arial" charset="0"/>
                <a:ea typeface="ＭＳ Ｐゴシック" charset="0"/>
              </a:rPr>
              <a:t>withdraw</a:t>
            </a:r>
            <a:r>
              <a:rPr lang="ja-JP" altLang="en-US" sz="2400">
                <a:latin typeface="Arial" charset="0"/>
                <a:ea typeface="ＭＳ Ｐゴシック" charset="0"/>
              </a:rPr>
              <a:t>”</a:t>
            </a:r>
            <a:r>
              <a:rPr lang="en-US" altLang="ja-JP" sz="2400">
                <a:latin typeface="Arial" charset="0"/>
                <a:ea typeface="ＭＳ Ｐゴシック" charset="0"/>
              </a:rPr>
              <a:t> includes use case </a:t>
            </a:r>
            <a:r>
              <a:rPr lang="ja-JP" altLang="en-US" sz="2400">
                <a:latin typeface="Arial" charset="0"/>
                <a:ea typeface="ＭＳ Ｐゴシック" charset="0"/>
              </a:rPr>
              <a:t>“</a:t>
            </a:r>
            <a:r>
              <a:rPr lang="en-US" altLang="ja-JP" sz="2400">
                <a:latin typeface="Arial" charset="0"/>
                <a:ea typeface="ＭＳ Ｐゴシック" charset="0"/>
              </a:rPr>
              <a:t>update account</a:t>
            </a:r>
            <a:r>
              <a:rPr lang="ja-JP" altLang="en-US" sz="2400">
                <a:latin typeface="Arial" charset="0"/>
                <a:ea typeface="ＭＳ Ｐゴシック" charset="0"/>
              </a:rPr>
              <a:t>”</a:t>
            </a:r>
            <a:r>
              <a:rPr lang="en-US" altLang="ja-JP" sz="2400">
                <a:latin typeface="Arial" charset="0"/>
                <a:ea typeface="ＭＳ Ｐゴシック" charset="0"/>
              </a:rPr>
              <a:t> is justifiable from application domain</a:t>
            </a:r>
          </a:p>
          <a:p>
            <a:pPr lvl="1" eaLnBrk="1" hangingPunct="1">
              <a:lnSpc>
                <a:spcPct val="90000"/>
              </a:lnSpc>
            </a:pPr>
            <a:r>
              <a:rPr lang="en-US" sz="2400">
                <a:latin typeface="Arial" charset="0"/>
                <a:ea typeface="ＭＳ Ｐゴシック" charset="0"/>
              </a:rPr>
              <a:t>Use case </a:t>
            </a:r>
            <a:r>
              <a:rPr lang="ja-JP" altLang="en-US" sz="2400">
                <a:latin typeface="Arial" charset="0"/>
                <a:ea typeface="ＭＳ Ｐゴシック" charset="0"/>
              </a:rPr>
              <a:t>“</a:t>
            </a:r>
            <a:r>
              <a:rPr lang="en-US" altLang="ja-JP" sz="2400">
                <a:latin typeface="Arial" charset="0"/>
                <a:ea typeface="ＭＳ Ｐゴシック" charset="0"/>
              </a:rPr>
              <a:t>withdraw</a:t>
            </a:r>
            <a:r>
              <a:rPr lang="ja-JP" altLang="en-US" sz="2400">
                <a:latin typeface="Arial" charset="0"/>
                <a:ea typeface="ＭＳ Ｐゴシック" charset="0"/>
              </a:rPr>
              <a:t>”</a:t>
            </a:r>
            <a:r>
              <a:rPr lang="en-US" altLang="ja-JP" sz="2400">
                <a:latin typeface="Arial" charset="0"/>
                <a:ea typeface="ＭＳ Ｐゴシック" charset="0"/>
              </a:rPr>
              <a:t> is extended by </a:t>
            </a:r>
            <a:r>
              <a:rPr lang="ja-JP" altLang="en-US" sz="2400">
                <a:latin typeface="Arial" charset="0"/>
                <a:ea typeface="ＭＳ Ｐゴシック" charset="0"/>
              </a:rPr>
              <a:t>“</a:t>
            </a:r>
            <a:r>
              <a:rPr lang="en-US" altLang="ja-JP" sz="2400">
                <a:latin typeface="Arial" charset="0"/>
                <a:ea typeface="ＭＳ Ｐゴシック" charset="0"/>
              </a:rPr>
              <a:t>compute penalty</a:t>
            </a:r>
            <a:r>
              <a:rPr lang="ja-JP" altLang="en-US" sz="2400">
                <a:latin typeface="Arial" charset="0"/>
                <a:ea typeface="ＭＳ Ｐゴシック" charset="0"/>
              </a:rPr>
              <a:t>”</a:t>
            </a:r>
            <a:r>
              <a:rPr lang="en-US" altLang="ja-JP" sz="2400">
                <a:latin typeface="Arial" charset="0"/>
                <a:ea typeface="ＭＳ Ｐゴシック" charset="0"/>
              </a:rPr>
              <a:t> is a designer</a:t>
            </a:r>
            <a:r>
              <a:rPr lang="ja-JP" altLang="en-US" sz="2400">
                <a:latin typeface="Arial" charset="0"/>
                <a:ea typeface="ＭＳ Ｐゴシック" charset="0"/>
              </a:rPr>
              <a:t>’</a:t>
            </a:r>
            <a:r>
              <a:rPr lang="en-US" altLang="ja-JP" sz="2400">
                <a:latin typeface="Arial" charset="0"/>
                <a:ea typeface="ＭＳ Ｐゴシック" charset="0"/>
              </a:rPr>
              <a:t>s choice</a:t>
            </a:r>
          </a:p>
          <a:p>
            <a:pPr lvl="2" eaLnBrk="1" hangingPunct="1">
              <a:lnSpc>
                <a:spcPct val="90000"/>
              </a:lnSpc>
            </a:pPr>
            <a:r>
              <a:rPr lang="en-US">
                <a:latin typeface="Arial" charset="0"/>
                <a:ea typeface="ＭＳ Ｐゴシック" charset="0"/>
              </a:rPr>
              <a:t>Designer can decide to implement two different versions of withdrawals or just only one with no extension</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Use case model</a:t>
            </a:r>
          </a:p>
        </p:txBody>
      </p:sp>
      <p:sp>
        <p:nvSpPr>
          <p:cNvPr id="1027" name="Rectangle 3"/>
          <p:cNvSpPr>
            <a:spLocks noGrp="1" noChangeArrowheads="1"/>
          </p:cNvSpPr>
          <p:nvPr>
            <p:ph type="body" idx="1"/>
          </p:nvPr>
        </p:nvSpPr>
        <p:spPr/>
        <p:txBody>
          <a:bodyPr/>
          <a:lstStyle/>
          <a:p>
            <a:pPr eaLnBrk="1" hangingPunct="1">
              <a:lnSpc>
                <a:spcPct val="90000"/>
              </a:lnSpc>
            </a:pPr>
            <a:r>
              <a:rPr lang="en-US" sz="2800">
                <a:latin typeface="Arial" charset="0"/>
                <a:ea typeface="ＭＳ Ｐゴシック" charset="0"/>
                <a:cs typeface="ＭＳ Ｐゴシック" charset="0"/>
              </a:rPr>
              <a:t>Describes what a user expects the system to do</a:t>
            </a:r>
          </a:p>
          <a:p>
            <a:pPr lvl="1" eaLnBrk="1" hangingPunct="1">
              <a:lnSpc>
                <a:spcPct val="90000"/>
              </a:lnSpc>
            </a:pPr>
            <a:r>
              <a:rPr lang="en-US" sz="2400">
                <a:latin typeface="Arial" charset="0"/>
                <a:ea typeface="ＭＳ Ｐゴシック" charset="0"/>
              </a:rPr>
              <a:t>functional requirements </a:t>
            </a:r>
          </a:p>
          <a:p>
            <a:pPr eaLnBrk="1" hangingPunct="1">
              <a:lnSpc>
                <a:spcPct val="90000"/>
              </a:lnSpc>
            </a:pPr>
            <a:r>
              <a:rPr lang="en-US" sz="2800">
                <a:latin typeface="Arial" charset="0"/>
                <a:ea typeface="ＭＳ Ｐゴシック" charset="0"/>
                <a:cs typeface="ＭＳ Ｐゴシック" charset="0"/>
              </a:rPr>
              <a:t>May describe only the functionalities that are visible to the user</a:t>
            </a:r>
          </a:p>
          <a:p>
            <a:pPr lvl="1" eaLnBrk="1" hangingPunct="1">
              <a:lnSpc>
                <a:spcPct val="90000"/>
              </a:lnSpc>
            </a:pPr>
            <a:r>
              <a:rPr lang="en-US" sz="2400">
                <a:latin typeface="Arial" charset="0"/>
                <a:ea typeface="ＭＳ Ｐゴシック" charset="0"/>
              </a:rPr>
              <a:t>requirements view</a:t>
            </a:r>
          </a:p>
          <a:p>
            <a:pPr eaLnBrk="1" hangingPunct="1">
              <a:lnSpc>
                <a:spcPct val="90000"/>
              </a:lnSpc>
            </a:pPr>
            <a:r>
              <a:rPr lang="en-US" sz="2800">
                <a:latin typeface="Arial" charset="0"/>
                <a:ea typeface="ＭＳ Ｐゴシック" charset="0"/>
                <a:cs typeface="ＭＳ Ｐゴシック" charset="0"/>
              </a:rPr>
              <a:t>May include additional functionalities to elaborate those in the previous step</a:t>
            </a:r>
          </a:p>
          <a:p>
            <a:pPr lvl="1" eaLnBrk="1" hangingPunct="1">
              <a:lnSpc>
                <a:spcPct val="90000"/>
              </a:lnSpc>
            </a:pPr>
            <a:r>
              <a:rPr lang="en-US" sz="2400">
                <a:latin typeface="Arial" charset="0"/>
                <a:ea typeface="ＭＳ Ｐゴシック" charset="0"/>
              </a:rPr>
              <a:t>design view</a:t>
            </a:r>
          </a:p>
          <a:p>
            <a:pPr eaLnBrk="1" hangingPunct="1">
              <a:lnSpc>
                <a:spcPct val="90000"/>
              </a:lnSpc>
            </a:pPr>
            <a:r>
              <a:rPr lang="en-US" sz="2800">
                <a:latin typeface="Arial" charset="0"/>
                <a:ea typeface="ＭＳ Ｐゴシック" charset="0"/>
                <a:cs typeface="ＭＳ Ｐゴシック" charset="0"/>
              </a:rPr>
              <a:t>Consists of use case diagrams and textual descriptions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 calcmode="lin" valueType="num">
                                      <p:cBhvr additive="base">
                                        <p:cTn id="17"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 calcmode="lin" valueType="num">
                                      <p:cBhvr additive="base">
                                        <p:cTn id="21"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 calcmode="lin" valueType="num">
                                      <p:cBhvr additive="base">
                                        <p:cTn id="27"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27">
                                            <p:txEl>
                                              <p:pRg st="5" end="5"/>
                                            </p:txEl>
                                          </p:spTgt>
                                        </p:tgtEl>
                                        <p:attrNameLst>
                                          <p:attrName>style.visibility</p:attrName>
                                        </p:attrNameLst>
                                      </p:cBhvr>
                                      <p:to>
                                        <p:strVal val="visible"/>
                                      </p:to>
                                    </p:set>
                                    <p:anim calcmode="lin" valueType="num">
                                      <p:cBhvr additive="base">
                                        <p:cTn id="31" dur="500" fill="hold"/>
                                        <p:tgtEl>
                                          <p:spTgt spid="102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 calcmode="lin" valueType="num">
                                      <p:cBhvr additive="base">
                                        <p:cTn id="37" dur="500" fill="hold"/>
                                        <p:tgtEl>
                                          <p:spTgt spid="102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85800" y="228600"/>
            <a:ext cx="7772400" cy="762000"/>
          </a:xfrm>
        </p:spPr>
        <p:txBody>
          <a:bodyPr/>
          <a:lstStyle/>
          <a:p>
            <a:pPr eaLnBrk="1" hangingPunct="1"/>
            <a:r>
              <a:rPr lang="en-US">
                <a:latin typeface="Arial" charset="0"/>
                <a:ea typeface="ＭＳ Ｐゴシック" charset="0"/>
                <a:cs typeface="ＭＳ Ｐゴシック" charset="0"/>
              </a:rPr>
              <a:t>Elements of a Use Case diagram</a:t>
            </a:r>
          </a:p>
        </p:txBody>
      </p:sp>
      <p:sp>
        <p:nvSpPr>
          <p:cNvPr id="17410" name="Oval 4"/>
          <p:cNvSpPr>
            <a:spLocks noChangeArrowheads="1"/>
          </p:cNvSpPr>
          <p:nvPr/>
        </p:nvSpPr>
        <p:spPr bwMode="auto">
          <a:xfrm>
            <a:off x="3124200" y="2362200"/>
            <a:ext cx="16764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1" name="Oval 5"/>
          <p:cNvSpPr>
            <a:spLocks noChangeArrowheads="1"/>
          </p:cNvSpPr>
          <p:nvPr/>
        </p:nvSpPr>
        <p:spPr bwMode="auto">
          <a:xfrm>
            <a:off x="5943600" y="2362200"/>
            <a:ext cx="16764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2" name="Oval 6"/>
          <p:cNvSpPr>
            <a:spLocks noChangeArrowheads="1"/>
          </p:cNvSpPr>
          <p:nvPr/>
        </p:nvSpPr>
        <p:spPr bwMode="auto">
          <a:xfrm>
            <a:off x="3124200" y="3733800"/>
            <a:ext cx="16764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3" name="Oval 7"/>
          <p:cNvSpPr>
            <a:spLocks noChangeArrowheads="1"/>
          </p:cNvSpPr>
          <p:nvPr/>
        </p:nvSpPr>
        <p:spPr bwMode="auto">
          <a:xfrm>
            <a:off x="6019800" y="3733800"/>
            <a:ext cx="16764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4" name="Rectangle 8"/>
          <p:cNvSpPr>
            <a:spLocks noChangeArrowheads="1"/>
          </p:cNvSpPr>
          <p:nvPr/>
        </p:nvSpPr>
        <p:spPr bwMode="auto">
          <a:xfrm>
            <a:off x="2590800" y="1981200"/>
            <a:ext cx="5486400" cy="297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5" name="Oval 9"/>
          <p:cNvSpPr>
            <a:spLocks noChangeArrowheads="1"/>
          </p:cNvSpPr>
          <p:nvPr/>
        </p:nvSpPr>
        <p:spPr bwMode="auto">
          <a:xfrm>
            <a:off x="1371600" y="3200400"/>
            <a:ext cx="304800" cy="304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6" name="Line 10"/>
          <p:cNvSpPr>
            <a:spLocks noChangeShapeType="1"/>
          </p:cNvSpPr>
          <p:nvPr/>
        </p:nvSpPr>
        <p:spPr bwMode="auto">
          <a:xfrm>
            <a:off x="1524000" y="3505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17" name="Line 11"/>
          <p:cNvSpPr>
            <a:spLocks noChangeShapeType="1"/>
          </p:cNvSpPr>
          <p:nvPr/>
        </p:nvSpPr>
        <p:spPr bwMode="auto">
          <a:xfrm flipH="1">
            <a:off x="1295400" y="39624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18" name="Line 12"/>
          <p:cNvSpPr>
            <a:spLocks noChangeShapeType="1"/>
          </p:cNvSpPr>
          <p:nvPr/>
        </p:nvSpPr>
        <p:spPr bwMode="auto">
          <a:xfrm>
            <a:off x="1524000" y="39624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19" name="Line 13"/>
          <p:cNvSpPr>
            <a:spLocks noChangeShapeType="1"/>
          </p:cNvSpPr>
          <p:nvPr/>
        </p:nvSpPr>
        <p:spPr bwMode="auto">
          <a:xfrm flipH="1">
            <a:off x="1295400" y="35052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0" name="Line 14"/>
          <p:cNvSpPr>
            <a:spLocks noChangeShapeType="1"/>
          </p:cNvSpPr>
          <p:nvPr/>
        </p:nvSpPr>
        <p:spPr bwMode="auto">
          <a:xfrm>
            <a:off x="1524000" y="35052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1" name="Line 15"/>
          <p:cNvSpPr>
            <a:spLocks noChangeShapeType="1"/>
          </p:cNvSpPr>
          <p:nvPr/>
        </p:nvSpPr>
        <p:spPr bwMode="auto">
          <a:xfrm>
            <a:off x="4800600" y="4038600"/>
            <a:ext cx="1219200" cy="0"/>
          </a:xfrm>
          <a:prstGeom prst="line">
            <a:avLst/>
          </a:prstGeom>
          <a:noFill/>
          <a:ln w="9525">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7422" name="Line 16"/>
          <p:cNvSpPr>
            <a:spLocks noChangeShapeType="1"/>
          </p:cNvSpPr>
          <p:nvPr/>
        </p:nvSpPr>
        <p:spPr bwMode="auto">
          <a:xfrm>
            <a:off x="4800600" y="2667000"/>
            <a:ext cx="11430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3" name="Line 17"/>
          <p:cNvSpPr>
            <a:spLocks noChangeShapeType="1"/>
          </p:cNvSpPr>
          <p:nvPr/>
        </p:nvSpPr>
        <p:spPr bwMode="auto">
          <a:xfrm flipV="1">
            <a:off x="3962400" y="32004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4" name="Line 18"/>
          <p:cNvSpPr>
            <a:spLocks noChangeShapeType="1"/>
          </p:cNvSpPr>
          <p:nvPr/>
        </p:nvSpPr>
        <p:spPr bwMode="auto">
          <a:xfrm>
            <a:off x="3810000" y="32004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5" name="Line 19"/>
          <p:cNvSpPr>
            <a:spLocks noChangeShapeType="1"/>
          </p:cNvSpPr>
          <p:nvPr/>
        </p:nvSpPr>
        <p:spPr bwMode="auto">
          <a:xfrm flipV="1">
            <a:off x="3810000" y="2971800"/>
            <a:ext cx="1524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6" name="Line 20"/>
          <p:cNvSpPr>
            <a:spLocks noChangeShapeType="1"/>
          </p:cNvSpPr>
          <p:nvPr/>
        </p:nvSpPr>
        <p:spPr bwMode="auto">
          <a:xfrm>
            <a:off x="3962400" y="2971800"/>
            <a:ext cx="1524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7" name="Line 21"/>
          <p:cNvSpPr>
            <a:spLocks noChangeShapeType="1"/>
          </p:cNvSpPr>
          <p:nvPr/>
        </p:nvSpPr>
        <p:spPr bwMode="auto">
          <a:xfrm flipV="1">
            <a:off x="1828800" y="2743200"/>
            <a:ext cx="1295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8" name="Line 22"/>
          <p:cNvSpPr>
            <a:spLocks noChangeShapeType="1"/>
          </p:cNvSpPr>
          <p:nvPr/>
        </p:nvSpPr>
        <p:spPr bwMode="auto">
          <a:xfrm>
            <a:off x="1828800" y="3505200"/>
            <a:ext cx="12192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9" name="Text Box 23"/>
          <p:cNvSpPr txBox="1">
            <a:spLocks noChangeArrowheads="1"/>
          </p:cNvSpPr>
          <p:nvPr/>
        </p:nvSpPr>
        <p:spPr bwMode="auto">
          <a:xfrm>
            <a:off x="1219200" y="41148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latin typeface="Times New Roman" charset="0"/>
              </a:rPr>
              <a:t>actor</a:t>
            </a:r>
          </a:p>
        </p:txBody>
      </p:sp>
      <p:sp>
        <p:nvSpPr>
          <p:cNvPr id="17430" name="Text Box 24"/>
          <p:cNvSpPr txBox="1">
            <a:spLocks noChangeArrowheads="1"/>
          </p:cNvSpPr>
          <p:nvPr/>
        </p:nvSpPr>
        <p:spPr bwMode="auto">
          <a:xfrm>
            <a:off x="3352800" y="25146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latin typeface="Times New Roman" charset="0"/>
              </a:rPr>
              <a:t>Use case</a:t>
            </a:r>
          </a:p>
        </p:txBody>
      </p:sp>
      <p:sp>
        <p:nvSpPr>
          <p:cNvPr id="17431" name="Text Box 25"/>
          <p:cNvSpPr txBox="1">
            <a:spLocks noChangeArrowheads="1"/>
          </p:cNvSpPr>
          <p:nvPr/>
        </p:nvSpPr>
        <p:spPr bwMode="auto">
          <a:xfrm>
            <a:off x="6172200" y="25146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latin typeface="Times New Roman" charset="0"/>
              </a:rPr>
              <a:t>Use case</a:t>
            </a:r>
          </a:p>
        </p:txBody>
      </p:sp>
      <p:sp>
        <p:nvSpPr>
          <p:cNvPr id="17432" name="Text Box 26"/>
          <p:cNvSpPr txBox="1">
            <a:spLocks noChangeArrowheads="1"/>
          </p:cNvSpPr>
          <p:nvPr/>
        </p:nvSpPr>
        <p:spPr bwMode="auto">
          <a:xfrm>
            <a:off x="3352800" y="38862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latin typeface="Times New Roman" charset="0"/>
              </a:rPr>
              <a:t>Use case</a:t>
            </a:r>
          </a:p>
        </p:txBody>
      </p:sp>
      <p:sp>
        <p:nvSpPr>
          <p:cNvPr id="17433" name="Text Box 27"/>
          <p:cNvSpPr txBox="1">
            <a:spLocks noChangeArrowheads="1"/>
          </p:cNvSpPr>
          <p:nvPr/>
        </p:nvSpPr>
        <p:spPr bwMode="auto">
          <a:xfrm>
            <a:off x="6172200" y="38862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latin typeface="Times New Roman" charset="0"/>
              </a:rPr>
              <a:t>Use case</a:t>
            </a:r>
          </a:p>
        </p:txBody>
      </p:sp>
      <p:sp>
        <p:nvSpPr>
          <p:cNvPr id="17434" name="Text Box 28"/>
          <p:cNvSpPr txBox="1">
            <a:spLocks noChangeArrowheads="1"/>
          </p:cNvSpPr>
          <p:nvPr/>
        </p:nvSpPr>
        <p:spPr bwMode="auto">
          <a:xfrm rot="-2039449">
            <a:off x="1676400" y="26670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latin typeface="Times New Roman" charset="0"/>
              </a:rPr>
              <a:t>association</a:t>
            </a:r>
          </a:p>
        </p:txBody>
      </p:sp>
      <p:sp>
        <p:nvSpPr>
          <p:cNvPr id="17435" name="Text Box 29"/>
          <p:cNvSpPr txBox="1">
            <a:spLocks noChangeArrowheads="1"/>
          </p:cNvSpPr>
          <p:nvPr/>
        </p:nvSpPr>
        <p:spPr bwMode="auto">
          <a:xfrm rot="1594105">
            <a:off x="1676400" y="38862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latin typeface="Times New Roman" charset="0"/>
              </a:rPr>
              <a:t>association</a:t>
            </a:r>
          </a:p>
        </p:txBody>
      </p:sp>
      <p:sp>
        <p:nvSpPr>
          <p:cNvPr id="17436" name="Text Box 30"/>
          <p:cNvSpPr txBox="1">
            <a:spLocks noChangeArrowheads="1"/>
          </p:cNvSpPr>
          <p:nvPr/>
        </p:nvSpPr>
        <p:spPr bwMode="auto">
          <a:xfrm>
            <a:off x="3962400" y="32766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latin typeface="Times New Roman" charset="0"/>
              </a:rPr>
              <a:t>generalization</a:t>
            </a:r>
          </a:p>
        </p:txBody>
      </p:sp>
      <p:sp>
        <p:nvSpPr>
          <p:cNvPr id="17437" name="Text Box 31"/>
          <p:cNvSpPr txBox="1">
            <a:spLocks noChangeArrowheads="1"/>
          </p:cNvSpPr>
          <p:nvPr/>
        </p:nvSpPr>
        <p:spPr bwMode="auto">
          <a:xfrm>
            <a:off x="4724400" y="40386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latin typeface="Times New Roman" charset="0"/>
              </a:rPr>
              <a:t>dependency</a:t>
            </a:r>
          </a:p>
        </p:txBody>
      </p:sp>
      <p:sp>
        <p:nvSpPr>
          <p:cNvPr id="17438" name="Text Box 32"/>
          <p:cNvSpPr txBox="1">
            <a:spLocks noChangeArrowheads="1"/>
          </p:cNvSpPr>
          <p:nvPr/>
        </p:nvSpPr>
        <p:spPr bwMode="auto">
          <a:xfrm>
            <a:off x="4724400" y="22860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latin typeface="Times New Roman" charset="0"/>
              </a:rPr>
              <a:t>dependency</a:t>
            </a:r>
          </a:p>
        </p:txBody>
      </p:sp>
      <p:sp>
        <p:nvSpPr>
          <p:cNvPr id="17439" name="Text Box 33"/>
          <p:cNvSpPr txBox="1">
            <a:spLocks noChangeArrowheads="1"/>
          </p:cNvSpPr>
          <p:nvPr/>
        </p:nvSpPr>
        <p:spPr bwMode="auto">
          <a:xfrm>
            <a:off x="3733800" y="15240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a:latin typeface="Times New Roman" charset="0"/>
              </a:rPr>
              <a:t>Subject</a:t>
            </a:r>
          </a:p>
        </p:txBody>
      </p:sp>
      <p:sp>
        <p:nvSpPr>
          <p:cNvPr id="17440" name="Oval 34"/>
          <p:cNvSpPr>
            <a:spLocks noChangeArrowheads="1"/>
          </p:cNvSpPr>
          <p:nvPr/>
        </p:nvSpPr>
        <p:spPr bwMode="auto">
          <a:xfrm>
            <a:off x="1371600" y="5486400"/>
            <a:ext cx="304800" cy="304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1" name="Line 35"/>
          <p:cNvSpPr>
            <a:spLocks noChangeShapeType="1"/>
          </p:cNvSpPr>
          <p:nvPr/>
        </p:nvSpPr>
        <p:spPr bwMode="auto">
          <a:xfrm>
            <a:off x="1524000" y="5791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42" name="Line 36"/>
          <p:cNvSpPr>
            <a:spLocks noChangeShapeType="1"/>
          </p:cNvSpPr>
          <p:nvPr/>
        </p:nvSpPr>
        <p:spPr bwMode="auto">
          <a:xfrm flipH="1">
            <a:off x="1371600" y="6172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43" name="Line 37"/>
          <p:cNvSpPr>
            <a:spLocks noChangeShapeType="1"/>
          </p:cNvSpPr>
          <p:nvPr/>
        </p:nvSpPr>
        <p:spPr bwMode="auto">
          <a:xfrm>
            <a:off x="1524000" y="6172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44" name="Line 38"/>
          <p:cNvSpPr>
            <a:spLocks noChangeShapeType="1"/>
          </p:cNvSpPr>
          <p:nvPr/>
        </p:nvSpPr>
        <p:spPr bwMode="auto">
          <a:xfrm flipH="1">
            <a:off x="1371600" y="5791200"/>
            <a:ext cx="152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45" name="Line 39"/>
          <p:cNvSpPr>
            <a:spLocks noChangeShapeType="1"/>
          </p:cNvSpPr>
          <p:nvPr/>
        </p:nvSpPr>
        <p:spPr bwMode="auto">
          <a:xfrm>
            <a:off x="1524000" y="5791200"/>
            <a:ext cx="152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46" name="Text Box 44"/>
          <p:cNvSpPr txBox="1">
            <a:spLocks noChangeArrowheads="1"/>
          </p:cNvSpPr>
          <p:nvPr/>
        </p:nvSpPr>
        <p:spPr bwMode="auto">
          <a:xfrm>
            <a:off x="1219200" y="63246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latin typeface="Times New Roman" charset="0"/>
              </a:rPr>
              <a:t>actor</a:t>
            </a:r>
          </a:p>
        </p:txBody>
      </p:sp>
      <p:sp>
        <p:nvSpPr>
          <p:cNvPr id="17447" name="AutoShape 45"/>
          <p:cNvSpPr>
            <a:spLocks noChangeArrowheads="1"/>
          </p:cNvSpPr>
          <p:nvPr/>
        </p:nvSpPr>
        <p:spPr bwMode="auto">
          <a:xfrm>
            <a:off x="1371600" y="4648200"/>
            <a:ext cx="381000" cy="2286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8" name="Line 46"/>
          <p:cNvSpPr>
            <a:spLocks noChangeShapeType="1"/>
          </p:cNvSpPr>
          <p:nvPr/>
        </p:nvSpPr>
        <p:spPr bwMode="auto">
          <a:xfrm>
            <a:off x="1524000" y="4876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5800" y="152400"/>
            <a:ext cx="7772400" cy="838200"/>
          </a:xfrm>
        </p:spPr>
        <p:txBody>
          <a:bodyPr/>
          <a:lstStyle/>
          <a:p>
            <a:pPr eaLnBrk="1" hangingPunct="1"/>
            <a:r>
              <a:rPr lang="en-US">
                <a:latin typeface="Arial" charset="0"/>
                <a:ea typeface="ＭＳ Ｐゴシック" charset="0"/>
                <a:cs typeface="ＭＳ Ｐゴシック" charset="0"/>
              </a:rPr>
              <a:t>Definitions</a:t>
            </a:r>
          </a:p>
        </p:txBody>
      </p:sp>
      <p:sp>
        <p:nvSpPr>
          <p:cNvPr id="18434" name="Rectangle 3"/>
          <p:cNvSpPr>
            <a:spLocks noGrp="1" noChangeArrowheads="1"/>
          </p:cNvSpPr>
          <p:nvPr>
            <p:ph type="body" idx="1"/>
          </p:nvPr>
        </p:nvSpPr>
        <p:spPr>
          <a:xfrm>
            <a:off x="685800" y="990600"/>
            <a:ext cx="7772400" cy="4953000"/>
          </a:xfrm>
        </p:spPr>
        <p:txBody>
          <a:bodyPr/>
          <a:lstStyle/>
          <a:p>
            <a:pPr eaLnBrk="1" hangingPunct="1">
              <a:lnSpc>
                <a:spcPct val="90000"/>
              </a:lnSpc>
            </a:pPr>
            <a:r>
              <a:rPr lang="en-US" sz="2800">
                <a:latin typeface="Arial" charset="0"/>
                <a:ea typeface="ＭＳ Ｐゴシック" charset="0"/>
                <a:cs typeface="ＭＳ Ｐゴシック" charset="0"/>
              </a:rPr>
              <a:t>Subject</a:t>
            </a:r>
          </a:p>
          <a:p>
            <a:pPr lvl="1" eaLnBrk="1" hangingPunct="1">
              <a:lnSpc>
                <a:spcPct val="90000"/>
              </a:lnSpc>
            </a:pPr>
            <a:r>
              <a:rPr lang="en-US" sz="2400">
                <a:latin typeface="Arial" charset="0"/>
                <a:ea typeface="ＭＳ Ｐゴシック" charset="0"/>
              </a:rPr>
              <a:t>A black box that describes the system or subsystem that is modeled</a:t>
            </a:r>
          </a:p>
          <a:p>
            <a:pPr lvl="1" eaLnBrk="1" hangingPunct="1">
              <a:lnSpc>
                <a:spcPct val="90000"/>
              </a:lnSpc>
            </a:pPr>
            <a:r>
              <a:rPr lang="en-US" sz="2400">
                <a:latin typeface="Arial" charset="0"/>
                <a:ea typeface="ＭＳ Ｐゴシック" charset="0"/>
              </a:rPr>
              <a:t>Example: ATM system, login subsystem</a:t>
            </a:r>
          </a:p>
          <a:p>
            <a:pPr lvl="1" eaLnBrk="1" hangingPunct="1">
              <a:lnSpc>
                <a:spcPct val="90000"/>
              </a:lnSpc>
            </a:pPr>
            <a:r>
              <a:rPr lang="en-US" sz="2400">
                <a:latin typeface="Arial" charset="0"/>
                <a:ea typeface="ＭＳ Ｐゴシック" charset="0"/>
              </a:rPr>
              <a:t>Represented </a:t>
            </a:r>
            <a:r>
              <a:rPr lang="en-US" sz="2400" u="sng">
                <a:latin typeface="Arial" charset="0"/>
                <a:ea typeface="ＭＳ Ｐゴシック" charset="0"/>
              </a:rPr>
              <a:t>optionally</a:t>
            </a:r>
            <a:r>
              <a:rPr lang="en-US" sz="2400">
                <a:latin typeface="Arial" charset="0"/>
                <a:ea typeface="ＭＳ Ｐゴシック" charset="0"/>
              </a:rPr>
              <a:t> as a rectangle in the use case diagram, but generally not shown</a:t>
            </a:r>
          </a:p>
          <a:p>
            <a:pPr eaLnBrk="1" hangingPunct="1">
              <a:lnSpc>
                <a:spcPct val="90000"/>
              </a:lnSpc>
            </a:pPr>
            <a:r>
              <a:rPr lang="en-US" sz="2800">
                <a:latin typeface="Arial" charset="0"/>
                <a:ea typeface="ＭＳ Ｐゴシック" charset="0"/>
                <a:cs typeface="ＭＳ Ｐゴシック" charset="0"/>
              </a:rPr>
              <a:t>Actor</a:t>
            </a:r>
          </a:p>
          <a:p>
            <a:pPr lvl="1" eaLnBrk="1" hangingPunct="1">
              <a:lnSpc>
                <a:spcPct val="90000"/>
              </a:lnSpc>
            </a:pPr>
            <a:r>
              <a:rPr lang="en-US" sz="2400">
                <a:latin typeface="Arial" charset="0"/>
                <a:ea typeface="ＭＳ Ｐゴシック" charset="0"/>
              </a:rPr>
              <a:t>A </a:t>
            </a:r>
            <a:r>
              <a:rPr lang="en-US" sz="2400" u="sng">
                <a:latin typeface="Arial" charset="0"/>
                <a:ea typeface="ＭＳ Ｐゴシック" charset="0"/>
              </a:rPr>
              <a:t>role</a:t>
            </a:r>
            <a:r>
              <a:rPr lang="en-US" sz="2400">
                <a:latin typeface="Arial" charset="0"/>
                <a:ea typeface="ＭＳ Ｐゴシック" charset="0"/>
              </a:rPr>
              <a:t> played by an external entity that interacts with the subject</a:t>
            </a:r>
          </a:p>
          <a:p>
            <a:pPr lvl="1" eaLnBrk="1" hangingPunct="1">
              <a:lnSpc>
                <a:spcPct val="90000"/>
              </a:lnSpc>
            </a:pPr>
            <a:r>
              <a:rPr lang="en-US" sz="2400">
                <a:latin typeface="Arial" charset="0"/>
                <a:ea typeface="ＭＳ Ｐゴシック" charset="0"/>
              </a:rPr>
              <a:t>One object may play multiple roles in a context in which case there will be multiple actors</a:t>
            </a:r>
          </a:p>
          <a:p>
            <a:pPr lvl="2" eaLnBrk="1" hangingPunct="1">
              <a:lnSpc>
                <a:spcPct val="90000"/>
              </a:lnSpc>
            </a:pPr>
            <a:r>
              <a:rPr lang="en-US">
                <a:latin typeface="Arial" charset="0"/>
                <a:ea typeface="ＭＳ Ｐゴシック" charset="0"/>
              </a:rPr>
              <a:t>example: bank manager playing the role of a teller or that of a customer</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Definitions (continued)</a:t>
            </a:r>
          </a:p>
        </p:txBody>
      </p:sp>
      <p:sp>
        <p:nvSpPr>
          <p:cNvPr id="19458" name="Rectangle 3"/>
          <p:cNvSpPr>
            <a:spLocks noGrp="1" noChangeArrowheads="1"/>
          </p:cNvSpPr>
          <p:nvPr>
            <p:ph type="body" idx="1"/>
          </p:nvPr>
        </p:nvSpPr>
        <p:spPr/>
        <p:txBody>
          <a:bodyPr/>
          <a:lstStyle/>
          <a:p>
            <a:pPr eaLnBrk="1" hangingPunct="1"/>
            <a:r>
              <a:rPr lang="en-US" sz="2800">
                <a:latin typeface="Arial" charset="0"/>
                <a:ea typeface="ＭＳ Ｐゴシック" charset="0"/>
                <a:cs typeface="ＭＳ Ｐゴシック" charset="0"/>
              </a:rPr>
              <a:t>Primary actor</a:t>
            </a:r>
          </a:p>
          <a:p>
            <a:pPr lvl="1" eaLnBrk="1" hangingPunct="1"/>
            <a:r>
              <a:rPr lang="en-US" sz="2400">
                <a:latin typeface="Arial" charset="0"/>
                <a:ea typeface="ＭＳ Ｐゴシック" charset="0"/>
              </a:rPr>
              <a:t>An actor who initiates the major, main or important use cases in the system</a:t>
            </a:r>
          </a:p>
          <a:p>
            <a:pPr lvl="1" eaLnBrk="1" hangingPunct="1"/>
            <a:r>
              <a:rPr lang="en-US" sz="2400">
                <a:latin typeface="Arial" charset="0"/>
                <a:ea typeface="ＭＳ Ｐゴシック" charset="0"/>
              </a:rPr>
              <a:t>Example : a customer in a banking system</a:t>
            </a:r>
          </a:p>
          <a:p>
            <a:pPr eaLnBrk="1" hangingPunct="1"/>
            <a:r>
              <a:rPr lang="en-US" sz="2800">
                <a:latin typeface="Arial" charset="0"/>
                <a:ea typeface="ＭＳ Ｐゴシック" charset="0"/>
                <a:cs typeface="ＭＳ Ｐゴシック" charset="0"/>
              </a:rPr>
              <a:t>Secondary actor</a:t>
            </a:r>
          </a:p>
          <a:p>
            <a:pPr lvl="1" eaLnBrk="1" hangingPunct="1"/>
            <a:r>
              <a:rPr lang="en-US" sz="2400">
                <a:latin typeface="Arial" charset="0"/>
                <a:ea typeface="ＭＳ Ｐゴシック" charset="0"/>
              </a:rPr>
              <a:t>An actor who is involved with one or more use cases but does not initiate any use case</a:t>
            </a:r>
          </a:p>
          <a:p>
            <a:pPr lvl="1" eaLnBrk="1" hangingPunct="1"/>
            <a:r>
              <a:rPr lang="en-US" sz="2400">
                <a:latin typeface="Arial" charset="0"/>
                <a:ea typeface="ＭＳ Ｐゴシック" charset="0"/>
              </a:rPr>
              <a:t>Example : database</a:t>
            </a:r>
          </a:p>
          <a:p>
            <a:pPr eaLnBrk="1" hangingPunct="1"/>
            <a:r>
              <a:rPr lang="en-US" sz="2800">
                <a:latin typeface="Arial" charset="0"/>
                <a:ea typeface="ＭＳ Ｐゴシック" charset="0"/>
                <a:cs typeface="ＭＳ Ｐゴシック" charset="0"/>
              </a:rPr>
              <a:t>There is no syntactic difference between a primary actor and a secondary actor</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Definitions (continued)</a:t>
            </a:r>
          </a:p>
        </p:txBody>
      </p:sp>
      <p:sp>
        <p:nvSpPr>
          <p:cNvPr id="20482" name="Rectangle 3"/>
          <p:cNvSpPr>
            <a:spLocks noGrp="1" noChangeArrowheads="1"/>
          </p:cNvSpPr>
          <p:nvPr>
            <p:ph type="body" idx="1"/>
          </p:nvPr>
        </p:nvSpPr>
        <p:spPr/>
        <p:txBody>
          <a:bodyPr/>
          <a:lstStyle/>
          <a:p>
            <a:pPr eaLnBrk="1" hangingPunct="1"/>
            <a:r>
              <a:rPr lang="en-US" sz="2400">
                <a:latin typeface="Arial" charset="0"/>
                <a:ea typeface="ＭＳ Ｐゴシック" charset="0"/>
                <a:cs typeface="ＭＳ Ｐゴシック" charset="0"/>
              </a:rPr>
              <a:t>Generalization between actors</a:t>
            </a:r>
          </a:p>
          <a:p>
            <a:pPr lvl="1" eaLnBrk="1" hangingPunct="1"/>
            <a:r>
              <a:rPr lang="en-US" sz="2000">
                <a:latin typeface="Arial" charset="0"/>
                <a:ea typeface="ＭＳ Ｐゴシック" charset="0"/>
              </a:rPr>
              <a:t>One actor can be a specialization of another actor</a:t>
            </a:r>
          </a:p>
          <a:p>
            <a:pPr lvl="1" eaLnBrk="1" hangingPunct="1"/>
            <a:r>
              <a:rPr lang="en-US" sz="2000">
                <a:latin typeface="Arial" charset="0"/>
                <a:ea typeface="ＭＳ Ｐゴシック" charset="0"/>
              </a:rPr>
              <a:t>Based on the same concept as the specialization relationship between classes</a:t>
            </a:r>
          </a:p>
          <a:p>
            <a:pPr lvl="1" eaLnBrk="1" hangingPunct="1"/>
            <a:r>
              <a:rPr lang="en-US" sz="2000">
                <a:latin typeface="Arial" charset="0"/>
                <a:ea typeface="ＭＳ Ｐゴシック" charset="0"/>
              </a:rPr>
              <a:t>Example : preferred customer in a bank is a specialization of a customer</a:t>
            </a:r>
          </a:p>
          <a:p>
            <a:pPr eaLnBrk="1" hangingPunct="1"/>
            <a:r>
              <a:rPr lang="en-US" sz="2400">
                <a:latin typeface="Arial" charset="0"/>
                <a:ea typeface="ＭＳ Ｐゴシック" charset="0"/>
                <a:cs typeface="ＭＳ Ｐゴシック" charset="0"/>
              </a:rPr>
              <a:t>Use case</a:t>
            </a:r>
          </a:p>
          <a:p>
            <a:pPr lvl="1" eaLnBrk="1" hangingPunct="1"/>
            <a:r>
              <a:rPr lang="en-US" sz="2000">
                <a:latin typeface="Arial" charset="0"/>
                <a:ea typeface="ＭＳ Ｐゴシック" charset="0"/>
              </a:rPr>
              <a:t>An important functionality to be implemented and is visible to the actors</a:t>
            </a:r>
          </a:p>
          <a:p>
            <a:pPr lvl="1" eaLnBrk="1" hangingPunct="1"/>
            <a:r>
              <a:rPr lang="en-US" sz="2000">
                <a:latin typeface="Arial" charset="0"/>
                <a:ea typeface="ＭＳ Ｐゴシック" charset="0"/>
              </a:rPr>
              <a:t>An interacting behavior between an actor and the subject</a:t>
            </a:r>
          </a:p>
          <a:p>
            <a:pPr lvl="2" eaLnBrk="1" hangingPunct="1"/>
            <a:r>
              <a:rPr lang="en-US" sz="1800">
                <a:latin typeface="Arial" charset="0"/>
                <a:ea typeface="ＭＳ Ｐゴシック" charset="0"/>
              </a:rPr>
              <a:t>Must yield an observable result to the actor</a:t>
            </a:r>
          </a:p>
          <a:p>
            <a:pPr lvl="1" eaLnBrk="1" hangingPunct="1"/>
            <a:r>
              <a:rPr lang="en-US" sz="2000">
                <a:latin typeface="Arial" charset="0"/>
                <a:ea typeface="ＭＳ Ｐゴシック" charset="0"/>
              </a:rPr>
              <a:t>Example: </a:t>
            </a:r>
            <a:r>
              <a:rPr lang="ja-JP" altLang="en-US" sz="2000">
                <a:latin typeface="Arial" charset="0"/>
                <a:ea typeface="ＭＳ Ｐゴシック" charset="0"/>
              </a:rPr>
              <a:t>“</a:t>
            </a:r>
            <a:r>
              <a:rPr lang="en-US" altLang="ja-JP" sz="2000">
                <a:latin typeface="Arial" charset="0"/>
                <a:ea typeface="ＭＳ Ｐゴシック" charset="0"/>
              </a:rPr>
              <a:t>deposit</a:t>
            </a:r>
            <a:r>
              <a:rPr lang="ja-JP" altLang="en-US" sz="2000">
                <a:latin typeface="Arial" charset="0"/>
                <a:ea typeface="ＭＳ Ｐゴシック" charset="0"/>
              </a:rPr>
              <a:t>”</a:t>
            </a:r>
            <a:r>
              <a:rPr lang="en-US" altLang="ja-JP" sz="2000">
                <a:latin typeface="Arial" charset="0"/>
                <a:ea typeface="ＭＳ Ｐゴシック" charset="0"/>
              </a:rPr>
              <a:t> in a banking system</a:t>
            </a:r>
            <a:endParaRPr lang="en-US" sz="2000">
              <a:latin typeface="Arial"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Definitions (continued)</a:t>
            </a:r>
          </a:p>
        </p:txBody>
      </p:sp>
      <p:sp>
        <p:nvSpPr>
          <p:cNvPr id="21506" name="Rectangle 3"/>
          <p:cNvSpPr>
            <a:spLocks noGrp="1" noChangeArrowheads="1"/>
          </p:cNvSpPr>
          <p:nvPr>
            <p:ph type="body" idx="1"/>
          </p:nvPr>
        </p:nvSpPr>
        <p:spPr/>
        <p:txBody>
          <a:bodyPr/>
          <a:lstStyle/>
          <a:p>
            <a:pPr eaLnBrk="1" hangingPunct="1"/>
            <a:r>
              <a:rPr lang="en-US" sz="2800">
                <a:latin typeface="Arial" charset="0"/>
                <a:ea typeface="ＭＳ Ｐゴシック" charset="0"/>
                <a:cs typeface="ＭＳ Ｐゴシック" charset="0"/>
              </a:rPr>
              <a:t>Association</a:t>
            </a:r>
          </a:p>
          <a:p>
            <a:pPr lvl="1" eaLnBrk="1" hangingPunct="1"/>
            <a:r>
              <a:rPr lang="en-US" sz="2400">
                <a:latin typeface="Arial" charset="0"/>
                <a:ea typeface="ＭＳ Ｐゴシック" charset="0"/>
              </a:rPr>
              <a:t>An interaction between an actor and a use case</a:t>
            </a:r>
          </a:p>
          <a:p>
            <a:pPr lvl="1" eaLnBrk="1" hangingPunct="1"/>
            <a:r>
              <a:rPr lang="en-US" sz="2400">
                <a:latin typeface="Arial" charset="0"/>
                <a:ea typeface="ＭＳ Ｐゴシック" charset="0"/>
              </a:rPr>
              <a:t>Unidirectional associations must be represented by arrows</a:t>
            </a:r>
          </a:p>
          <a:p>
            <a:pPr lvl="2" eaLnBrk="1" hangingPunct="1"/>
            <a:r>
              <a:rPr lang="en-US">
                <a:latin typeface="Arial" charset="0"/>
                <a:ea typeface="ＭＳ Ｐゴシック" charset="0"/>
              </a:rPr>
              <a:t>Direction of arrow indicates information flow</a:t>
            </a:r>
          </a:p>
          <a:p>
            <a:pPr lvl="1" eaLnBrk="1" hangingPunct="1"/>
            <a:r>
              <a:rPr lang="en-US" sz="2400">
                <a:latin typeface="Arial" charset="0"/>
                <a:ea typeface="ＭＳ Ｐゴシック" charset="0"/>
              </a:rPr>
              <a:t>Bi-directional associations can be represented by double-sided arrows or straight lines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Definitions (continued)</a:t>
            </a:r>
          </a:p>
        </p:txBody>
      </p:sp>
      <p:sp>
        <p:nvSpPr>
          <p:cNvPr id="22530" name="Rectangle 3"/>
          <p:cNvSpPr>
            <a:spLocks noGrp="1" noChangeArrowheads="1"/>
          </p:cNvSpPr>
          <p:nvPr>
            <p:ph type="body" idx="1"/>
          </p:nvPr>
        </p:nvSpPr>
        <p:spPr/>
        <p:txBody>
          <a:bodyPr/>
          <a:lstStyle/>
          <a:p>
            <a:pPr eaLnBrk="1" hangingPunct="1"/>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include</a:t>
            </a: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 dependency</a:t>
            </a:r>
          </a:p>
          <a:p>
            <a:pPr lvl="1" eaLnBrk="1" hangingPunct="1"/>
            <a:r>
              <a:rPr lang="en-US" sz="2400">
                <a:latin typeface="Arial" charset="0"/>
                <a:ea typeface="ＭＳ Ｐゴシック" charset="0"/>
              </a:rPr>
              <a:t>One use case may include another use case</a:t>
            </a:r>
          </a:p>
          <a:p>
            <a:pPr lvl="1" eaLnBrk="1" hangingPunct="1"/>
            <a:r>
              <a:rPr lang="en-US" sz="2400">
                <a:latin typeface="Arial" charset="0"/>
                <a:ea typeface="ＭＳ Ｐゴシック" charset="0"/>
              </a:rPr>
              <a:t>If use case A includes use case B, B must be implemented in order to implement A</a:t>
            </a:r>
          </a:p>
          <a:p>
            <a:pPr lvl="1" eaLnBrk="1" hangingPunct="1"/>
            <a:r>
              <a:rPr lang="en-US" sz="2400">
                <a:latin typeface="Arial" charset="0"/>
                <a:ea typeface="ＭＳ Ｐゴシック" charset="0"/>
              </a:rPr>
              <a:t>Represented as a dashed arrow from A to B with a label </a:t>
            </a:r>
            <a:r>
              <a:rPr lang="ja-JP" altLang="en-US" sz="2400">
                <a:latin typeface="Arial" charset="0"/>
                <a:ea typeface="ＭＳ Ｐゴシック" charset="0"/>
              </a:rPr>
              <a:t>“</a:t>
            </a:r>
            <a:r>
              <a:rPr lang="en-US" altLang="ja-JP" sz="2400">
                <a:latin typeface="Arial" charset="0"/>
                <a:ea typeface="ＭＳ Ｐゴシック" charset="0"/>
              </a:rPr>
              <a:t>&lt;&lt;include&gt;&gt;</a:t>
            </a:r>
            <a:r>
              <a:rPr lang="ja-JP" altLang="en-US" sz="2400">
                <a:latin typeface="Arial" charset="0"/>
                <a:ea typeface="ＭＳ Ｐゴシック" charset="0"/>
              </a:rPr>
              <a:t>”</a:t>
            </a:r>
            <a:r>
              <a:rPr lang="en-US" altLang="ja-JP" sz="2400">
                <a:latin typeface="Arial" charset="0"/>
                <a:ea typeface="ＭＳ Ｐゴシック" charset="0"/>
              </a:rPr>
              <a:t> </a:t>
            </a:r>
          </a:p>
          <a:p>
            <a:pPr lvl="1" eaLnBrk="1" hangingPunct="1"/>
            <a:r>
              <a:rPr lang="en-US" sz="2400">
                <a:latin typeface="Arial" charset="0"/>
                <a:ea typeface="ＭＳ Ｐゴシック" charset="0"/>
              </a:rPr>
              <a:t>Example : use case </a:t>
            </a:r>
            <a:r>
              <a:rPr lang="ja-JP" altLang="en-US" sz="2400">
                <a:latin typeface="Arial" charset="0"/>
                <a:ea typeface="ＭＳ Ｐゴシック" charset="0"/>
              </a:rPr>
              <a:t>“</a:t>
            </a:r>
            <a:r>
              <a:rPr lang="en-US" altLang="ja-JP" sz="2400">
                <a:latin typeface="Arial" charset="0"/>
                <a:ea typeface="ＭＳ Ｐゴシック" charset="0"/>
              </a:rPr>
              <a:t>withdraw</a:t>
            </a:r>
            <a:r>
              <a:rPr lang="ja-JP" altLang="en-US" sz="2400">
                <a:latin typeface="Arial" charset="0"/>
                <a:ea typeface="ＭＳ Ｐゴシック" charset="0"/>
              </a:rPr>
              <a:t>”</a:t>
            </a:r>
            <a:r>
              <a:rPr lang="en-US" altLang="ja-JP" sz="2400">
                <a:latin typeface="Arial" charset="0"/>
                <a:ea typeface="ＭＳ Ｐゴシック" charset="0"/>
              </a:rPr>
              <a:t> includes use case </a:t>
            </a:r>
            <a:r>
              <a:rPr lang="ja-JP" altLang="en-US" sz="2400">
                <a:latin typeface="Arial" charset="0"/>
                <a:ea typeface="ＭＳ Ｐゴシック" charset="0"/>
              </a:rPr>
              <a:t>“</a:t>
            </a:r>
            <a:r>
              <a:rPr lang="en-US" altLang="ja-JP" sz="2400">
                <a:latin typeface="Arial" charset="0"/>
                <a:ea typeface="ＭＳ Ｐゴシック" charset="0"/>
              </a:rPr>
              <a:t>update account</a:t>
            </a:r>
            <a:r>
              <a:rPr lang="ja-JP" altLang="en-US" sz="2400">
                <a:latin typeface="Arial" charset="0"/>
                <a:ea typeface="ＭＳ Ｐゴシック" charset="0"/>
              </a:rPr>
              <a:t>”</a:t>
            </a:r>
            <a:endParaRPr lang="en-US" sz="2400">
              <a:latin typeface="Arial" charset="0"/>
              <a:ea typeface="ＭＳ Ｐゴシック" charset="0"/>
            </a:endParaRPr>
          </a:p>
        </p:txBody>
      </p:sp>
      <p:sp>
        <p:nvSpPr>
          <p:cNvPr id="22531" name="Oval 5"/>
          <p:cNvSpPr>
            <a:spLocks noChangeArrowheads="1"/>
          </p:cNvSpPr>
          <p:nvPr/>
        </p:nvSpPr>
        <p:spPr bwMode="auto">
          <a:xfrm>
            <a:off x="1066800" y="5257800"/>
            <a:ext cx="1371600" cy="685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2532" name="Oval 6"/>
          <p:cNvSpPr>
            <a:spLocks noChangeArrowheads="1"/>
          </p:cNvSpPr>
          <p:nvPr/>
        </p:nvSpPr>
        <p:spPr bwMode="auto">
          <a:xfrm>
            <a:off x="5334000" y="5257800"/>
            <a:ext cx="1371600" cy="685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2533" name="Text Box 7"/>
          <p:cNvSpPr txBox="1">
            <a:spLocks noChangeArrowheads="1"/>
          </p:cNvSpPr>
          <p:nvPr/>
        </p:nvSpPr>
        <p:spPr bwMode="auto">
          <a:xfrm>
            <a:off x="1371600" y="54102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t>A</a:t>
            </a:r>
          </a:p>
        </p:txBody>
      </p:sp>
      <p:sp>
        <p:nvSpPr>
          <p:cNvPr id="22534" name="Text Box 8"/>
          <p:cNvSpPr txBox="1">
            <a:spLocks noChangeArrowheads="1"/>
          </p:cNvSpPr>
          <p:nvPr/>
        </p:nvSpPr>
        <p:spPr bwMode="auto">
          <a:xfrm>
            <a:off x="5715000" y="54102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1800"/>
              <a:t>B</a:t>
            </a:r>
          </a:p>
        </p:txBody>
      </p:sp>
      <p:sp>
        <p:nvSpPr>
          <p:cNvPr id="22535" name="Line 9"/>
          <p:cNvSpPr>
            <a:spLocks noChangeShapeType="1"/>
          </p:cNvSpPr>
          <p:nvPr/>
        </p:nvSpPr>
        <p:spPr bwMode="auto">
          <a:xfrm>
            <a:off x="2438400" y="5562600"/>
            <a:ext cx="28956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2536" name="Text Box 10"/>
          <p:cNvSpPr txBox="1">
            <a:spLocks noChangeArrowheads="1"/>
          </p:cNvSpPr>
          <p:nvPr/>
        </p:nvSpPr>
        <p:spPr bwMode="auto">
          <a:xfrm>
            <a:off x="2895600" y="5181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&lt;&lt;include&gt;&gt;</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Definitions (continued)</a:t>
            </a:r>
          </a:p>
        </p:txBody>
      </p:sp>
      <p:sp>
        <p:nvSpPr>
          <p:cNvPr id="23554"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extend</a:t>
            </a: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 dependency</a:t>
            </a:r>
          </a:p>
          <a:p>
            <a:pPr lvl="1" eaLnBrk="1" hangingPunct="1">
              <a:lnSpc>
                <a:spcPct val="90000"/>
              </a:lnSpc>
            </a:pPr>
            <a:r>
              <a:rPr lang="en-US" sz="2400">
                <a:latin typeface="Arial" charset="0"/>
                <a:ea typeface="ＭＳ Ｐゴシック" charset="0"/>
              </a:rPr>
              <a:t>One use case may be extended by another use case</a:t>
            </a:r>
          </a:p>
          <a:p>
            <a:pPr lvl="1" eaLnBrk="1" hangingPunct="1">
              <a:lnSpc>
                <a:spcPct val="90000"/>
              </a:lnSpc>
            </a:pPr>
            <a:r>
              <a:rPr lang="en-US" sz="2400">
                <a:latin typeface="Arial" charset="0"/>
                <a:ea typeface="ＭＳ Ｐゴシック" charset="0"/>
              </a:rPr>
              <a:t>If use case A is extended by use case B, then both A and B can be independently implemented and used</a:t>
            </a:r>
          </a:p>
          <a:p>
            <a:pPr lvl="2" eaLnBrk="1" hangingPunct="1">
              <a:lnSpc>
                <a:spcPct val="90000"/>
              </a:lnSpc>
            </a:pPr>
            <a:r>
              <a:rPr lang="en-US">
                <a:latin typeface="Arial" charset="0"/>
                <a:ea typeface="ＭＳ Ｐゴシック" charset="0"/>
              </a:rPr>
              <a:t>A will occasionally use B depending on some constraints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bject-Oriented Design using UML">
  <a:themeElements>
    <a:clrScheme name="Object-Oriented Design using UM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bject-Oriented Design using UM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bject-Oriented Design using UM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bject-Oriented Design using UM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bject-Oriented Design using UM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bject-Oriented Design using UM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bject-Oriented Design using UM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bject-Oriented Design using UM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bject-Oriented Design using UM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bject-Oriented Design using UM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bject-Oriented Design using UM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bject-Oriented Design using UM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bject-Oriented Design using UM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bject-Oriented Design using UM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Object-Oriented Design using UML</Template>
  <TotalTime>1413</TotalTime>
  <Words>985</Words>
  <Application>Microsoft Macintosh PowerPoint</Application>
  <PresentationFormat>On-screen Show (4:3)</PresentationFormat>
  <Paragraphs>113</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ＭＳ Ｐゴシック</vt:lpstr>
      <vt:lpstr>Times New Roman</vt:lpstr>
      <vt:lpstr>Object-Oriented Design using UML</vt:lpstr>
      <vt:lpstr>Use Case Model</vt:lpstr>
      <vt:lpstr>Use case model</vt:lpstr>
      <vt:lpstr>Elements of a Use Case diagram</vt:lpstr>
      <vt:lpstr>Definitions</vt:lpstr>
      <vt:lpstr>Definitions (continued)</vt:lpstr>
      <vt:lpstr>Definitions (continued)</vt:lpstr>
      <vt:lpstr>Definitions (continued)</vt:lpstr>
      <vt:lpstr>Definitions (continued)</vt:lpstr>
      <vt:lpstr>Definitions (continued)</vt:lpstr>
      <vt:lpstr>Definitions (continued)</vt:lpstr>
      <vt:lpstr>Example of generalization, extension and inclusion</vt:lpstr>
      <vt:lpstr>Constraints in a Use Case Model</vt:lpstr>
      <vt:lpstr>Constraints in a Use Case Model</vt:lpstr>
      <vt:lpstr>Constraints in a Use Case Model</vt:lpstr>
      <vt:lpstr>How to find actors?</vt:lpstr>
      <vt:lpstr>How to find use cases?</vt:lpstr>
      <vt:lpstr>How to find use case relationships?</vt:lpstr>
    </vt:vector>
  </TitlesOfParts>
  <Company>UW-La Crosse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Model</dc:title>
  <dc:creator>Kasi Periyasamy</dc:creator>
  <cp:lastModifiedBy>Mao Zheng</cp:lastModifiedBy>
  <cp:revision>106</cp:revision>
  <dcterms:created xsi:type="dcterms:W3CDTF">2003-05-22T19:02:31Z</dcterms:created>
  <dcterms:modified xsi:type="dcterms:W3CDTF">2019-10-09T03:13:03Z</dcterms:modified>
</cp:coreProperties>
</file>