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34"/>
  </p:notesMasterIdLst>
  <p:sldIdLst>
    <p:sldId id="256" r:id="rId2"/>
    <p:sldId id="326" r:id="rId3"/>
    <p:sldId id="266" r:id="rId4"/>
    <p:sldId id="341" r:id="rId5"/>
    <p:sldId id="342" r:id="rId6"/>
    <p:sldId id="260" r:id="rId7"/>
    <p:sldId id="267" r:id="rId8"/>
    <p:sldId id="310" r:id="rId9"/>
    <p:sldId id="343" r:id="rId10"/>
    <p:sldId id="345" r:id="rId11"/>
    <p:sldId id="270" r:id="rId12"/>
    <p:sldId id="317" r:id="rId13"/>
    <p:sldId id="272" r:id="rId14"/>
    <p:sldId id="318" r:id="rId15"/>
    <p:sldId id="319" r:id="rId16"/>
    <p:sldId id="320" r:id="rId17"/>
    <p:sldId id="321" r:id="rId18"/>
    <p:sldId id="334" r:id="rId19"/>
    <p:sldId id="282" r:id="rId20"/>
    <p:sldId id="283" r:id="rId21"/>
    <p:sldId id="284" r:id="rId22"/>
    <p:sldId id="286" r:id="rId23"/>
    <p:sldId id="346" r:id="rId24"/>
    <p:sldId id="287" r:id="rId25"/>
    <p:sldId id="322" r:id="rId26"/>
    <p:sldId id="347" r:id="rId27"/>
    <p:sldId id="338" r:id="rId28"/>
    <p:sldId id="290" r:id="rId29"/>
    <p:sldId id="323" r:id="rId30"/>
    <p:sldId id="348" r:id="rId31"/>
    <p:sldId id="296" r:id="rId32"/>
    <p:sldId id="344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3"/>
    <a:srgbClr val="8B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0" autoAdjust="0"/>
  </p:normalViewPr>
  <p:slideViewPr>
    <p:cSldViewPr>
      <p:cViewPr>
        <p:scale>
          <a:sx n="78" d="100"/>
          <a:sy n="78" d="100"/>
        </p:scale>
        <p:origin x="-108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813299-019A-4A62-A94F-373C771AB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3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98AA9-1AE7-485B-A9DE-99C793273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4EDCF-252D-49D6-8831-972208CF0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E41A1-51F3-46C1-8355-078AAA022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34BC5-EB22-421C-996D-FF8792BFC2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F1A8B-8F3A-46DC-87B8-700352A18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FA38E43-2C25-420A-A381-5899BFB12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2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9887D-9D0C-42A5-97D5-052B4C4A7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7C245-08B1-467B-A499-AFFB0FC2D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A92EC-3CE7-405A-A499-753A8E512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A82A1-3FD4-4A6D-9587-5955C6F57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2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42E45-9871-4716-9940-102A16D0F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233FBF40-2744-47BC-9885-4B74DB3E3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2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504263D8-012A-4047-BB8C-2FEC6E64D5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  <p:sldLayoutId id="214748377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t>Integration Testing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C63FCE8-893B-448F-9AE7-4988FC6B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889A8D-6B51-4858-A517-90DA8745EED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Assuming that a group of programmers are working on each module (M1 .. M10 in the previous slide)</a:t>
            </a:r>
          </a:p>
          <a:p>
            <a:pPr lvl="1"/>
            <a:r>
              <a:rPr lang="en-US" dirty="0"/>
              <a:t>Which integration(s) should be done first, which one(s) should be done next and so on?</a:t>
            </a:r>
          </a:p>
          <a:p>
            <a:pPr lvl="1"/>
            <a:r>
              <a:rPr lang="en-US" dirty="0"/>
              <a:t>Which order would be preferable?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3755B7A-7D0A-44D7-903B-5AC0F255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FCD504-F372-4C9B-BBB9-F87BBBFB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92EC-3CE7-405A-A499-753A8E5122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Methods for integration testing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BCF75E-1AF7-416D-982B-A84D8A709099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Top down integration</a:t>
            </a:r>
          </a:p>
          <a:p>
            <a:pPr lvl="1" eaLnBrk="1" hangingPunct="1"/>
            <a:r>
              <a:rPr lang="en-US"/>
              <a:t>Requires “stubs”</a:t>
            </a:r>
          </a:p>
          <a:p>
            <a:pPr eaLnBrk="1" hangingPunct="1"/>
            <a:r>
              <a:rPr lang="en-US"/>
              <a:t>Bottom up integration</a:t>
            </a:r>
          </a:p>
          <a:p>
            <a:pPr lvl="1" eaLnBrk="1" hangingPunct="1"/>
            <a:r>
              <a:rPr lang="en-US"/>
              <a:t>Requires “drivers”</a:t>
            </a:r>
          </a:p>
          <a:p>
            <a:pPr eaLnBrk="1" hangingPunct="1"/>
            <a:r>
              <a:rPr lang="en-US"/>
              <a:t>Call graph-based integration</a:t>
            </a:r>
          </a:p>
          <a:p>
            <a:pPr lvl="1" eaLnBrk="1" hangingPunct="1"/>
            <a:r>
              <a:rPr lang="en-US"/>
              <a:t>Requires knowledge of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 down integration</a:t>
            </a:r>
          </a:p>
        </p:txBody>
      </p:sp>
      <p:sp>
        <p:nvSpPr>
          <p:cNvPr id="1638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F86D92-ED59-46F4-9C18-6D4155BC92D8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12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133600" y="1524000"/>
            <a:ext cx="46482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286000" y="1676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/>
              <a:t>Main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/>
              <a:t>program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066800" y="3200400"/>
            <a:ext cx="3048000" cy="9906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4648200" y="3200400"/>
            <a:ext cx="3048000" cy="9906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1219200" y="35052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Stub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/>
              <a:t>for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/>
              <a:t>Component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/>
              <a:t>1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Stub for Component 2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3048000" y="2362200"/>
            <a:ext cx="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943600" y="2362200"/>
            <a:ext cx="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762000" y="5105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Test “Main program” focusing on the interfaces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does a “stub” contain?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7F35C5-83CD-42A9-80E0-E656F179303D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A stub should contain all information for interfacing</a:t>
            </a:r>
          </a:p>
          <a:p>
            <a:pPr lvl="1" eaLnBrk="1" hangingPunct="1"/>
            <a:r>
              <a:rPr lang="en-US"/>
              <a:t>Signature of all methods in the module</a:t>
            </a:r>
          </a:p>
          <a:p>
            <a:pPr lvl="1" eaLnBrk="1" hangingPunct="1"/>
            <a:r>
              <a:rPr lang="en-US"/>
              <a:t>Some additional code in each method such as print / display statements to confirm that it works</a:t>
            </a:r>
          </a:p>
          <a:p>
            <a:pPr eaLnBrk="1" hangingPunct="1"/>
            <a:r>
              <a:rPr lang="en-US"/>
              <a:t>Creating a stub requires additional efforts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6388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Stubs - example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229600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public static void main (String[] args) {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int[] arr = new int[20];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read (arr);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sort (arr);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if (search (arr, 23)) System.out.println (“ 23 is present in the array”);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else (“23 is not present in the array “);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public void read (int[] array) {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System.out.println (“ array reading – will be implemented later “)   //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STUB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public  void sort (int[] array) {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System.out.println (“ sorting will be implemented later ”);     //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STUB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public boolean search (int[] array, int k) {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      return true;				        //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STUB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A6C2A-89D5-4C10-B965-0DAA89F8F55B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15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/>
              <a:t>Bottom-up integration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838200" y="49530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A</a:t>
            </a: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838200" y="4038600"/>
            <a:ext cx="3352800" cy="4572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Driver to test component A</a:t>
            </a: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2514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C1FF22-E464-4622-B7B1-89CE181A63A5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16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/>
              <a:t>Bottom-up integration (continued)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838200" y="49530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A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724400" y="4038600"/>
            <a:ext cx="3352800" cy="4572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Driver to test component B</a:t>
            </a:r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64008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4724400" y="49530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1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256786-C1ED-4B88-A13E-A229A715F803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17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/>
              <a:t>Bottom-up integration (continued)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838200" y="49530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A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2667000" y="2362200"/>
            <a:ext cx="3429000" cy="4572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Driver to test component 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49530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B</a:t>
            </a:r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31242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57912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2743200" y="3276600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Component C</a:t>
            </a:r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44196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“driver”?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/>
              <a:t>A “driver” program contains the code to call another module / method and pass appropriate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/>
              <a:t>Purpose is to test the other module /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/>
              <a:t>Similar to a “stub” but the goal and actions are opposite to that of a “stub”</a:t>
            </a:r>
          </a:p>
          <a:p>
            <a:pPr eaLnBrk="1" hangingPunct="1">
              <a:lnSpc>
                <a:spcPct val="90000"/>
              </a:lnSpc>
            </a:pPr>
            <a:r>
              <a:rPr lang="en-US" sz="3200"/>
              <a:t>When drivers are replaced by actual code, once again the integration must be tested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/>
              <a:t>   </a:t>
            </a:r>
            <a:r>
              <a:rPr lang="en-US" sz="3200">
                <a:sym typeface="Wingdings" panose="05000000000000000000" pitchFamily="2" charset="2"/>
              </a:rPr>
              <a:t> additional testing efforts (cost and time)</a:t>
            </a:r>
            <a:endParaRPr lang="en-US" sz="320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1A2BC1-D671-4003-9F45-EA78CEE383B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18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Common problems with top down and bottom up integrations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EB0238-C613-46DA-BCB0-A53B99251650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19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Additional “throw-away” code with regard to “stub” or “driver”</a:t>
            </a:r>
          </a:p>
          <a:p>
            <a:pPr eaLnBrk="1" hangingPunct="1"/>
            <a:r>
              <a:rPr lang="en-US"/>
              <a:t>Both approaches strictly rely on structural decomposition of the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Waterfall model and Testing stages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1676400"/>
            <a:ext cx="1981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Requirements</a:t>
            </a:r>
          </a:p>
          <a:p>
            <a:pPr algn="ctr">
              <a:defRPr/>
            </a:pPr>
            <a:r>
              <a:rPr lang="en-US" dirty="0">
                <a:latin typeface="Arial" charset="0"/>
              </a:rPr>
              <a:t>Specification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66800" y="2743200"/>
            <a:ext cx="19812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Preliminary Design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52600" y="3810000"/>
            <a:ext cx="1981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Detailed Design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743200" y="4876800"/>
            <a:ext cx="1981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Coding</a:t>
            </a:r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5791200" y="3810000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8BFF8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Unit</a:t>
            </a:r>
          </a:p>
          <a:p>
            <a:pPr algn="ctr" eaLnBrk="1" hangingPunct="1"/>
            <a:r>
              <a:rPr lang="en-US"/>
              <a:t>Testing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6096000" y="2743200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Integration</a:t>
            </a:r>
          </a:p>
          <a:p>
            <a:pPr algn="ctr" eaLnBrk="1" hangingPunct="1"/>
            <a:r>
              <a:rPr lang="en-US"/>
              <a:t>Testing</a:t>
            </a:r>
          </a:p>
        </p:txBody>
      </p:sp>
      <p:sp>
        <p:nvSpPr>
          <p:cNvPr id="7178" name="AutoShape 11"/>
          <p:cNvSpPr>
            <a:spLocks noChangeArrowheads="1"/>
          </p:cNvSpPr>
          <p:nvPr/>
        </p:nvSpPr>
        <p:spPr bwMode="auto">
          <a:xfrm>
            <a:off x="6477000" y="1676400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8BFF8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System</a:t>
            </a:r>
          </a:p>
          <a:p>
            <a:pPr algn="ctr" eaLnBrk="1" hangingPunct="1"/>
            <a:r>
              <a:rPr lang="en-US"/>
              <a:t>Testing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6248400" y="57912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cs typeface="Arial" panose="020B0604020202020204" pitchFamily="34" charset="0"/>
              </a:rPr>
              <a:t>© Paul Jorgensen, 2008</a:t>
            </a:r>
          </a:p>
        </p:txBody>
      </p:sp>
      <p:sp>
        <p:nvSpPr>
          <p:cNvPr id="7180" name="Line 20"/>
          <p:cNvSpPr>
            <a:spLocks noChangeShapeType="1"/>
          </p:cNvSpPr>
          <p:nvPr/>
        </p:nvSpPr>
        <p:spPr bwMode="auto">
          <a:xfrm flipH="1">
            <a:off x="30480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1"/>
          <p:cNvSpPr>
            <a:spLocks noChangeShapeType="1"/>
          </p:cNvSpPr>
          <p:nvPr/>
        </p:nvSpPr>
        <p:spPr bwMode="auto">
          <a:xfrm flipV="1">
            <a:off x="33528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2"/>
          <p:cNvSpPr>
            <a:spLocks noChangeShapeType="1"/>
          </p:cNvSpPr>
          <p:nvPr/>
        </p:nvSpPr>
        <p:spPr bwMode="auto">
          <a:xfrm flipH="1">
            <a:off x="25146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3"/>
          <p:cNvSpPr>
            <a:spLocks noChangeShapeType="1"/>
          </p:cNvSpPr>
          <p:nvPr/>
        </p:nvSpPr>
        <p:spPr bwMode="auto">
          <a:xfrm flipH="1">
            <a:off x="37338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4"/>
          <p:cNvSpPr>
            <a:spLocks noChangeShapeType="1"/>
          </p:cNvSpPr>
          <p:nvPr/>
        </p:nvSpPr>
        <p:spPr bwMode="auto">
          <a:xfrm flipV="1">
            <a:off x="40386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5"/>
          <p:cNvSpPr>
            <a:spLocks noChangeShapeType="1"/>
          </p:cNvSpPr>
          <p:nvPr/>
        </p:nvSpPr>
        <p:spPr bwMode="auto">
          <a:xfrm flipH="1">
            <a:off x="30480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6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7"/>
          <p:cNvSpPr>
            <a:spLocks noChangeShapeType="1"/>
          </p:cNvSpPr>
          <p:nvPr/>
        </p:nvSpPr>
        <p:spPr bwMode="auto">
          <a:xfrm flipH="1"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8"/>
          <p:cNvSpPr>
            <a:spLocks noChangeShapeType="1"/>
          </p:cNvSpPr>
          <p:nvPr/>
        </p:nvSpPr>
        <p:spPr bwMode="auto">
          <a:xfrm>
            <a:off x="4495800" y="4343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9"/>
          <p:cNvSpPr>
            <a:spLocks noChangeShapeType="1"/>
          </p:cNvSpPr>
          <p:nvPr/>
        </p:nvSpPr>
        <p:spPr bwMode="auto">
          <a:xfrm flipV="1">
            <a:off x="4495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0"/>
          <p:cNvSpPr>
            <a:spLocks noChangeShapeType="1"/>
          </p:cNvSpPr>
          <p:nvPr/>
        </p:nvSpPr>
        <p:spPr bwMode="auto">
          <a:xfrm>
            <a:off x="55626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55626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2"/>
          <p:cNvSpPr>
            <a:spLocks noChangeShapeType="1"/>
          </p:cNvSpPr>
          <p:nvPr/>
        </p:nvSpPr>
        <p:spPr bwMode="auto">
          <a:xfrm>
            <a:off x="55626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3"/>
          <p:cNvSpPr>
            <a:spLocks noChangeShapeType="1"/>
          </p:cNvSpPr>
          <p:nvPr/>
        </p:nvSpPr>
        <p:spPr bwMode="auto">
          <a:xfrm>
            <a:off x="5791200" y="220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4"/>
          <p:cNvSpPr>
            <a:spLocks noChangeShapeType="1"/>
          </p:cNvSpPr>
          <p:nvPr/>
        </p:nvSpPr>
        <p:spPr bwMode="auto">
          <a:xfrm>
            <a:off x="57912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57912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Freeform 36"/>
          <p:cNvSpPr>
            <a:spLocks/>
          </p:cNvSpPr>
          <p:nvPr/>
        </p:nvSpPr>
        <p:spPr bwMode="auto">
          <a:xfrm>
            <a:off x="2514600" y="1511300"/>
            <a:ext cx="3962400" cy="469900"/>
          </a:xfrm>
          <a:custGeom>
            <a:avLst/>
            <a:gdLst>
              <a:gd name="T0" fmla="*/ 0 w 2496"/>
              <a:gd name="T1" fmla="*/ 2147483647 h 296"/>
              <a:gd name="T2" fmla="*/ 2147483647 w 2496"/>
              <a:gd name="T3" fmla="*/ 2147483647 h 296"/>
              <a:gd name="T4" fmla="*/ 2147483647 w 2496"/>
              <a:gd name="T5" fmla="*/ 2147483647 h 296"/>
              <a:gd name="T6" fmla="*/ 0 60000 65536"/>
              <a:gd name="T7" fmla="*/ 0 60000 65536"/>
              <a:gd name="T8" fmla="*/ 0 60000 65536"/>
              <a:gd name="T9" fmla="*/ 0 w 2496"/>
              <a:gd name="T10" fmla="*/ 0 h 296"/>
              <a:gd name="T11" fmla="*/ 2496 w 249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6" h="296">
                <a:moveTo>
                  <a:pt x="0" y="248"/>
                </a:moveTo>
                <a:cubicBezTo>
                  <a:pt x="440" y="124"/>
                  <a:pt x="880" y="0"/>
                  <a:pt x="1296" y="8"/>
                </a:cubicBezTo>
                <a:cubicBezTo>
                  <a:pt x="1712" y="16"/>
                  <a:pt x="2104" y="156"/>
                  <a:pt x="2496" y="296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37"/>
          <p:cNvSpPr>
            <a:spLocks/>
          </p:cNvSpPr>
          <p:nvPr/>
        </p:nvSpPr>
        <p:spPr bwMode="auto">
          <a:xfrm>
            <a:off x="2806700" y="2590800"/>
            <a:ext cx="3289300" cy="635000"/>
          </a:xfrm>
          <a:custGeom>
            <a:avLst/>
            <a:gdLst>
              <a:gd name="T0" fmla="*/ 2147483647 w 2072"/>
              <a:gd name="T1" fmla="*/ 2147483647 h 400"/>
              <a:gd name="T2" fmla="*/ 2147483647 w 2072"/>
              <a:gd name="T3" fmla="*/ 2147483647 h 400"/>
              <a:gd name="T4" fmla="*/ 2147483647 w 2072"/>
              <a:gd name="T5" fmla="*/ 0 h 400"/>
              <a:gd name="T6" fmla="*/ 2147483647 w 2072"/>
              <a:gd name="T7" fmla="*/ 2147483647 h 400"/>
              <a:gd name="T8" fmla="*/ 0 60000 65536"/>
              <a:gd name="T9" fmla="*/ 0 60000 65536"/>
              <a:gd name="T10" fmla="*/ 0 60000 65536"/>
              <a:gd name="T11" fmla="*/ 0 60000 65536"/>
              <a:gd name="T12" fmla="*/ 0 w 2072"/>
              <a:gd name="T13" fmla="*/ 0 h 400"/>
              <a:gd name="T14" fmla="*/ 2072 w 2072"/>
              <a:gd name="T15" fmla="*/ 400 h 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2" h="400">
                <a:moveTo>
                  <a:pt x="152" y="384"/>
                </a:moveTo>
                <a:cubicBezTo>
                  <a:pt x="76" y="392"/>
                  <a:pt x="0" y="400"/>
                  <a:pt x="152" y="336"/>
                </a:cubicBezTo>
                <a:cubicBezTo>
                  <a:pt x="304" y="272"/>
                  <a:pt x="744" y="0"/>
                  <a:pt x="1064" y="0"/>
                </a:cubicBezTo>
                <a:cubicBezTo>
                  <a:pt x="1384" y="0"/>
                  <a:pt x="1728" y="168"/>
                  <a:pt x="2072" y="336"/>
                </a:cubicBezTo>
              </a:path>
            </a:pathLst>
          </a:cu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Freeform 38"/>
          <p:cNvSpPr>
            <a:spLocks/>
          </p:cNvSpPr>
          <p:nvPr/>
        </p:nvSpPr>
        <p:spPr bwMode="auto">
          <a:xfrm>
            <a:off x="3733800" y="3886200"/>
            <a:ext cx="2057400" cy="304800"/>
          </a:xfrm>
          <a:custGeom>
            <a:avLst/>
            <a:gdLst>
              <a:gd name="T0" fmla="*/ 0 w 1296"/>
              <a:gd name="T1" fmla="*/ 2147483647 h 192"/>
              <a:gd name="T2" fmla="*/ 2147483647 w 1296"/>
              <a:gd name="T3" fmla="*/ 0 h 192"/>
              <a:gd name="T4" fmla="*/ 2147483647 w 1296"/>
              <a:gd name="T5" fmla="*/ 2147483647 h 192"/>
              <a:gd name="T6" fmla="*/ 0 60000 65536"/>
              <a:gd name="T7" fmla="*/ 0 60000 65536"/>
              <a:gd name="T8" fmla="*/ 0 60000 65536"/>
              <a:gd name="T9" fmla="*/ 0 w 1296"/>
              <a:gd name="T10" fmla="*/ 0 h 192"/>
              <a:gd name="T11" fmla="*/ 1296 w 12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92">
                <a:moveTo>
                  <a:pt x="0" y="192"/>
                </a:moveTo>
                <a:cubicBezTo>
                  <a:pt x="180" y="96"/>
                  <a:pt x="360" y="0"/>
                  <a:pt x="576" y="0"/>
                </a:cubicBezTo>
                <a:cubicBezTo>
                  <a:pt x="792" y="0"/>
                  <a:pt x="1044" y="96"/>
                  <a:pt x="1296" y="19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Call graph-based integration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0005F2-740C-43F7-A9CE-186103A1C3ED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20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Objective  </a:t>
            </a:r>
          </a:p>
          <a:p>
            <a:pPr lvl="1" eaLnBrk="1" hangingPunct="1"/>
            <a:r>
              <a:rPr lang="en-US"/>
              <a:t>To reduce testing efforts</a:t>
            </a:r>
          </a:p>
          <a:p>
            <a:pPr lvl="1" eaLnBrk="1" hangingPunct="1"/>
            <a:r>
              <a:rPr lang="en-US"/>
              <a:t>No “stubs” or “drivers” – test only the actual code</a:t>
            </a:r>
          </a:p>
          <a:p>
            <a:pPr lvl="1" eaLnBrk="1" hangingPunct="1"/>
            <a:r>
              <a:rPr lang="en-US"/>
              <a:t>Make use of structural and behavioral composition / decomposition</a:t>
            </a:r>
          </a:p>
          <a:p>
            <a:pPr lvl="1" eaLnBrk="1" hangingPunct="1"/>
            <a:r>
              <a:rPr lang="en-US"/>
              <a:t>Information regarding behavioral composition / decomposition  may be derived from requirements document and also from detailed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call graph?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BFC025-B872-49E3-AA97-67C7F7CE6B35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The nodes of a call graph represent units / methods / modules</a:t>
            </a:r>
          </a:p>
          <a:p>
            <a:pPr eaLnBrk="1" hangingPunct="1"/>
            <a:r>
              <a:rPr lang="en-US" sz="2800"/>
              <a:t>The edges of a call graph represent the calling sequence / interaction between units / methods / modules</a:t>
            </a:r>
          </a:p>
          <a:p>
            <a:pPr eaLnBrk="1" hangingPunct="1"/>
            <a:r>
              <a:rPr lang="en-US" sz="2800"/>
              <a:t>A call graph is different from structural decomposition used in top down and bottom up integration</a:t>
            </a:r>
          </a:p>
          <a:p>
            <a:pPr lvl="1" eaLnBrk="1" hangingPunct="1"/>
            <a:r>
              <a:rPr lang="en-US"/>
              <a:t>In the latter, the decomposition strategy is not obvious from the diagram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9F009E-4A48-4DB2-B51E-9E5E77D6A722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22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699" name="Oval 2"/>
          <p:cNvSpPr>
            <a:spLocks noChangeArrowheads="1"/>
          </p:cNvSpPr>
          <p:nvPr/>
        </p:nvSpPr>
        <p:spPr bwMode="auto">
          <a:xfrm>
            <a:off x="2971800" y="304800"/>
            <a:ext cx="3352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52400" y="2971800"/>
            <a:ext cx="22860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3124200" y="4953000"/>
            <a:ext cx="40386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3657600" y="15240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3657600" y="25146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3810000" y="35814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3505200" y="457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ATM Interface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04800" y="3048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Validate card</a:t>
            </a: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4572000" y="1676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Deposit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4572000" y="2667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Withdraw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4419600" y="37338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Check balance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4114800" y="5029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Database operations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304800" y="5943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Call graph for ATM example</a:t>
            </a:r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H="1">
            <a:off x="1371600" y="1066800"/>
            <a:ext cx="2209800" cy="1905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1219200" y="3581400"/>
            <a:ext cx="1905000" cy="1600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324600" y="762000"/>
            <a:ext cx="609600" cy="533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H="1">
            <a:off x="6477000" y="1295400"/>
            <a:ext cx="457200" cy="381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6324600" y="762000"/>
            <a:ext cx="121920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 flipH="1">
            <a:off x="6477000" y="1524000"/>
            <a:ext cx="1066800" cy="1219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>
            <a:off x="6324600" y="762000"/>
            <a:ext cx="198120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2"/>
          <p:cNvSpPr>
            <a:spLocks noChangeShapeType="1"/>
          </p:cNvSpPr>
          <p:nvPr/>
        </p:nvSpPr>
        <p:spPr bwMode="auto">
          <a:xfrm flipH="1">
            <a:off x="6705600" y="1600200"/>
            <a:ext cx="1600200" cy="2286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3"/>
          <p:cNvSpPr>
            <a:spLocks noChangeShapeType="1"/>
          </p:cNvSpPr>
          <p:nvPr/>
        </p:nvSpPr>
        <p:spPr bwMode="auto">
          <a:xfrm>
            <a:off x="2590800" y="3048000"/>
            <a:ext cx="685800" cy="2057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 flipV="1">
            <a:off x="2590800" y="1905000"/>
            <a:ext cx="1066800" cy="1143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5"/>
          <p:cNvSpPr>
            <a:spLocks noChangeShapeType="1"/>
          </p:cNvSpPr>
          <p:nvPr/>
        </p:nvSpPr>
        <p:spPr bwMode="auto">
          <a:xfrm>
            <a:off x="2971800" y="3048000"/>
            <a:ext cx="533400" cy="2057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6"/>
          <p:cNvSpPr>
            <a:spLocks noChangeShapeType="1"/>
          </p:cNvSpPr>
          <p:nvPr/>
        </p:nvSpPr>
        <p:spPr bwMode="auto">
          <a:xfrm flipV="1">
            <a:off x="2971800" y="2895600"/>
            <a:ext cx="685800" cy="152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7"/>
          <p:cNvSpPr>
            <a:spLocks noChangeShapeType="1"/>
          </p:cNvSpPr>
          <p:nvPr/>
        </p:nvSpPr>
        <p:spPr bwMode="auto">
          <a:xfrm flipH="1">
            <a:off x="3733800" y="4038600"/>
            <a:ext cx="152400" cy="990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2667000" y="381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228600" y="2667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3505200" y="1295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3581400" y="2286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35814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6658" name="Text Box 33"/>
          <p:cNvSpPr txBox="1">
            <a:spLocks noChangeArrowheads="1"/>
          </p:cNvSpPr>
          <p:nvPr/>
        </p:nvSpPr>
        <p:spPr bwMode="auto">
          <a:xfrm>
            <a:off x="6629400" y="4572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9F009E-4A48-4DB2-B51E-9E5E77D6A722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9699" name="Oval 2"/>
          <p:cNvSpPr>
            <a:spLocks noChangeArrowheads="1"/>
          </p:cNvSpPr>
          <p:nvPr/>
        </p:nvSpPr>
        <p:spPr bwMode="auto">
          <a:xfrm>
            <a:off x="2971800" y="304800"/>
            <a:ext cx="3352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152400" y="2971800"/>
            <a:ext cx="22860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3520966" y="4953000"/>
            <a:ext cx="3108434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3657600" y="15240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3657600" y="25146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3810000" y="3581400"/>
            <a:ext cx="28956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3520966" y="332064"/>
            <a:ext cx="266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Main Module interacting with user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36989" y="3093243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Validate Inputs</a:t>
            </a: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4229100" y="1655223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Read Module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4351283" y="2667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Write Module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4263259" y="3740943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Compute Module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4114800" y="5029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Database operations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304800" y="5943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Call graph - another example</a:t>
            </a:r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H="1">
            <a:off x="1371600" y="1878150"/>
            <a:ext cx="2286000" cy="109365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324600" y="762000"/>
            <a:ext cx="609600" cy="533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H="1">
            <a:off x="6477000" y="1295400"/>
            <a:ext cx="457200" cy="381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6324600" y="762000"/>
            <a:ext cx="121920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 flipH="1">
            <a:off x="6477000" y="1524000"/>
            <a:ext cx="1066800" cy="1219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>
            <a:off x="6324600" y="762000"/>
            <a:ext cx="198120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2"/>
          <p:cNvSpPr>
            <a:spLocks noChangeShapeType="1"/>
          </p:cNvSpPr>
          <p:nvPr/>
        </p:nvSpPr>
        <p:spPr bwMode="auto">
          <a:xfrm flipH="1">
            <a:off x="6705600" y="1600200"/>
            <a:ext cx="1600200" cy="2286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3"/>
          <p:cNvSpPr>
            <a:spLocks noChangeShapeType="1"/>
          </p:cNvSpPr>
          <p:nvPr/>
        </p:nvSpPr>
        <p:spPr bwMode="auto">
          <a:xfrm>
            <a:off x="2613133" y="3048000"/>
            <a:ext cx="888125" cy="2209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 flipV="1">
            <a:off x="2590800" y="1905000"/>
            <a:ext cx="1066800" cy="1143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5"/>
          <p:cNvSpPr>
            <a:spLocks noChangeShapeType="1"/>
          </p:cNvSpPr>
          <p:nvPr/>
        </p:nvSpPr>
        <p:spPr bwMode="auto">
          <a:xfrm>
            <a:off x="2971800" y="3048000"/>
            <a:ext cx="605658" cy="2133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6"/>
          <p:cNvSpPr>
            <a:spLocks noChangeShapeType="1"/>
          </p:cNvSpPr>
          <p:nvPr/>
        </p:nvSpPr>
        <p:spPr bwMode="auto">
          <a:xfrm flipV="1">
            <a:off x="2971800" y="2895600"/>
            <a:ext cx="685800" cy="152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7"/>
          <p:cNvSpPr>
            <a:spLocks noChangeShapeType="1"/>
          </p:cNvSpPr>
          <p:nvPr/>
        </p:nvSpPr>
        <p:spPr bwMode="auto">
          <a:xfrm flipH="1">
            <a:off x="3729858" y="4038600"/>
            <a:ext cx="156342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Text Box 28"/>
          <p:cNvSpPr txBox="1">
            <a:spLocks noChangeArrowheads="1"/>
          </p:cNvSpPr>
          <p:nvPr/>
        </p:nvSpPr>
        <p:spPr bwMode="auto">
          <a:xfrm>
            <a:off x="2667000" y="381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228600" y="2667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55" name="Text Box 30"/>
          <p:cNvSpPr txBox="1">
            <a:spLocks noChangeArrowheads="1"/>
          </p:cNvSpPr>
          <p:nvPr/>
        </p:nvSpPr>
        <p:spPr bwMode="auto">
          <a:xfrm>
            <a:off x="3505200" y="1295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3581400" y="2286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35814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6658" name="Text Box 33"/>
          <p:cNvSpPr txBox="1">
            <a:spLocks noChangeArrowheads="1"/>
          </p:cNvSpPr>
          <p:nvPr/>
        </p:nvSpPr>
        <p:spPr bwMode="auto">
          <a:xfrm>
            <a:off x="6629400" y="4572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35" name="Oval 4">
            <a:extLst>
              <a:ext uri="{FF2B5EF4-FFF2-40B4-BE49-F238E27FC236}">
                <a16:creationId xmlns:a16="http://schemas.microsoft.com/office/drawing/2014/main" xmlns="" id="{60434CD2-32BB-4E95-A306-96651BF1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98243"/>
            <a:ext cx="3108434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82EB3D-1A2B-4895-9A2D-2E6FD4CB5317}"/>
              </a:ext>
            </a:extLst>
          </p:cNvPr>
          <p:cNvSpPr txBox="1"/>
          <p:nvPr/>
        </p:nvSpPr>
        <p:spPr>
          <a:xfrm>
            <a:off x="991912" y="5130284"/>
            <a:ext cx="167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Module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C980BC20-A37B-4893-B750-D9DB32842B7A}"/>
              </a:ext>
            </a:extLst>
          </p:cNvPr>
          <p:cNvCxnSpPr>
            <a:stCxn id="29700" idx="4"/>
          </p:cNvCxnSpPr>
          <p:nvPr/>
        </p:nvCxnSpPr>
        <p:spPr>
          <a:xfrm>
            <a:off x="1295400" y="3581400"/>
            <a:ext cx="76200" cy="141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A2D3909B-B795-4317-82AE-7A9077101804}"/>
              </a:ext>
            </a:extLst>
          </p:cNvPr>
          <p:cNvCxnSpPr/>
          <p:nvPr/>
        </p:nvCxnSpPr>
        <p:spPr>
          <a:xfrm flipH="1">
            <a:off x="1371600" y="3276600"/>
            <a:ext cx="1219200" cy="172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0B9AE6D-F24C-493A-8245-BE6A1F79A56B}"/>
              </a:ext>
            </a:extLst>
          </p:cNvPr>
          <p:cNvCxnSpPr/>
          <p:nvPr/>
        </p:nvCxnSpPr>
        <p:spPr>
          <a:xfrm flipH="1" flipV="1">
            <a:off x="1981200" y="1219200"/>
            <a:ext cx="6096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CF7937C-CCD3-430E-A7F7-225A8269477D}"/>
              </a:ext>
            </a:extLst>
          </p:cNvPr>
          <p:cNvCxnSpPr/>
          <p:nvPr/>
        </p:nvCxnSpPr>
        <p:spPr>
          <a:xfrm flipV="1">
            <a:off x="2003533" y="747713"/>
            <a:ext cx="968267" cy="502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F0DC3A6-F311-4A33-A45D-C046771C35C2}"/>
              </a:ext>
            </a:extLst>
          </p:cNvPr>
          <p:cNvCxnSpPr>
            <a:stCxn id="29702" idx="3"/>
          </p:cNvCxnSpPr>
          <p:nvPr/>
        </p:nvCxnSpPr>
        <p:spPr>
          <a:xfrm flipH="1">
            <a:off x="1524000" y="2109367"/>
            <a:ext cx="2557651" cy="288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4CF55E8-384C-4395-B5D4-9F9CECA2D25C}"/>
              </a:ext>
            </a:extLst>
          </p:cNvPr>
          <p:cNvCxnSpPr>
            <a:stCxn id="29703" idx="3"/>
          </p:cNvCxnSpPr>
          <p:nvPr/>
        </p:nvCxnSpPr>
        <p:spPr>
          <a:xfrm flipH="1">
            <a:off x="1600200" y="3099967"/>
            <a:ext cx="2481451" cy="1898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A09BE92-13CF-4AAE-8857-9FC05337B046}"/>
              </a:ext>
            </a:extLst>
          </p:cNvPr>
          <p:cNvCxnSpPr>
            <a:stCxn id="29704" idx="2"/>
          </p:cNvCxnSpPr>
          <p:nvPr/>
        </p:nvCxnSpPr>
        <p:spPr>
          <a:xfrm flipH="1">
            <a:off x="1676400" y="3924300"/>
            <a:ext cx="2133600" cy="107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BFDAAF3-BE4E-4FC7-9DE3-D388C82444A4}"/>
              </a:ext>
            </a:extLst>
          </p:cNvPr>
          <p:cNvCxnSpPr>
            <a:stCxn id="29701" idx="3"/>
            <a:endCxn id="35" idx="5"/>
          </p:cNvCxnSpPr>
          <p:nvPr/>
        </p:nvCxnSpPr>
        <p:spPr>
          <a:xfrm flipH="1">
            <a:off x="2881814" y="5473326"/>
            <a:ext cx="1094372" cy="45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D1F6691-969E-4E94-8E3A-05844416BE06}"/>
              </a:ext>
            </a:extLst>
          </p:cNvPr>
          <p:cNvSpPr txBox="1"/>
          <p:nvPr/>
        </p:nvSpPr>
        <p:spPr>
          <a:xfrm>
            <a:off x="304800" y="4800600"/>
            <a:ext cx="41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5926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Pair-wise integration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30CD33-C741-4E6E-B966-0A602FA2D1F2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24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dirty="0"/>
              <a:t>Identify the caller-called pairs of units / methods / modules</a:t>
            </a:r>
          </a:p>
          <a:p>
            <a:pPr eaLnBrk="1" hangingPunct="1"/>
            <a:r>
              <a:rPr lang="en-US" sz="2800" dirty="0"/>
              <a:t>Integrate and test each pair independently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Pair-wise Integration –  ATM Example</a:t>
            </a:r>
          </a:p>
        </p:txBody>
      </p:sp>
      <p:graphicFrame>
        <p:nvGraphicFramePr>
          <p:cNvPr id="70723" name="Group 6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64079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Pairs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 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 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(1,2)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(1,3)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(1,4)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(1,5)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(2,6)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(3,6)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(4,6)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(5,6)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87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477DFF-96C6-46C5-AFF7-A24A913EC0A7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25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265198-EF64-41A7-AE1F-8EEA757E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600" dirty="0"/>
              <a:t>Pairwise integration for the other example</a:t>
            </a:r>
          </a:p>
        </p:txBody>
      </p:sp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xmlns="" id="{6F6DB397-7DA4-4E20-84C1-6613CD695D96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55437042"/>
              </p:ext>
            </p:extLst>
          </p:nvPr>
        </p:nvGraphicFramePr>
        <p:xfrm>
          <a:off x="457200" y="838200"/>
          <a:ext cx="822959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188978427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66752414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6444819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60812136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94544903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11941993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173079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Batch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74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(1,7)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138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(2,7)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86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(3,7)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69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(4,7)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098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(5,7)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130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(6,7)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019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(3,2)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385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(3,6)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76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(4,6)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543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(5,6)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6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(1,3)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386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(1,4)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529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(1,5)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133351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47F1B7F-EA14-45EA-9AC5-5C303539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661BC2-35DD-444D-99DD-CA5D047D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4BC5-EB22-421C-996D-FF8792BFC2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Advantages of Pair-wise integration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Exploits the actual code for integration and hence no need for stubs or drivers</a:t>
            </a:r>
          </a:p>
          <a:p>
            <a:pPr lvl="1" eaLnBrk="1" hangingPunct="1"/>
            <a:r>
              <a:rPr lang="en-US" sz="2800"/>
              <a:t>Only one integration per pair</a:t>
            </a:r>
          </a:p>
          <a:p>
            <a:pPr lvl="1" eaLnBrk="1" hangingPunct="1"/>
            <a:r>
              <a:rPr lang="en-US" sz="2800"/>
              <a:t>Remember that in top-down and bottom-up integration, the process must be repeated when the stub/driver is replaced by the actual code</a:t>
            </a:r>
          </a:p>
          <a:p>
            <a:pPr eaLnBrk="1" hangingPunct="1"/>
            <a:r>
              <a:rPr lang="en-US" sz="2800"/>
              <a:t>Several pairs can be integrated at the same time if there are no dependencies between them</a:t>
            </a:r>
          </a:p>
          <a:p>
            <a:pPr lvl="1" eaLnBrk="1" hangingPunct="1"/>
            <a:r>
              <a:rPr lang="en-US" sz="2800"/>
              <a:t>Faster integration testing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Neighborhood integration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42D218-0690-4F73-8D39-4975F7218EA6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28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For each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Identify the neighbors – predecessors and successors in the directed call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nodes that precede this node (who call this node)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nodes that succeed this node (who are all called from this node)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Integrate all neighbors at once and test each integration separately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Some sort of extended pair-wise integration method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Neighborhood Integration for ATM example</a:t>
            </a:r>
          </a:p>
        </p:txBody>
      </p:sp>
      <p:graphicFrame>
        <p:nvGraphicFramePr>
          <p:cNvPr id="74793" name="Group 41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Predecessors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2,3,4,5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2,3,4,5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17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EC513A-9B61-4693-AAAB-8A177EEE52A3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29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E3C77A-034F-4E98-880E-48CBAD076834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57200" y="3048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latin typeface="Arial" charset="0"/>
              </a:rPr>
              <a:t>Detailed Design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685800" y="10668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latin typeface="Arial" charset="0"/>
              </a:rPr>
              <a:t>Coding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914400" y="18288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>
                <a:latin typeface="Arial" charset="0"/>
              </a:rPr>
              <a:t>Unit Testing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143000" y="25908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Integration </a:t>
            </a:r>
          </a:p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Testing 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371600" y="3429000"/>
            <a:ext cx="17526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Regression </a:t>
            </a:r>
          </a:p>
          <a:p>
            <a:pPr algn="ctr"/>
            <a:r>
              <a:rPr lang="en-US" sz="2000"/>
              <a:t>Testing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676400" y="4267200"/>
            <a:ext cx="1752600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Progression</a:t>
            </a:r>
          </a:p>
          <a:p>
            <a:pPr algn="ctr"/>
            <a:r>
              <a:rPr lang="en-US" sz="2000"/>
              <a:t>Testing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5638800" y="3810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Requirements</a:t>
            </a:r>
          </a:p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Specification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5638800" y="1600200"/>
            <a:ext cx="1752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Preliminary </a:t>
            </a:r>
          </a:p>
          <a:p>
            <a:pPr algn="ctr" eaLnBrk="0" hangingPunct="0">
              <a:defRPr/>
            </a:pPr>
            <a:r>
              <a:rPr lang="en-US" sz="2000" dirty="0">
                <a:latin typeface="Arial" charset="0"/>
              </a:rPr>
              <a:t>Design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5638800" y="2895600"/>
            <a:ext cx="1752600" cy="609600"/>
          </a:xfrm>
          <a:prstGeom prst="rect">
            <a:avLst/>
          </a:prstGeom>
          <a:solidFill>
            <a:srgbClr val="8BFF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/>
              <a:t>Prototyping</a:t>
            </a:r>
          </a:p>
          <a:p>
            <a:pPr algn="ctr"/>
            <a:r>
              <a:rPr lang="en-US" sz="2000"/>
              <a:t>Cycles</a:t>
            </a:r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 flipH="1">
            <a:off x="2438400" y="762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 flipH="1" flipV="1">
            <a:off x="2209800" y="457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 flipH="1">
            <a:off x="2667000" y="1828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 flipH="1" flipV="1">
            <a:off x="2438400" y="1524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 flipH="1">
            <a:off x="2895600" y="2667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 flipH="1" flipV="1">
            <a:off x="2667000" y="23622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 flipH="1">
            <a:off x="3124200" y="3505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 flipH="1" flipV="1">
            <a:off x="2895600" y="3048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 flipH="1">
            <a:off x="3429000" y="4343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 flipH="1" flipV="1">
            <a:off x="3124200" y="3962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6477000" y="99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2"/>
          <p:cNvSpPr>
            <a:spLocks noChangeShapeType="1"/>
          </p:cNvSpPr>
          <p:nvPr/>
        </p:nvSpPr>
        <p:spPr bwMode="auto">
          <a:xfrm>
            <a:off x="64770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 flipH="1" flipV="1">
            <a:off x="3200400" y="381000"/>
            <a:ext cx="236220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 flipH="1">
            <a:off x="3886200" y="2971800"/>
            <a:ext cx="16764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Text Box 25"/>
          <p:cNvSpPr txBox="1">
            <a:spLocks noChangeArrowheads="1"/>
          </p:cNvSpPr>
          <p:nvPr/>
        </p:nvSpPr>
        <p:spPr bwMode="auto">
          <a:xfrm>
            <a:off x="685800" y="5257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Prototyping Model and Integration Testing</a:t>
            </a:r>
          </a:p>
        </p:txBody>
      </p:sp>
      <p:sp>
        <p:nvSpPr>
          <p:cNvPr id="8220" name="Text Box 26"/>
          <p:cNvSpPr txBox="1">
            <a:spLocks noChangeArrowheads="1"/>
          </p:cNvSpPr>
          <p:nvPr/>
        </p:nvSpPr>
        <p:spPr bwMode="auto">
          <a:xfrm>
            <a:off x="5410200" y="57912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cs typeface="Arial" panose="020B0604020202020204" pitchFamily="34" charset="0"/>
              </a:rPr>
              <a:t>© Paul Jorgensen,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Neighborhood Integration for the other example</a:t>
            </a:r>
          </a:p>
        </p:txBody>
      </p:sp>
      <p:graphicFrame>
        <p:nvGraphicFramePr>
          <p:cNvPr id="74793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9125862"/>
              </p:ext>
            </p:extLst>
          </p:nvPr>
        </p:nvGraphicFramePr>
        <p:xfrm>
          <a:off x="457200" y="990600"/>
          <a:ext cx="8229600" cy="586870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Predecessors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3,4,5,7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1,2,3,4,5,6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973664"/>
                  </a:ext>
                </a:extLst>
              </a:tr>
            </a:tbl>
          </a:graphicData>
        </a:graphic>
      </p:graphicFrame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EC513A-9B61-4693-AAAB-8A177EEE52A3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30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2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Problems with neighborhood integration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1B8A9-13D5-448B-AF7C-E7F29D490A31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31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Debugging is harder</a:t>
            </a:r>
          </a:p>
          <a:p>
            <a:pPr lvl="1" eaLnBrk="1" hangingPunct="1"/>
            <a:r>
              <a:rPr lang="en-US"/>
              <a:t>Identifying the cause and location of a fault is tedious, especially when a fault occurs in a node that appears in several neighborhoods</a:t>
            </a:r>
          </a:p>
          <a:p>
            <a:pPr lvl="1" eaLnBrk="1" hangingPunct="1"/>
            <a:r>
              <a:rPr lang="en-US"/>
              <a:t>As the number of nodes in the neighborhood increases, the complexity of debugging increases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the Pairwise integration table and neighborhood integration table for the simple query system shown earlier.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1A8B-8F3A-46DC-87B8-700352A18FF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82A1-3FD4-4A6D-9587-5955C6F57CE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http://anoopjshetty.files.wordpress.com/2011/10/agile.png?w=595&amp;h=6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361950"/>
            <a:ext cx="793115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650" y="5562600"/>
            <a:ext cx="785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Agile software life cycle			© </a:t>
            </a:r>
            <a:r>
              <a:rPr lang="en-US" dirty="0" err="1"/>
              <a:t>Anoop</a:t>
            </a:r>
            <a:r>
              <a:rPr lang="en-US" dirty="0"/>
              <a:t> Shetty, Oct 2011</a:t>
            </a:r>
          </a:p>
        </p:txBody>
      </p:sp>
    </p:spTree>
    <p:extLst>
      <p:ext uri="{BB962C8B-B14F-4D97-AF65-F5344CB8AC3E}">
        <p14:creationId xmlns:p14="http://schemas.microsoft.com/office/powerpoint/2010/main" val="298005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82A1-3FD4-4A6D-9587-5955C6F57CE4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04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39000" y="152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9200" y="228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9021" y="228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99231" y="22859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89051" y="233263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2583" y="23034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9573" y="22859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Time box 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1" y="762000"/>
            <a:ext cx="1065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Iteration</a:t>
            </a:r>
            <a:r>
              <a:rPr lang="en-US" sz="1200" dirty="0"/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8226" y="762000"/>
            <a:ext cx="99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Requirements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07462" y="762000"/>
            <a:ext cx="99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Design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99231" y="757428"/>
            <a:ext cx="98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Implementation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89051" y="757428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78481" y="120654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69081" y="168365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1560" y="1195171"/>
            <a:ext cx="98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Implementation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9753" y="1623411"/>
            <a:ext cx="98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Implementation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08358" y="1295398"/>
            <a:ext cx="99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Design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6831" y="1679080"/>
            <a:ext cx="99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Design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92006" y="1195170"/>
            <a:ext cx="99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Requirements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82602" y="1633835"/>
            <a:ext cx="99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Requirements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01407" y="1296250"/>
            <a:ext cx="1065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Iteration</a:t>
            </a:r>
            <a:r>
              <a:rPr lang="en-US" sz="1200" dirty="0"/>
              <a:t>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98529" y="1726167"/>
            <a:ext cx="1065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Iteration</a:t>
            </a:r>
            <a:r>
              <a:rPr lang="en-US" sz="1200" dirty="0"/>
              <a:t>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52996" y="757428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Solution Increment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7555" y="1206545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Solution Increment 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52996" y="1684505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Solution Increment 3</a:t>
            </a:r>
          </a:p>
        </p:txBody>
      </p:sp>
      <p:cxnSp>
        <p:nvCxnSpPr>
          <p:cNvPr id="38" name="Straight Arrow Connector 37"/>
          <p:cNvCxnSpPr>
            <a:endCxn id="34" idx="1"/>
          </p:cNvCxnSpPr>
          <p:nvPr/>
        </p:nvCxnSpPr>
        <p:spPr>
          <a:xfrm>
            <a:off x="5265367" y="895927"/>
            <a:ext cx="19876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5" idx="1"/>
          </p:cNvCxnSpPr>
          <p:nvPr/>
        </p:nvCxnSpPr>
        <p:spPr>
          <a:xfrm flipV="1">
            <a:off x="5943600" y="1345045"/>
            <a:ext cx="1303955" cy="13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6" idx="1"/>
          </p:cNvCxnSpPr>
          <p:nvPr/>
        </p:nvCxnSpPr>
        <p:spPr>
          <a:xfrm>
            <a:off x="6858000" y="1817579"/>
            <a:ext cx="394996" cy="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4650" y="4419600"/>
            <a:ext cx="846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view of agile software life cycle with time boxes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95800" y="5867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© Greg Hodgkinson, 2009</a:t>
            </a:r>
          </a:p>
        </p:txBody>
      </p:sp>
    </p:spTree>
    <p:extLst>
      <p:ext uri="{BB962C8B-B14F-4D97-AF65-F5344CB8AC3E}">
        <p14:creationId xmlns:p14="http://schemas.microsoft.com/office/powerpoint/2010/main" val="51456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integration testing?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266E36-E4FB-40BE-A3FE-3CC3E4675CAD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6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Testing the interfaces among </a:t>
            </a:r>
            <a:r>
              <a:rPr lang="en-US" sz="2800" b="1" i="1" dirty="0"/>
              <a:t>modules</a:t>
            </a:r>
          </a:p>
          <a:p>
            <a:pPr lvl="1" eaLnBrk="1" hangingPunct="1"/>
            <a:r>
              <a:rPr lang="en-US" dirty="0"/>
              <a:t>Modules are roughly equated to </a:t>
            </a:r>
            <a:r>
              <a:rPr lang="en-US" b="1" i="1" dirty="0"/>
              <a:t>classes </a:t>
            </a:r>
            <a:r>
              <a:rPr lang="en-US" dirty="0"/>
              <a:t>in object-oriented paradigm</a:t>
            </a:r>
          </a:p>
          <a:p>
            <a:pPr eaLnBrk="1" hangingPunct="1"/>
            <a:r>
              <a:rPr lang="en-US" sz="2800" dirty="0"/>
              <a:t>Interfaces between modules are defined by the system’s architecture</a:t>
            </a:r>
          </a:p>
          <a:p>
            <a:pPr lvl="1" eaLnBrk="1" hangingPunct="1"/>
            <a:r>
              <a:rPr lang="en-US" dirty="0"/>
              <a:t>Modular decomposition / composition of a system</a:t>
            </a:r>
          </a:p>
          <a:p>
            <a:pPr eaLnBrk="1" hangingPunct="1"/>
            <a:r>
              <a:rPr lang="en-US" sz="2800" i="1" dirty="0"/>
              <a:t>Integration testing</a:t>
            </a:r>
            <a:r>
              <a:rPr lang="en-US" sz="2800" dirty="0"/>
              <a:t> assumes that </a:t>
            </a:r>
            <a:r>
              <a:rPr lang="en-US" sz="2800" i="1" dirty="0"/>
              <a:t>unit testing</a:t>
            </a:r>
            <a:r>
              <a:rPr lang="en-US" sz="2800" dirty="0"/>
              <a:t> is done already and all units are working correctly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important properties of integration testing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009E36-C3DC-4269-A6F1-4907EB15D1DC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7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 Testing</a:t>
            </a:r>
          </a:p>
          <a:p>
            <a:pPr lvl="1" eaLnBrk="1" hangingPunct="1"/>
            <a:r>
              <a:rPr lang="en-US" dirty="0"/>
              <a:t>Ensure that things that were working correctly in the previous cycle still work correctly when new things are added</a:t>
            </a:r>
          </a:p>
          <a:p>
            <a:pPr eaLnBrk="1" hangingPunct="1"/>
            <a:r>
              <a:rPr lang="en-US" dirty="0"/>
              <a:t>Progression Testing</a:t>
            </a:r>
          </a:p>
          <a:p>
            <a:pPr lvl="1" eaLnBrk="1" hangingPunct="1"/>
            <a:r>
              <a:rPr lang="en-US" dirty="0"/>
              <a:t>Regression testing is successful and the new things work correctly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note from Paul Jorgensen’s book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C-S 743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4B23DB-CFF1-40D3-9CB4-19D9A793CA60}" type="slidenum">
              <a:rPr 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8</a:t>
            </a:fld>
            <a:endParaRPr 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In Sep 1999, the Mars Climate Orbiter mission failed after traveling for 41 weeks. It disappeared just it was to begin orbiting Mars. The fault should have been revealed by </a:t>
            </a:r>
            <a:r>
              <a:rPr lang="en-US" sz="3200" u="sng"/>
              <a:t>integration testing</a:t>
            </a:r>
            <a:r>
              <a:rPr lang="en-US" sz="3200"/>
              <a:t>: Lockheed Martin used acceleration data in English units (pounds) while Jet Propulsion Lab used metric units (newtons) in its calculations.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/>
          <a:lstStyle/>
          <a:p>
            <a:r>
              <a:rPr lang="en-US" dirty="0"/>
              <a:t>Example : A simple query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F1A8B-8F3A-46DC-87B8-700352A18F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8991600" cy="47374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5867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© Grant Weddell, U of Waterloo, 2007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232DB04C-87BC-4B17-B02C-84CE822AAB52}"/>
              </a:ext>
            </a:extLst>
          </p:cNvPr>
          <p:cNvCxnSpPr/>
          <p:nvPr/>
        </p:nvCxnSpPr>
        <p:spPr>
          <a:xfrm flipV="1">
            <a:off x="1143000" y="3962400"/>
            <a:ext cx="3276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0BFF5CB-8EE3-4F67-B401-B85A049A1F7E}"/>
              </a:ext>
            </a:extLst>
          </p:cNvPr>
          <p:cNvCxnSpPr/>
          <p:nvPr/>
        </p:nvCxnSpPr>
        <p:spPr>
          <a:xfrm flipV="1">
            <a:off x="1143000" y="39624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5A8B8BF9-47AC-41C1-A436-701E41477AB2}"/>
              </a:ext>
            </a:extLst>
          </p:cNvPr>
          <p:cNvCxnSpPr/>
          <p:nvPr/>
        </p:nvCxnSpPr>
        <p:spPr>
          <a:xfrm>
            <a:off x="3048000" y="2927160"/>
            <a:ext cx="46482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8F2A61A-DF27-42CF-AA9A-22D86C8439F9}"/>
              </a:ext>
            </a:extLst>
          </p:cNvPr>
          <p:cNvCxnSpPr>
            <a:cxnSpLocks/>
          </p:cNvCxnSpPr>
          <p:nvPr/>
        </p:nvCxnSpPr>
        <p:spPr>
          <a:xfrm flipH="1">
            <a:off x="2895600" y="2895600"/>
            <a:ext cx="152400" cy="449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2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1435</Words>
  <Application>Microsoft Macintosh PowerPoint</Application>
  <PresentationFormat>On-screen Show (4:3)</PresentationFormat>
  <Paragraphs>347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Equity</vt:lpstr>
      <vt:lpstr>Integration Testing</vt:lpstr>
      <vt:lpstr>Waterfall model and Testing stages</vt:lpstr>
      <vt:lpstr>PowerPoint Presentation</vt:lpstr>
      <vt:lpstr>PowerPoint Presentation</vt:lpstr>
      <vt:lpstr>PowerPoint Presentation</vt:lpstr>
      <vt:lpstr>What is integration testing?</vt:lpstr>
      <vt:lpstr>Two important properties of integration testing</vt:lpstr>
      <vt:lpstr>A note from Paul Jorgensen’s book</vt:lpstr>
      <vt:lpstr>Example : A simple query system</vt:lpstr>
      <vt:lpstr>Questions?</vt:lpstr>
      <vt:lpstr>Methods for integration testing</vt:lpstr>
      <vt:lpstr>Top down integration</vt:lpstr>
      <vt:lpstr>What does a “stub” contain?</vt:lpstr>
      <vt:lpstr>Stubs - example</vt:lpstr>
      <vt:lpstr>PowerPoint Presentation</vt:lpstr>
      <vt:lpstr>PowerPoint Presentation</vt:lpstr>
      <vt:lpstr>PowerPoint Presentation</vt:lpstr>
      <vt:lpstr>What is a “driver”?</vt:lpstr>
      <vt:lpstr>Common problems with top down and bottom up integrations</vt:lpstr>
      <vt:lpstr>Call graph-based integration</vt:lpstr>
      <vt:lpstr>What is a call graph?</vt:lpstr>
      <vt:lpstr>PowerPoint Presentation</vt:lpstr>
      <vt:lpstr>PowerPoint Presentation</vt:lpstr>
      <vt:lpstr>Pair-wise integration</vt:lpstr>
      <vt:lpstr>Pair-wise Integration –  ATM Example</vt:lpstr>
      <vt:lpstr>Pairwise integration for the other example</vt:lpstr>
      <vt:lpstr>Advantages of Pair-wise integration</vt:lpstr>
      <vt:lpstr>Neighborhood integration</vt:lpstr>
      <vt:lpstr>Neighborhood Integration for ATM example</vt:lpstr>
      <vt:lpstr>Neighborhood Integration for the other example</vt:lpstr>
      <vt:lpstr>Problems with neighborhood integration</vt:lpstr>
      <vt:lpstr>Exercise </vt:lpstr>
    </vt:vector>
  </TitlesOfParts>
  <Company>UWL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Testing</dc:title>
  <dc:creator>Kasi Periyasamy</dc:creator>
  <cp:lastModifiedBy>Mao Zheng</cp:lastModifiedBy>
  <cp:revision>97</cp:revision>
  <cp:lastPrinted>2018-10-10T18:49:15Z</cp:lastPrinted>
  <dcterms:created xsi:type="dcterms:W3CDTF">2005-12-19T01:38:02Z</dcterms:created>
  <dcterms:modified xsi:type="dcterms:W3CDTF">2019-09-26T20:15:14Z</dcterms:modified>
</cp:coreProperties>
</file>