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9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dirty="0"/>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a:off x="84667" y="1449389"/>
            <a:ext cx="12026900"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7" name="Rectangle 6"/>
          <p:cNvSpPr/>
          <p:nvPr/>
        </p:nvSpPr>
        <p:spPr>
          <a:xfrm>
            <a:off x="84667" y="1397000"/>
            <a:ext cx="12026900"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10" name="Rectangle 9"/>
          <p:cNvSpPr/>
          <p:nvPr/>
        </p:nvSpPr>
        <p:spPr>
          <a:xfrm>
            <a:off x="84667" y="2976564"/>
            <a:ext cx="12026900"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35277563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48668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480960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normAutofit/>
          </a:bodyPr>
          <a:lstStyle/>
          <a:p>
            <a:pPr lvl="0"/>
            <a:r>
              <a:rPr lang="en-US" noProof="0"/>
              <a:t>Click icon to add table</a:t>
            </a:r>
            <a:endParaRPr lang="en-US" noProof="0" dirty="0"/>
          </a:p>
        </p:txBody>
      </p:sp>
      <p:sp>
        <p:nvSpPr>
          <p:cNvPr id="4" name="Date Placeholder 3"/>
          <p:cNvSpPr>
            <a:spLocks noGrp="1"/>
          </p:cNvSpPr>
          <p:nvPr>
            <p:ph type="dt" sz="half" idx="10"/>
          </p:nvPr>
        </p:nvSpPr>
        <p:spPr>
          <a:xfrm>
            <a:off x="914400" y="6248400"/>
            <a:ext cx="2540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pPr>
              <a:defRPr/>
            </a:pPr>
            <a:r>
              <a:rPr lang="en-US"/>
              <a:t>C-S 743</a:t>
            </a:r>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fld id="{D36C9AB5-4B8F-4F89-AA04-642F25683F6C}" type="slidenum">
              <a:rPr lang="en-US" smtClean="0"/>
              <a:pPr/>
              <a:t>‹#›</a:t>
            </a:fld>
            <a:endParaRPr lang="en-US"/>
          </a:p>
        </p:txBody>
      </p:sp>
    </p:spTree>
    <p:extLst>
      <p:ext uri="{BB962C8B-B14F-4D97-AF65-F5344CB8AC3E}">
        <p14:creationId xmlns:p14="http://schemas.microsoft.com/office/powerpoint/2010/main" val="72086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152951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dirty="0"/>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p:txBody>
      </p:sp>
      <p:sp>
        <p:nvSpPr>
          <p:cNvPr id="9" name="Date Placeholder 3"/>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10" name="Footer Placeholder 4"/>
          <p:cNvSpPr>
            <a:spLocks noGrp="1"/>
          </p:cNvSpPr>
          <p:nvPr>
            <p:ph type="ftr" sz="quarter" idx="11"/>
          </p:nvPr>
        </p:nvSpPr>
        <p:spPr>
          <a:xfrm>
            <a:off x="1066800" y="6172200"/>
            <a:ext cx="53340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94733" y="6208713"/>
            <a:ext cx="609600" cy="457200"/>
          </a:xfrm>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29202158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2919393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341344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369692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123117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dirty="0"/>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126234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06651620-601D-44AC-BE41-02CC7F78E7FD}" type="datetimeFigureOut">
              <a:rPr lang="en-US" smtClean="0"/>
              <a:t>9/26/19</a:t>
            </a:fld>
            <a:endParaRPr lang="en-US"/>
          </a:p>
        </p:txBody>
      </p:sp>
      <p:sp>
        <p:nvSpPr>
          <p:cNvPr id="9" name="Footer Placeholder 5"/>
          <p:cNvSpPr>
            <a:spLocks noGrp="1"/>
          </p:cNvSpPr>
          <p:nvPr>
            <p:ph type="ftr" sz="quarter" idx="11"/>
          </p:nvPr>
        </p:nvSpPr>
        <p:spPr>
          <a:xfrm>
            <a:off x="1219200" y="6172200"/>
            <a:ext cx="51816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94733" y="6208713"/>
            <a:ext cx="609600" cy="457200"/>
          </a:xfrm>
        </p:spPr>
        <p:txBody>
          <a:bodyPr/>
          <a:lstStyle>
            <a:lvl1pPr>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350701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dirty="0"/>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dirty="0"/>
          </a:p>
        </p:txBody>
      </p:sp>
      <p:sp>
        <p:nvSpPr>
          <p:cNvPr id="1028" name="Title Placeholder 21"/>
          <p:cNvSpPr>
            <a:spLocks noGrp="1"/>
          </p:cNvSpPr>
          <p:nvPr>
            <p:ph type="title"/>
          </p:nvPr>
        </p:nvSpPr>
        <p:spPr bwMode="auto">
          <a:xfrm>
            <a:off x="1219200" y="274638"/>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1219200" y="1447800"/>
            <a:ext cx="10363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06651620-601D-44AC-BE41-02CC7F78E7FD}" type="datetimeFigureOut">
              <a:rPr lang="en-US" smtClean="0"/>
              <a:t>9/26/19</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4733" y="6210300"/>
            <a:ext cx="6096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fld id="{635D06B7-D6AC-4437-9DCB-F72536E08065}" type="slidenum">
              <a:rPr lang="en-US" smtClean="0"/>
              <a:t>‹#›</a:t>
            </a:fld>
            <a:endParaRPr lang="en-US"/>
          </a:p>
        </p:txBody>
      </p:sp>
    </p:spTree>
    <p:extLst>
      <p:ext uri="{BB962C8B-B14F-4D97-AF65-F5344CB8AC3E}">
        <p14:creationId xmlns:p14="http://schemas.microsoft.com/office/powerpoint/2010/main" val="32047209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a:t>Data Flow Testing</a:t>
            </a:r>
          </a:p>
        </p:txBody>
      </p:sp>
    </p:spTree>
    <p:extLst>
      <p:ext uri="{BB962C8B-B14F-4D97-AF65-F5344CB8AC3E}">
        <p14:creationId xmlns:p14="http://schemas.microsoft.com/office/powerpoint/2010/main" val="24984267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55985" y="749423"/>
            <a:ext cx="7772400" cy="563562"/>
          </a:xfrm>
        </p:spPr>
        <p:txBody>
          <a:bodyPr>
            <a:normAutofit fontScale="90000"/>
          </a:bodyPr>
          <a:lstStyle/>
          <a:p>
            <a:r>
              <a:rPr lang="en-US" dirty="0"/>
              <a:t>Categories of Data Flow Anomalies (continued)</a:t>
            </a:r>
          </a:p>
        </p:txBody>
      </p:sp>
      <p:sp>
        <p:nvSpPr>
          <p:cNvPr id="4" name="Slide Number Placeholder 3"/>
          <p:cNvSpPr>
            <a:spLocks noGrp="1"/>
          </p:cNvSpPr>
          <p:nvPr>
            <p:ph type="sldNum" sz="quarter" idx="12"/>
          </p:nvPr>
        </p:nvSpPr>
        <p:spPr/>
        <p:txBody>
          <a:bodyPr/>
          <a:lstStyle/>
          <a:p>
            <a:fld id="{704493BB-DD5B-458B-9296-6076C57566B4}" type="slidenum">
              <a:rPr lang="en-US" smtClean="0"/>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50373771"/>
              </p:ext>
            </p:extLst>
          </p:nvPr>
        </p:nvGraphicFramePr>
        <p:xfrm>
          <a:off x="2370993" y="1592580"/>
          <a:ext cx="7634655" cy="4846320"/>
        </p:xfrm>
        <a:graphic>
          <a:graphicData uri="http://schemas.openxmlformats.org/drawingml/2006/table">
            <a:tbl>
              <a:tblPr firstRow="1" bandRow="1">
                <a:tableStyleId>{5C22544A-7EE6-4342-B048-85BDC9FD1C3A}</a:tableStyleId>
              </a:tblPr>
              <a:tblGrid>
                <a:gridCol w="1233854">
                  <a:extLst>
                    <a:ext uri="{9D8B030D-6E8A-4147-A177-3AD203B41FA5}">
                      <a16:colId xmlns="" xmlns:a16="http://schemas.microsoft.com/office/drawing/2014/main" val="3815467743"/>
                    </a:ext>
                  </a:extLst>
                </a:gridCol>
                <a:gridCol w="3855916">
                  <a:extLst>
                    <a:ext uri="{9D8B030D-6E8A-4147-A177-3AD203B41FA5}">
                      <a16:colId xmlns="" xmlns:a16="http://schemas.microsoft.com/office/drawing/2014/main" val="4123649393"/>
                    </a:ext>
                  </a:extLst>
                </a:gridCol>
                <a:gridCol w="2544885">
                  <a:extLst>
                    <a:ext uri="{9D8B030D-6E8A-4147-A177-3AD203B41FA5}">
                      <a16:colId xmlns="" xmlns:a16="http://schemas.microsoft.com/office/drawing/2014/main" val="2678003647"/>
                    </a:ext>
                  </a:extLst>
                </a:gridCol>
              </a:tblGrid>
              <a:tr h="533400">
                <a:tc gridSpan="2">
                  <a:txBody>
                    <a:bodyPr/>
                    <a:lstStyle/>
                    <a:p>
                      <a:pPr algn="ctr"/>
                      <a:r>
                        <a:rPr lang="en-US" sz="3200" b="1" dirty="0"/>
                        <a:t>Anomaly</a:t>
                      </a:r>
                    </a:p>
                  </a:txBody>
                  <a:tcPr/>
                </a:tc>
                <a:tc hMerge="1">
                  <a:txBody>
                    <a:bodyPr/>
                    <a:lstStyle/>
                    <a:p>
                      <a:pPr algn="ctr"/>
                      <a:endParaRPr lang="en-US" sz="3200" b="1" dirty="0"/>
                    </a:p>
                  </a:txBody>
                  <a:tcPr/>
                </a:tc>
                <a:tc>
                  <a:txBody>
                    <a:bodyPr/>
                    <a:lstStyle/>
                    <a:p>
                      <a:pPr algn="ctr"/>
                      <a:r>
                        <a:rPr lang="en-US" sz="3200" b="1" dirty="0"/>
                        <a:t>Explanation</a:t>
                      </a:r>
                    </a:p>
                  </a:txBody>
                  <a:tcPr/>
                </a:tc>
                <a:extLst>
                  <a:ext uri="{0D108BD9-81ED-4DB2-BD59-A6C34878D82A}">
                    <a16:rowId xmlns="" xmlns:a16="http://schemas.microsoft.com/office/drawing/2014/main" val="169514706"/>
                  </a:ext>
                </a:extLst>
              </a:tr>
              <a:tr h="533400">
                <a:tc>
                  <a:txBody>
                    <a:bodyPr/>
                    <a:lstStyle/>
                    <a:p>
                      <a:pPr algn="ctr"/>
                      <a:r>
                        <a:rPr lang="en-US" dirty="0" err="1"/>
                        <a:t>ku</a:t>
                      </a:r>
                      <a:endParaRPr lang="en-US" dirty="0"/>
                    </a:p>
                  </a:txBody>
                  <a:tcPr/>
                </a:tc>
                <a:tc>
                  <a:txBody>
                    <a:bodyPr/>
                    <a:lstStyle/>
                    <a:p>
                      <a:r>
                        <a:rPr lang="en-US" dirty="0"/>
                        <a:t>Killed</a:t>
                      </a:r>
                      <a:r>
                        <a:rPr lang="en-US" baseline="0" dirty="0"/>
                        <a:t> and used</a:t>
                      </a:r>
                      <a:endParaRPr lang="en-US" dirty="0"/>
                    </a:p>
                  </a:txBody>
                  <a:tcPr/>
                </a:tc>
                <a:tc>
                  <a:txBody>
                    <a:bodyPr/>
                    <a:lstStyle/>
                    <a:p>
                      <a:r>
                        <a:rPr lang="en-US" dirty="0"/>
                        <a:t>Serious</a:t>
                      </a:r>
                      <a:r>
                        <a:rPr lang="en-US" baseline="0" dirty="0"/>
                        <a:t> defect; trying to access data that was killed</a:t>
                      </a:r>
                      <a:endParaRPr lang="en-US" dirty="0"/>
                    </a:p>
                  </a:txBody>
                  <a:tcPr/>
                </a:tc>
                <a:extLst>
                  <a:ext uri="{0D108BD9-81ED-4DB2-BD59-A6C34878D82A}">
                    <a16:rowId xmlns="" xmlns:a16="http://schemas.microsoft.com/office/drawing/2014/main" val="2253576409"/>
                  </a:ext>
                </a:extLst>
              </a:tr>
              <a:tr h="533400">
                <a:tc>
                  <a:txBody>
                    <a:bodyPr/>
                    <a:lstStyle/>
                    <a:p>
                      <a:pPr algn="ctr"/>
                      <a:r>
                        <a:rPr lang="en-US" dirty="0" err="1"/>
                        <a:t>kd</a:t>
                      </a:r>
                      <a:endParaRPr lang="en-US" dirty="0"/>
                    </a:p>
                  </a:txBody>
                  <a:tcPr/>
                </a:tc>
                <a:tc>
                  <a:txBody>
                    <a:bodyPr/>
                    <a:lstStyle/>
                    <a:p>
                      <a:r>
                        <a:rPr lang="en-US" dirty="0"/>
                        <a:t>Killed</a:t>
                      </a:r>
                      <a:r>
                        <a:rPr lang="en-US" baseline="0" dirty="0"/>
                        <a:t> and redefined</a:t>
                      </a:r>
                      <a:endParaRPr lang="en-US" dirty="0"/>
                    </a:p>
                  </a:txBody>
                  <a:tcPr/>
                </a:tc>
                <a:tc>
                  <a:txBody>
                    <a:bodyPr/>
                    <a:lstStyle/>
                    <a:p>
                      <a:r>
                        <a:rPr lang="en-US" dirty="0"/>
                        <a:t>Allowed</a:t>
                      </a:r>
                    </a:p>
                  </a:txBody>
                  <a:tcPr/>
                </a:tc>
                <a:extLst>
                  <a:ext uri="{0D108BD9-81ED-4DB2-BD59-A6C34878D82A}">
                    <a16:rowId xmlns="" xmlns:a16="http://schemas.microsoft.com/office/drawing/2014/main" val="496418827"/>
                  </a:ext>
                </a:extLst>
              </a:tr>
              <a:tr h="533400">
                <a:tc>
                  <a:txBody>
                    <a:bodyPr/>
                    <a:lstStyle/>
                    <a:p>
                      <a:pPr algn="ctr"/>
                      <a:r>
                        <a:rPr lang="en-US" dirty="0" err="1"/>
                        <a:t>dk</a:t>
                      </a:r>
                      <a:endParaRPr lang="en-US" dirty="0"/>
                    </a:p>
                  </a:txBody>
                  <a:tcPr/>
                </a:tc>
                <a:tc>
                  <a:txBody>
                    <a:bodyPr/>
                    <a:lstStyle/>
                    <a:p>
                      <a:r>
                        <a:rPr lang="en-US" dirty="0"/>
                        <a:t>Define and kill without use</a:t>
                      </a:r>
                    </a:p>
                  </a:txBody>
                  <a:tcPr/>
                </a:tc>
                <a:tc>
                  <a:txBody>
                    <a:bodyPr/>
                    <a:lstStyle/>
                    <a:p>
                      <a:r>
                        <a:rPr lang="en-US" dirty="0"/>
                        <a:t>Potential bug; data is terminated</a:t>
                      </a:r>
                      <a:r>
                        <a:rPr lang="en-US" baseline="0" dirty="0"/>
                        <a:t> without use</a:t>
                      </a:r>
                      <a:endParaRPr lang="en-US" dirty="0"/>
                    </a:p>
                  </a:txBody>
                  <a:tcPr/>
                </a:tc>
                <a:extLst>
                  <a:ext uri="{0D108BD9-81ED-4DB2-BD59-A6C34878D82A}">
                    <a16:rowId xmlns="" xmlns:a16="http://schemas.microsoft.com/office/drawing/2014/main" val="3102778359"/>
                  </a:ext>
                </a:extLst>
              </a:tr>
              <a:tr h="533400">
                <a:tc>
                  <a:txBody>
                    <a:bodyPr/>
                    <a:lstStyle/>
                    <a:p>
                      <a:pPr algn="ctr"/>
                      <a:r>
                        <a:rPr lang="en-US" dirty="0" err="1"/>
                        <a:t>dd</a:t>
                      </a:r>
                      <a:endParaRPr lang="en-US" dirty="0"/>
                    </a:p>
                  </a:txBody>
                  <a:tcPr/>
                </a:tc>
                <a:tc>
                  <a:txBody>
                    <a:bodyPr/>
                    <a:lstStyle/>
                    <a:p>
                      <a:r>
                        <a:rPr lang="en-US" dirty="0"/>
                        <a:t>Defined</a:t>
                      </a:r>
                      <a:r>
                        <a:rPr lang="en-US" baseline="0" dirty="0"/>
                        <a:t> again without usage</a:t>
                      </a:r>
                      <a:endParaRPr lang="en-US" dirty="0"/>
                    </a:p>
                  </a:txBody>
                  <a:tcPr/>
                </a:tc>
                <a:tc>
                  <a:txBody>
                    <a:bodyPr/>
                    <a:lstStyle/>
                    <a:p>
                      <a:r>
                        <a:rPr lang="en-US" dirty="0"/>
                        <a:t>Potential</a:t>
                      </a:r>
                      <a:r>
                        <a:rPr lang="en-US" baseline="0" dirty="0"/>
                        <a:t> bug; first definition of data is useless</a:t>
                      </a:r>
                      <a:endParaRPr lang="en-US" dirty="0"/>
                    </a:p>
                  </a:txBody>
                  <a:tcPr/>
                </a:tc>
                <a:extLst>
                  <a:ext uri="{0D108BD9-81ED-4DB2-BD59-A6C34878D82A}">
                    <a16:rowId xmlns="" xmlns:a16="http://schemas.microsoft.com/office/drawing/2014/main" val="2026556493"/>
                  </a:ext>
                </a:extLst>
              </a:tr>
              <a:tr h="533400">
                <a:tc>
                  <a:txBody>
                    <a:bodyPr/>
                    <a:lstStyle/>
                    <a:p>
                      <a:pPr algn="ctr"/>
                      <a:r>
                        <a:rPr lang="en-US" dirty="0" err="1"/>
                        <a:t>uu</a:t>
                      </a:r>
                      <a:endParaRPr lang="en-US" dirty="0"/>
                    </a:p>
                  </a:txBody>
                  <a:tcPr/>
                </a:tc>
                <a:tc>
                  <a:txBody>
                    <a:bodyPr/>
                    <a:lstStyle/>
                    <a:p>
                      <a:r>
                        <a:rPr lang="en-US" dirty="0"/>
                        <a:t>Used</a:t>
                      </a:r>
                      <a:r>
                        <a:rPr lang="en-US" baseline="0" dirty="0"/>
                        <a:t> multiple times</a:t>
                      </a:r>
                      <a:endParaRPr lang="en-US" dirty="0"/>
                    </a:p>
                  </a:txBody>
                  <a:tcPr/>
                </a:tc>
                <a:tc>
                  <a:txBody>
                    <a:bodyPr/>
                    <a:lstStyle/>
                    <a:p>
                      <a:r>
                        <a:rPr lang="en-US" dirty="0"/>
                        <a:t>Allowed; normal case</a:t>
                      </a:r>
                    </a:p>
                  </a:txBody>
                  <a:tcPr/>
                </a:tc>
                <a:extLst>
                  <a:ext uri="{0D108BD9-81ED-4DB2-BD59-A6C34878D82A}">
                    <a16:rowId xmlns="" xmlns:a16="http://schemas.microsoft.com/office/drawing/2014/main" val="3851762123"/>
                  </a:ext>
                </a:extLst>
              </a:tr>
              <a:tr h="533400">
                <a:tc>
                  <a:txBody>
                    <a:bodyPr/>
                    <a:lstStyle/>
                    <a:p>
                      <a:pPr algn="ctr"/>
                      <a:r>
                        <a:rPr lang="en-US" dirty="0" err="1"/>
                        <a:t>kk</a:t>
                      </a:r>
                      <a:endParaRPr lang="en-US" dirty="0"/>
                    </a:p>
                  </a:txBody>
                  <a:tcPr/>
                </a:tc>
                <a:tc>
                  <a:txBody>
                    <a:bodyPr/>
                    <a:lstStyle/>
                    <a:p>
                      <a:r>
                        <a:rPr lang="en-US" dirty="0"/>
                        <a:t>Killed</a:t>
                      </a:r>
                      <a:r>
                        <a:rPr lang="en-US" baseline="0" dirty="0"/>
                        <a:t> and killed again</a:t>
                      </a:r>
                      <a:endParaRPr lang="en-US" dirty="0"/>
                    </a:p>
                  </a:txBody>
                  <a:tcPr/>
                </a:tc>
                <a:tc>
                  <a:txBody>
                    <a:bodyPr/>
                    <a:lstStyle/>
                    <a:p>
                      <a:r>
                        <a:rPr lang="en-US" dirty="0"/>
                        <a:t>Serious</a:t>
                      </a:r>
                      <a:r>
                        <a:rPr lang="en-US" baseline="0" dirty="0"/>
                        <a:t> defect; once killed, it should not be accessible</a:t>
                      </a:r>
                      <a:endParaRPr lang="en-US" dirty="0"/>
                    </a:p>
                  </a:txBody>
                  <a:tcPr/>
                </a:tc>
                <a:extLst>
                  <a:ext uri="{0D108BD9-81ED-4DB2-BD59-A6C34878D82A}">
                    <a16:rowId xmlns="" xmlns:a16="http://schemas.microsoft.com/office/drawing/2014/main" val="3618656660"/>
                  </a:ext>
                </a:extLst>
              </a:tr>
              <a:tr h="533400">
                <a:tc>
                  <a:txBody>
                    <a:bodyPr/>
                    <a:lstStyle/>
                    <a:p>
                      <a:pPr algn="ctr"/>
                      <a:r>
                        <a:rPr lang="en-US" dirty="0"/>
                        <a:t>~k</a:t>
                      </a:r>
                    </a:p>
                  </a:txBody>
                  <a:tcPr/>
                </a:tc>
                <a:tc>
                  <a:txBody>
                    <a:bodyPr/>
                    <a:lstStyle/>
                    <a:p>
                      <a:r>
                        <a:rPr lang="en-US" dirty="0"/>
                        <a:t>Killed without definition</a:t>
                      </a:r>
                    </a:p>
                  </a:txBody>
                  <a:tcPr/>
                </a:tc>
                <a:tc>
                  <a:txBody>
                    <a:bodyPr/>
                    <a:lstStyle/>
                    <a:p>
                      <a:r>
                        <a:rPr lang="en-US" dirty="0"/>
                        <a:t>Potential bug; compiler might catch it</a:t>
                      </a:r>
                    </a:p>
                  </a:txBody>
                  <a:tcPr/>
                </a:tc>
                <a:extLst>
                  <a:ext uri="{0D108BD9-81ED-4DB2-BD59-A6C34878D82A}">
                    <a16:rowId xmlns="" xmlns:a16="http://schemas.microsoft.com/office/drawing/2014/main" val="484983285"/>
                  </a:ext>
                </a:extLst>
              </a:tr>
            </a:tbl>
          </a:graphicData>
        </a:graphic>
      </p:graphicFrame>
    </p:spTree>
    <p:extLst>
      <p:ext uri="{BB962C8B-B14F-4D97-AF65-F5344CB8AC3E}">
        <p14:creationId xmlns:p14="http://schemas.microsoft.com/office/powerpoint/2010/main" val="11497942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2438400" y="274638"/>
            <a:ext cx="7772400" cy="639762"/>
          </a:xfrm>
        </p:spPr>
        <p:txBody>
          <a:bodyPr>
            <a:normAutofit fontScale="90000"/>
          </a:bodyPr>
          <a:lstStyle/>
          <a:p>
            <a:pPr eaLnBrk="1" hangingPunct="1"/>
            <a:r>
              <a:rPr lang="en-US" dirty="0"/>
              <a:t>Define-Use (du) path</a:t>
            </a:r>
          </a:p>
        </p:txBody>
      </p:sp>
      <p:sp>
        <p:nvSpPr>
          <p:cNvPr id="15363" name="Rectangle 3"/>
          <p:cNvSpPr>
            <a:spLocks noGrp="1" noChangeArrowheads="1"/>
          </p:cNvSpPr>
          <p:nvPr>
            <p:ph sz="quarter" idx="1"/>
          </p:nvPr>
        </p:nvSpPr>
        <p:spPr>
          <a:xfrm>
            <a:off x="2428336" y="1066800"/>
            <a:ext cx="7772400" cy="4572000"/>
          </a:xfrm>
        </p:spPr>
        <p:txBody>
          <a:bodyPr>
            <a:normAutofit/>
          </a:bodyPr>
          <a:lstStyle/>
          <a:p>
            <a:pPr eaLnBrk="1" hangingPunct="1">
              <a:lnSpc>
                <a:spcPct val="80000"/>
              </a:lnSpc>
            </a:pPr>
            <a:r>
              <a:rPr lang="en-US" dirty="0"/>
              <a:t>A </a:t>
            </a:r>
            <a:r>
              <a:rPr lang="en-US" b="1" dirty="0">
                <a:solidFill>
                  <a:srgbClr val="FF0000"/>
                </a:solidFill>
              </a:rPr>
              <a:t>define-use path </a:t>
            </a:r>
            <a:r>
              <a:rPr lang="en-US" dirty="0"/>
              <a:t>of a variable v in a program is the sequence of nodes </a:t>
            </a:r>
            <a:r>
              <a:rPr lang="en-US" b="1" dirty="0"/>
              <a:t>n1</a:t>
            </a:r>
            <a:r>
              <a:rPr lang="en-US" dirty="0"/>
              <a:t>, …, </a:t>
            </a:r>
            <a:r>
              <a:rPr lang="en-US" b="1" dirty="0" err="1"/>
              <a:t>nk</a:t>
            </a:r>
            <a:r>
              <a:rPr lang="en-US" dirty="0"/>
              <a:t> in the flow graph such that the variable v is defined (value changed) in node </a:t>
            </a:r>
            <a:r>
              <a:rPr lang="en-US" b="1" dirty="0"/>
              <a:t>n1</a:t>
            </a:r>
            <a:r>
              <a:rPr lang="en-US" dirty="0"/>
              <a:t> and is used in node </a:t>
            </a:r>
            <a:r>
              <a:rPr lang="en-US" b="1" dirty="0" err="1"/>
              <a:t>nk</a:t>
            </a:r>
            <a:endParaRPr lang="en-US" b="1" dirty="0"/>
          </a:p>
          <a:p>
            <a:pPr eaLnBrk="1" hangingPunct="1">
              <a:lnSpc>
                <a:spcPct val="80000"/>
              </a:lnSpc>
            </a:pPr>
            <a:r>
              <a:rPr lang="en-US" dirty="0"/>
              <a:t>Formally, the node at which v is defined, is denoted as DEF (</a:t>
            </a:r>
            <a:r>
              <a:rPr lang="en-US" dirty="0" err="1"/>
              <a:t>v,n</a:t>
            </a:r>
            <a:r>
              <a:rPr lang="en-US" dirty="0"/>
              <a:t>) and the node at which v is used, is denoted as USE (</a:t>
            </a:r>
            <a:r>
              <a:rPr lang="en-US" dirty="0" err="1"/>
              <a:t>v,n</a:t>
            </a:r>
            <a:r>
              <a:rPr lang="en-US" dirty="0"/>
              <a:t>) </a:t>
            </a:r>
          </a:p>
          <a:p>
            <a:pPr lvl="1" eaLnBrk="1" hangingPunct="1">
              <a:lnSpc>
                <a:spcPct val="80000"/>
              </a:lnSpc>
            </a:pPr>
            <a:r>
              <a:rPr lang="en-US" sz="2800" dirty="0"/>
              <a:t>Du path of v is the sequence of nodes from DEF(</a:t>
            </a:r>
            <a:r>
              <a:rPr lang="en-US" sz="2800" dirty="0" err="1"/>
              <a:t>v,n</a:t>
            </a:r>
            <a:r>
              <a:rPr lang="en-US" sz="2800" dirty="0"/>
              <a:t>) to USE (</a:t>
            </a:r>
            <a:r>
              <a:rPr lang="en-US" sz="2800" dirty="0" err="1"/>
              <a:t>v,n</a:t>
            </a:r>
            <a:r>
              <a:rPr lang="en-US" sz="2800" dirty="0"/>
              <a:t>)</a:t>
            </a:r>
          </a:p>
          <a:p>
            <a:pPr eaLnBrk="1" hangingPunct="1">
              <a:lnSpc>
                <a:spcPct val="80000"/>
              </a:lnSpc>
            </a:pPr>
            <a:r>
              <a:rPr lang="en-US" b="1" dirty="0"/>
              <a:t>The flow graph must include nodes corresponding to declarative statements as well.</a:t>
            </a:r>
          </a:p>
          <a:p>
            <a:pPr lvl="1" eaLnBrk="1" hangingPunct="1">
              <a:lnSpc>
                <a:spcPct val="80000"/>
              </a:lnSpc>
            </a:pPr>
            <a:r>
              <a:rPr lang="en-US" sz="2800" dirty="0"/>
              <a:t>This is because some languages have default initialization of values</a:t>
            </a:r>
          </a:p>
        </p:txBody>
      </p:sp>
      <p:sp>
        <p:nvSpPr>
          <p:cNvPr id="5"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4FB71896-03C4-4464-B7FC-8FBF8FA06D74}" type="slidenum">
              <a:rPr lang="en-US">
                <a:solidFill>
                  <a:srgbClr val="FFFFFF"/>
                </a:solidFill>
                <a:latin typeface="Franklin Gothic Book" panose="020B0503020102020204" pitchFamily="34" charset="0"/>
              </a:rPr>
              <a:pPr/>
              <a:t>11</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23865509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 calcmode="lin" valueType="num">
                                      <p:cBhvr additive="base">
                                        <p:cTn id="17"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 calcmode="lin" valueType="num">
                                      <p:cBhvr additive="base">
                                        <p:cTn id="23"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536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 calcmode="lin" valueType="num">
                                      <p:cBhvr additive="base">
                                        <p:cTn id="27"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r>
              <a:rPr lang="en-US"/>
              <a:t>Define-use (du) path (continued)</a:t>
            </a:r>
          </a:p>
        </p:txBody>
      </p:sp>
      <p:sp>
        <p:nvSpPr>
          <p:cNvPr id="17411" name="Rectangle 3"/>
          <p:cNvSpPr>
            <a:spLocks noGrp="1" noChangeArrowheads="1"/>
          </p:cNvSpPr>
          <p:nvPr>
            <p:ph sz="quarter" idx="1"/>
          </p:nvPr>
        </p:nvSpPr>
        <p:spPr/>
        <p:txBody>
          <a:bodyPr/>
          <a:lstStyle/>
          <a:p>
            <a:pPr eaLnBrk="1" hangingPunct="1"/>
            <a:r>
              <a:rPr lang="en-US" dirty="0"/>
              <a:t>DEF (</a:t>
            </a:r>
            <a:r>
              <a:rPr lang="en-US" dirty="0" err="1"/>
              <a:t>v,n</a:t>
            </a:r>
            <a:r>
              <a:rPr lang="en-US" dirty="0"/>
              <a:t>) can be further classified into</a:t>
            </a:r>
          </a:p>
          <a:p>
            <a:pPr lvl="1" eaLnBrk="1" hangingPunct="1"/>
            <a:r>
              <a:rPr lang="en-US" sz="2800" dirty="0"/>
              <a:t>I-</a:t>
            </a:r>
            <a:r>
              <a:rPr lang="en-US" sz="2800" dirty="0" err="1"/>
              <a:t>def</a:t>
            </a:r>
            <a:r>
              <a:rPr lang="en-US" sz="2800" dirty="0"/>
              <a:t> (</a:t>
            </a:r>
            <a:r>
              <a:rPr lang="en-US" sz="2800" dirty="0" err="1"/>
              <a:t>v,n</a:t>
            </a:r>
            <a:r>
              <a:rPr lang="en-US" sz="2800" dirty="0"/>
              <a:t>) where the variable v is read from input </a:t>
            </a:r>
            <a:endParaRPr lang="en-US" sz="2800" dirty="0">
              <a:sym typeface="Wingdings" panose="05000000000000000000" pitchFamily="2" charset="2"/>
            </a:endParaRPr>
          </a:p>
          <a:p>
            <a:pPr lvl="2"/>
            <a:r>
              <a:rPr lang="en-US" sz="2400" dirty="0">
                <a:sym typeface="Wingdings" panose="05000000000000000000" pitchFamily="2" charset="2"/>
              </a:rPr>
              <a:t>variable ‘n’ in factorial problem</a:t>
            </a:r>
          </a:p>
          <a:p>
            <a:pPr lvl="1"/>
            <a:r>
              <a:rPr lang="en-US" sz="2800" dirty="0">
                <a:sym typeface="Wingdings" panose="05000000000000000000" pitchFamily="2" charset="2"/>
              </a:rPr>
              <a:t>Variables passed through parameters also belong to this category</a:t>
            </a:r>
            <a:endParaRPr lang="en-US" sz="2800" dirty="0"/>
          </a:p>
          <a:p>
            <a:pPr lvl="1" eaLnBrk="1" hangingPunct="1"/>
            <a:r>
              <a:rPr lang="en-US" sz="2800" dirty="0"/>
              <a:t>A-</a:t>
            </a:r>
            <a:r>
              <a:rPr lang="en-US" sz="2800" dirty="0" err="1"/>
              <a:t>def</a:t>
            </a:r>
            <a:r>
              <a:rPr lang="en-US" sz="2800" dirty="0"/>
              <a:t> (</a:t>
            </a:r>
            <a:r>
              <a:rPr lang="en-US" sz="2800" dirty="0" err="1"/>
              <a:t>v,n</a:t>
            </a:r>
            <a:r>
              <a:rPr lang="en-US" sz="2800" dirty="0"/>
              <a:t>) where the variable v is assigned using an assignment statement</a:t>
            </a:r>
          </a:p>
          <a:p>
            <a:pPr lvl="2"/>
            <a:r>
              <a:rPr lang="en-US" sz="2400" dirty="0">
                <a:sym typeface="Wingdings" panose="05000000000000000000" pitchFamily="2" charset="2"/>
              </a:rPr>
              <a:t>variables ‘</a:t>
            </a:r>
            <a:r>
              <a:rPr lang="en-US" sz="2400" dirty="0" err="1">
                <a:sym typeface="Wingdings" panose="05000000000000000000" pitchFamily="2" charset="2"/>
              </a:rPr>
              <a:t>i</a:t>
            </a:r>
            <a:r>
              <a:rPr lang="en-US" sz="2400" dirty="0">
                <a:sym typeface="Wingdings" panose="05000000000000000000" pitchFamily="2" charset="2"/>
              </a:rPr>
              <a:t>’ and ‘ret’ in factorial problem</a:t>
            </a:r>
            <a:endParaRPr lang="en-US" sz="2400" dirty="0"/>
          </a:p>
          <a:p>
            <a:pPr eaLnBrk="1" hangingPunct="1"/>
            <a:r>
              <a:rPr lang="en-US" dirty="0"/>
              <a:t>Such a classification helps deriving further test cases, particularly for I-</a:t>
            </a:r>
            <a:r>
              <a:rPr lang="en-US" dirty="0" err="1"/>
              <a:t>def</a:t>
            </a:r>
            <a:r>
              <a:rPr lang="en-US" dirty="0"/>
              <a:t> (</a:t>
            </a:r>
            <a:r>
              <a:rPr lang="en-US" dirty="0" err="1"/>
              <a:t>v,n</a:t>
            </a:r>
            <a:r>
              <a:rPr lang="en-US" dirty="0"/>
              <a:t>) cases</a:t>
            </a:r>
          </a:p>
          <a:p>
            <a:pPr eaLnBrk="1" hangingPunct="1"/>
            <a:r>
              <a:rPr lang="en-US" dirty="0"/>
              <a:t>Also useful in tracing the nature of a fault</a:t>
            </a:r>
          </a:p>
        </p:txBody>
      </p:sp>
      <p:sp>
        <p:nvSpPr>
          <p:cNvPr id="4"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B790A661-602C-4AE8-879A-FE1840C4306B}" type="slidenum">
              <a:rPr lang="en-US">
                <a:solidFill>
                  <a:srgbClr val="FFFFFF"/>
                </a:solidFill>
                <a:latin typeface="Franklin Gothic Book" panose="020B0503020102020204" pitchFamily="34" charset="0"/>
              </a:rPr>
              <a:pPr/>
              <a:t>12</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42635810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additive="base">
                                        <p:cTn id="15"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4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 calcmode="lin" valueType="num">
                                      <p:cBhvr additive="base">
                                        <p:cTn id="23" dur="500" fill="hold"/>
                                        <p:tgtEl>
                                          <p:spTgt spid="1741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7411">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 calcmode="lin" valueType="num">
                                      <p:cBhvr additive="base">
                                        <p:cTn id="27" dur="500" fill="hold"/>
                                        <p:tgtEl>
                                          <p:spTgt spid="17411">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74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7411">
                                            <p:txEl>
                                              <p:pRg st="6" end="6"/>
                                            </p:txEl>
                                          </p:spTgt>
                                        </p:tgtEl>
                                        <p:attrNameLst>
                                          <p:attrName>style.visibility</p:attrName>
                                        </p:attrNameLst>
                                      </p:cBhvr>
                                      <p:to>
                                        <p:strVal val="visible"/>
                                      </p:to>
                                    </p:set>
                                    <p:anim calcmode="lin" valueType="num">
                                      <p:cBhvr additive="base">
                                        <p:cTn id="33" dur="500" fill="hold"/>
                                        <p:tgtEl>
                                          <p:spTgt spid="17411">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74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411">
                                            <p:txEl>
                                              <p:pRg st="7" end="7"/>
                                            </p:txEl>
                                          </p:spTgt>
                                        </p:tgtEl>
                                        <p:attrNameLst>
                                          <p:attrName>style.visibility</p:attrName>
                                        </p:attrNameLst>
                                      </p:cBhvr>
                                      <p:to>
                                        <p:strVal val="visible"/>
                                      </p:to>
                                    </p:set>
                                    <p:anim calcmode="lin" valueType="num">
                                      <p:cBhvr additive="base">
                                        <p:cTn id="39" dur="500" fill="hold"/>
                                        <p:tgtEl>
                                          <p:spTgt spid="17411">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741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r>
              <a:rPr lang="en-US"/>
              <a:t>Define-use (du) path (continued)</a:t>
            </a:r>
          </a:p>
        </p:txBody>
      </p:sp>
      <p:sp>
        <p:nvSpPr>
          <p:cNvPr id="18435" name="Rectangle 3"/>
          <p:cNvSpPr>
            <a:spLocks noGrp="1" noChangeArrowheads="1"/>
          </p:cNvSpPr>
          <p:nvPr>
            <p:ph sz="quarter" idx="1"/>
          </p:nvPr>
        </p:nvSpPr>
        <p:spPr/>
        <p:txBody>
          <a:bodyPr/>
          <a:lstStyle/>
          <a:p>
            <a:pPr eaLnBrk="1" hangingPunct="1">
              <a:lnSpc>
                <a:spcPct val="90000"/>
              </a:lnSpc>
            </a:pPr>
            <a:r>
              <a:rPr lang="en-US" sz="3200"/>
              <a:t>USE (v,n) can further be classified as</a:t>
            </a:r>
          </a:p>
          <a:p>
            <a:pPr lvl="1" eaLnBrk="1" hangingPunct="1">
              <a:lnSpc>
                <a:spcPct val="90000"/>
              </a:lnSpc>
            </a:pPr>
            <a:r>
              <a:rPr lang="en-US" sz="3200"/>
              <a:t>P-use (v,n) where v is used in a predicate</a:t>
            </a:r>
          </a:p>
          <a:p>
            <a:pPr lvl="1" eaLnBrk="1" hangingPunct="1">
              <a:lnSpc>
                <a:spcPct val="90000"/>
              </a:lnSpc>
            </a:pPr>
            <a:r>
              <a:rPr lang="en-US" sz="3200"/>
              <a:t>C-use (v,n) where v is used in a computation</a:t>
            </a:r>
          </a:p>
          <a:p>
            <a:pPr lvl="1" eaLnBrk="1" hangingPunct="1">
              <a:lnSpc>
                <a:spcPct val="90000"/>
              </a:lnSpc>
            </a:pPr>
            <a:r>
              <a:rPr lang="en-US" sz="3200"/>
              <a:t>O-use (v,n) where v is used in an output statement</a:t>
            </a:r>
          </a:p>
          <a:p>
            <a:pPr lvl="1" eaLnBrk="1" hangingPunct="1">
              <a:lnSpc>
                <a:spcPct val="90000"/>
              </a:lnSpc>
            </a:pPr>
            <a:r>
              <a:rPr lang="en-US" sz="3200"/>
              <a:t>L-use (v,n) where v is used in a location (pointer or subscript)</a:t>
            </a:r>
          </a:p>
          <a:p>
            <a:pPr lvl="1" eaLnBrk="1" hangingPunct="1">
              <a:lnSpc>
                <a:spcPct val="90000"/>
              </a:lnSpc>
            </a:pPr>
            <a:r>
              <a:rPr lang="en-US" sz="3200"/>
              <a:t>I-use (v,n) where v is used as a loop index or an internal counter</a:t>
            </a:r>
          </a:p>
        </p:txBody>
      </p:sp>
      <p:sp>
        <p:nvSpPr>
          <p:cNvPr id="4"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45367B5-FA30-4613-8B73-9455E324B347}" type="slidenum">
              <a:rPr lang="en-US">
                <a:solidFill>
                  <a:srgbClr val="FFFFFF"/>
                </a:solidFill>
                <a:latin typeface="Franklin Gothic Book" panose="020B0503020102020204" pitchFamily="34" charset="0"/>
              </a:rPr>
              <a:pPr/>
              <a:t>13</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742147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2"/>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66A51AA1-E476-424E-A487-25A0DD552A3C}" type="slidenum">
              <a:rPr lang="en-US">
                <a:solidFill>
                  <a:srgbClr val="FFFFFF"/>
                </a:solidFill>
                <a:latin typeface="Franklin Gothic Book" panose="020B0503020102020204" pitchFamily="34" charset="0"/>
              </a:rPr>
              <a:pPr/>
              <a:t>14</a:t>
            </a:fld>
            <a:endParaRPr lang="en-US">
              <a:solidFill>
                <a:srgbClr val="FFFFFF"/>
              </a:solidFill>
              <a:latin typeface="Franklin Gothic Book" panose="020B0503020102020204" pitchFamily="34" charset="0"/>
            </a:endParaRPr>
          </a:p>
        </p:txBody>
      </p:sp>
      <p:sp>
        <p:nvSpPr>
          <p:cNvPr id="26627" name="Text Box 2"/>
          <p:cNvSpPr txBox="1">
            <a:spLocks noChangeArrowheads="1"/>
          </p:cNvSpPr>
          <p:nvPr/>
        </p:nvSpPr>
        <p:spPr bwMode="auto">
          <a:xfrm>
            <a:off x="2667000" y="304800"/>
            <a:ext cx="662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2400">
                <a:latin typeface="Times New Roman" panose="02020603050405020304" pitchFamily="18" charset="0"/>
              </a:rPr>
              <a:t>Modified program graph for the factorial example</a:t>
            </a:r>
          </a:p>
        </p:txBody>
      </p:sp>
      <p:sp>
        <p:nvSpPr>
          <p:cNvPr id="26628" name="Oval 3"/>
          <p:cNvSpPr>
            <a:spLocks noChangeArrowheads="1"/>
          </p:cNvSpPr>
          <p:nvPr/>
        </p:nvSpPr>
        <p:spPr bwMode="auto">
          <a:xfrm>
            <a:off x="4724400" y="1143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26629" name="Oval 4"/>
          <p:cNvSpPr>
            <a:spLocks noChangeArrowheads="1"/>
          </p:cNvSpPr>
          <p:nvPr/>
        </p:nvSpPr>
        <p:spPr bwMode="auto">
          <a:xfrm>
            <a:off x="4724400" y="1905000"/>
            <a:ext cx="1905000" cy="533400"/>
          </a:xfrm>
          <a:prstGeom prst="ellipse">
            <a:avLst/>
          </a:prstGeom>
          <a:solidFill>
            <a:schemeClr val="bg2"/>
          </a:solidFill>
          <a:ln w="12700">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26630" name="Oval 5"/>
          <p:cNvSpPr>
            <a:spLocks noChangeArrowheads="1"/>
          </p:cNvSpPr>
          <p:nvPr/>
        </p:nvSpPr>
        <p:spPr bwMode="auto">
          <a:xfrm>
            <a:off x="4800600" y="3429000"/>
            <a:ext cx="1905000" cy="533400"/>
          </a:xfrm>
          <a:prstGeom prst="ellipse">
            <a:avLst/>
          </a:prstGeom>
          <a:solidFill>
            <a:schemeClr val="bg2"/>
          </a:solidFill>
          <a:ln w="12700">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26631" name="Oval 6"/>
          <p:cNvSpPr>
            <a:spLocks noChangeArrowheads="1"/>
          </p:cNvSpPr>
          <p:nvPr/>
        </p:nvSpPr>
        <p:spPr bwMode="auto">
          <a:xfrm>
            <a:off x="7010400" y="1905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26632" name="Oval 7"/>
          <p:cNvSpPr>
            <a:spLocks noChangeArrowheads="1"/>
          </p:cNvSpPr>
          <p:nvPr/>
        </p:nvSpPr>
        <p:spPr bwMode="auto">
          <a:xfrm>
            <a:off x="4800600" y="4191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26633" name="Oval 8"/>
          <p:cNvSpPr>
            <a:spLocks noChangeArrowheads="1"/>
          </p:cNvSpPr>
          <p:nvPr/>
        </p:nvSpPr>
        <p:spPr bwMode="auto">
          <a:xfrm>
            <a:off x="4800600" y="50292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26634" name="Oval 9"/>
          <p:cNvSpPr>
            <a:spLocks noChangeArrowheads="1"/>
          </p:cNvSpPr>
          <p:nvPr/>
        </p:nvSpPr>
        <p:spPr bwMode="auto">
          <a:xfrm>
            <a:off x="4800600" y="2667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26635" name="Text Box 10"/>
          <p:cNvSpPr txBox="1">
            <a:spLocks noChangeArrowheads="1"/>
          </p:cNvSpPr>
          <p:nvPr/>
        </p:nvSpPr>
        <p:spPr bwMode="auto">
          <a:xfrm>
            <a:off x="4953000" y="12192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ret = 0</a:t>
            </a:r>
          </a:p>
        </p:txBody>
      </p:sp>
      <p:sp>
        <p:nvSpPr>
          <p:cNvPr id="26636" name="Text Box 11"/>
          <p:cNvSpPr txBox="1">
            <a:spLocks noChangeArrowheads="1"/>
          </p:cNvSpPr>
          <p:nvPr/>
        </p:nvSpPr>
        <p:spPr bwMode="auto">
          <a:xfrm>
            <a:off x="5105400" y="19812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n &lt; 0</a:t>
            </a:r>
          </a:p>
        </p:txBody>
      </p:sp>
      <p:sp>
        <p:nvSpPr>
          <p:cNvPr id="26637" name="Text Box 12"/>
          <p:cNvSpPr txBox="1">
            <a:spLocks noChangeArrowheads="1"/>
          </p:cNvSpPr>
          <p:nvPr/>
        </p:nvSpPr>
        <p:spPr bwMode="auto">
          <a:xfrm>
            <a:off x="7162800" y="1981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return ret</a:t>
            </a:r>
          </a:p>
        </p:txBody>
      </p:sp>
      <p:sp>
        <p:nvSpPr>
          <p:cNvPr id="26638" name="Text Box 13"/>
          <p:cNvSpPr txBox="1">
            <a:spLocks noChangeArrowheads="1"/>
          </p:cNvSpPr>
          <p:nvPr/>
        </p:nvSpPr>
        <p:spPr bwMode="auto">
          <a:xfrm>
            <a:off x="4953000" y="2743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i = n;     ret = 1</a:t>
            </a:r>
          </a:p>
        </p:txBody>
      </p:sp>
      <p:sp>
        <p:nvSpPr>
          <p:cNvPr id="26639" name="Text Box 14"/>
          <p:cNvSpPr txBox="1">
            <a:spLocks noChangeArrowheads="1"/>
          </p:cNvSpPr>
          <p:nvPr/>
        </p:nvSpPr>
        <p:spPr bwMode="auto">
          <a:xfrm>
            <a:off x="5029200" y="35052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i &gt; 0</a:t>
            </a:r>
          </a:p>
        </p:txBody>
      </p:sp>
      <p:sp>
        <p:nvSpPr>
          <p:cNvPr id="26640" name="Text Box 15"/>
          <p:cNvSpPr txBox="1">
            <a:spLocks noChangeArrowheads="1"/>
          </p:cNvSpPr>
          <p:nvPr/>
        </p:nvSpPr>
        <p:spPr bwMode="auto">
          <a:xfrm>
            <a:off x="4800600" y="42672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ret = ret * i;   i = i - 1</a:t>
            </a:r>
          </a:p>
        </p:txBody>
      </p:sp>
      <p:sp>
        <p:nvSpPr>
          <p:cNvPr id="26641" name="Text Box 16"/>
          <p:cNvSpPr txBox="1">
            <a:spLocks noChangeArrowheads="1"/>
          </p:cNvSpPr>
          <p:nvPr/>
        </p:nvSpPr>
        <p:spPr bwMode="auto">
          <a:xfrm>
            <a:off x="4876800" y="51054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return ret</a:t>
            </a:r>
          </a:p>
        </p:txBody>
      </p:sp>
      <p:sp>
        <p:nvSpPr>
          <p:cNvPr id="26642" name="Line 17"/>
          <p:cNvSpPr>
            <a:spLocks noChangeShapeType="1"/>
          </p:cNvSpPr>
          <p:nvPr/>
        </p:nvSpPr>
        <p:spPr bwMode="auto">
          <a:xfrm>
            <a:off x="5638800" y="1676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3" name="Line 18"/>
          <p:cNvSpPr>
            <a:spLocks noChangeShapeType="1"/>
          </p:cNvSpPr>
          <p:nvPr/>
        </p:nvSpPr>
        <p:spPr bwMode="auto">
          <a:xfrm>
            <a:off x="6629400" y="2209800"/>
            <a:ext cx="381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4" name="Line 19"/>
          <p:cNvSpPr>
            <a:spLocks noChangeShapeType="1"/>
          </p:cNvSpPr>
          <p:nvPr/>
        </p:nvSpPr>
        <p:spPr bwMode="auto">
          <a:xfrm>
            <a:off x="5638800" y="2438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5" name="Line 20"/>
          <p:cNvSpPr>
            <a:spLocks noChangeShapeType="1"/>
          </p:cNvSpPr>
          <p:nvPr/>
        </p:nvSpPr>
        <p:spPr bwMode="auto">
          <a:xfrm>
            <a:off x="5638800" y="3200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6" name="Line 21"/>
          <p:cNvSpPr>
            <a:spLocks noChangeShapeType="1"/>
          </p:cNvSpPr>
          <p:nvPr/>
        </p:nvSpPr>
        <p:spPr bwMode="auto">
          <a:xfrm>
            <a:off x="5638800" y="3962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7" name="Line 22"/>
          <p:cNvSpPr>
            <a:spLocks noChangeShapeType="1"/>
          </p:cNvSpPr>
          <p:nvPr/>
        </p:nvSpPr>
        <p:spPr bwMode="auto">
          <a:xfrm flipH="1">
            <a:off x="6553200" y="4419600"/>
            <a:ext cx="60960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8" name="Line 23"/>
          <p:cNvSpPr>
            <a:spLocks noChangeShapeType="1"/>
          </p:cNvSpPr>
          <p:nvPr/>
        </p:nvSpPr>
        <p:spPr bwMode="auto">
          <a:xfrm flipV="1">
            <a:off x="4267200" y="3810000"/>
            <a:ext cx="60960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9" name="Line 24"/>
          <p:cNvSpPr>
            <a:spLocks noChangeShapeType="1"/>
          </p:cNvSpPr>
          <p:nvPr/>
        </p:nvSpPr>
        <p:spPr bwMode="auto">
          <a:xfrm>
            <a:off x="4267200" y="4495800"/>
            <a:ext cx="533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Line 25"/>
          <p:cNvSpPr>
            <a:spLocks noChangeShapeType="1"/>
          </p:cNvSpPr>
          <p:nvPr/>
        </p:nvSpPr>
        <p:spPr bwMode="auto">
          <a:xfrm>
            <a:off x="6705600" y="3657600"/>
            <a:ext cx="457200" cy="762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1" name="Text Box 26"/>
          <p:cNvSpPr txBox="1">
            <a:spLocks noChangeArrowheads="1"/>
          </p:cNvSpPr>
          <p:nvPr/>
        </p:nvSpPr>
        <p:spPr bwMode="auto">
          <a:xfrm>
            <a:off x="4419600" y="1219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2</a:t>
            </a:r>
          </a:p>
        </p:txBody>
      </p:sp>
      <p:sp>
        <p:nvSpPr>
          <p:cNvPr id="26652" name="Text Box 27"/>
          <p:cNvSpPr txBox="1">
            <a:spLocks noChangeArrowheads="1"/>
          </p:cNvSpPr>
          <p:nvPr/>
        </p:nvSpPr>
        <p:spPr bwMode="auto">
          <a:xfrm>
            <a:off x="4343400" y="1981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3</a:t>
            </a:r>
          </a:p>
        </p:txBody>
      </p:sp>
      <p:sp>
        <p:nvSpPr>
          <p:cNvPr id="26653" name="Text Box 28"/>
          <p:cNvSpPr txBox="1">
            <a:spLocks noChangeArrowheads="1"/>
          </p:cNvSpPr>
          <p:nvPr/>
        </p:nvSpPr>
        <p:spPr bwMode="auto">
          <a:xfrm>
            <a:off x="7086600" y="160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4</a:t>
            </a:r>
          </a:p>
        </p:txBody>
      </p:sp>
      <p:sp>
        <p:nvSpPr>
          <p:cNvPr id="26654" name="Text Box 29"/>
          <p:cNvSpPr txBox="1">
            <a:spLocks noChangeArrowheads="1"/>
          </p:cNvSpPr>
          <p:nvPr/>
        </p:nvSpPr>
        <p:spPr bwMode="auto">
          <a:xfrm>
            <a:off x="4419600" y="2743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5</a:t>
            </a:r>
          </a:p>
        </p:txBody>
      </p:sp>
      <p:sp>
        <p:nvSpPr>
          <p:cNvPr id="26655" name="Text Box 30"/>
          <p:cNvSpPr txBox="1">
            <a:spLocks noChangeArrowheads="1"/>
          </p:cNvSpPr>
          <p:nvPr/>
        </p:nvSpPr>
        <p:spPr bwMode="auto">
          <a:xfrm>
            <a:off x="4419600" y="3505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6</a:t>
            </a:r>
          </a:p>
        </p:txBody>
      </p:sp>
      <p:sp>
        <p:nvSpPr>
          <p:cNvPr id="26656" name="Text Box 31"/>
          <p:cNvSpPr txBox="1">
            <a:spLocks noChangeArrowheads="1"/>
          </p:cNvSpPr>
          <p:nvPr/>
        </p:nvSpPr>
        <p:spPr bwMode="auto">
          <a:xfrm>
            <a:off x="4495800" y="4343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7</a:t>
            </a:r>
          </a:p>
        </p:txBody>
      </p:sp>
      <p:sp>
        <p:nvSpPr>
          <p:cNvPr id="26657" name="Text Box 32"/>
          <p:cNvSpPr txBox="1">
            <a:spLocks noChangeArrowheads="1"/>
          </p:cNvSpPr>
          <p:nvPr/>
        </p:nvSpPr>
        <p:spPr bwMode="auto">
          <a:xfrm>
            <a:off x="4495800" y="5029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8</a:t>
            </a:r>
          </a:p>
        </p:txBody>
      </p:sp>
      <p:sp>
        <p:nvSpPr>
          <p:cNvPr id="26658" name="Oval 34"/>
          <p:cNvSpPr>
            <a:spLocks noChangeArrowheads="1"/>
          </p:cNvSpPr>
          <p:nvPr/>
        </p:nvSpPr>
        <p:spPr bwMode="auto">
          <a:xfrm>
            <a:off x="2362200" y="1143000"/>
            <a:ext cx="1905000" cy="914400"/>
          </a:xfrm>
          <a:prstGeom prst="ellipse">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26659" name="Text Box 35"/>
          <p:cNvSpPr txBox="1">
            <a:spLocks noChangeArrowheads="1"/>
          </p:cNvSpPr>
          <p:nvPr/>
        </p:nvSpPr>
        <p:spPr bwMode="auto">
          <a:xfrm>
            <a:off x="2514600" y="13716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1600">
                <a:latin typeface="Times New Roman" panose="02020603050405020304" pitchFamily="18" charset="0"/>
              </a:rPr>
              <a:t>int  i, n, ret;</a:t>
            </a:r>
          </a:p>
        </p:txBody>
      </p:sp>
      <p:sp>
        <p:nvSpPr>
          <p:cNvPr id="26660" name="Line 36"/>
          <p:cNvSpPr>
            <a:spLocks noChangeShapeType="1"/>
          </p:cNvSpPr>
          <p:nvPr/>
        </p:nvSpPr>
        <p:spPr bwMode="auto">
          <a:xfrm>
            <a:off x="4267200" y="914400"/>
            <a:ext cx="685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61" name="Line 37"/>
          <p:cNvSpPr>
            <a:spLocks noChangeShapeType="1"/>
          </p:cNvSpPr>
          <p:nvPr/>
        </p:nvSpPr>
        <p:spPr bwMode="auto">
          <a:xfrm flipH="1">
            <a:off x="3810000" y="914400"/>
            <a:ext cx="4572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662" name="Text Box 38"/>
          <p:cNvSpPr txBox="1">
            <a:spLocks noChangeArrowheads="1"/>
          </p:cNvSpPr>
          <p:nvPr/>
        </p:nvSpPr>
        <p:spPr bwMode="auto">
          <a:xfrm>
            <a:off x="2057400" y="10668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1</a:t>
            </a:r>
          </a:p>
        </p:txBody>
      </p:sp>
      <p:sp>
        <p:nvSpPr>
          <p:cNvPr id="26663" name="Text Box 39"/>
          <p:cNvSpPr txBox="1">
            <a:spLocks noChangeArrowheads="1"/>
          </p:cNvSpPr>
          <p:nvPr/>
        </p:nvSpPr>
        <p:spPr bwMode="auto">
          <a:xfrm>
            <a:off x="3276600" y="5715001"/>
            <a:ext cx="6934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The parameter ‘n’ is assumed to be defined in the very first statement</a:t>
            </a:r>
          </a:p>
        </p:txBody>
      </p:sp>
      <p:cxnSp>
        <p:nvCxnSpPr>
          <p:cNvPr id="3" name="Straight Arrow Connector 2">
            <a:extLst>
              <a:ext uri="{FF2B5EF4-FFF2-40B4-BE49-F238E27FC236}">
                <a16:creationId xmlns="" xmlns:a16="http://schemas.microsoft.com/office/drawing/2014/main" id="{6DF7EE5B-0AF7-4C3E-AF50-05D9F9FB5EBE}"/>
              </a:ext>
            </a:extLst>
          </p:cNvPr>
          <p:cNvCxnSpPr>
            <a:stCxn id="26631" idx="6"/>
          </p:cNvCxnSpPr>
          <p:nvPr/>
        </p:nvCxnSpPr>
        <p:spPr>
          <a:xfrm>
            <a:off x="8915400" y="2171700"/>
            <a:ext cx="381000" cy="2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 xmlns:a16="http://schemas.microsoft.com/office/drawing/2014/main" id="{C68531DD-F079-4838-8412-4CC8965CDADF}"/>
              </a:ext>
            </a:extLst>
          </p:cNvPr>
          <p:cNvCxnSpPr/>
          <p:nvPr/>
        </p:nvCxnSpPr>
        <p:spPr>
          <a:xfrm>
            <a:off x="6705600" y="5326529"/>
            <a:ext cx="381000" cy="2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8042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Rot="1" noChangeArrowheads="1"/>
          </p:cNvSpPr>
          <p:nvPr>
            <p:ph type="title"/>
          </p:nvPr>
        </p:nvSpPr>
        <p:spPr>
          <a:xfrm>
            <a:off x="2209800" y="0"/>
            <a:ext cx="7772400" cy="1143000"/>
          </a:xfrm>
        </p:spPr>
        <p:txBody>
          <a:bodyPr/>
          <a:lstStyle/>
          <a:p>
            <a:pPr eaLnBrk="1" hangingPunct="1"/>
            <a:r>
              <a:rPr lang="en-US" sz="3600"/>
              <a:t>Du-paths for variables in factorial problem</a:t>
            </a:r>
          </a:p>
        </p:txBody>
      </p:sp>
      <p:graphicFrame>
        <p:nvGraphicFramePr>
          <p:cNvPr id="45108" name="Group 52"/>
          <p:cNvGraphicFramePr>
            <a:graphicFrameLocks noGrp="1"/>
          </p:cNvGraphicFramePr>
          <p:nvPr>
            <p:ph type="tbl" idx="1"/>
          </p:nvPr>
        </p:nvGraphicFramePr>
        <p:xfrm>
          <a:off x="2133600" y="1219200"/>
          <a:ext cx="7772400" cy="5105400"/>
        </p:xfrm>
        <a:graphic>
          <a:graphicData uri="http://schemas.openxmlformats.org/drawingml/2006/table">
            <a:tbl>
              <a:tblPr/>
              <a:tblGrid>
                <a:gridCol w="1943100">
                  <a:extLst>
                    <a:ext uri="{9D8B030D-6E8A-4147-A177-3AD203B41FA5}">
                      <a16:colId xmlns="" xmlns:a16="http://schemas.microsoft.com/office/drawing/2014/main" val="20000"/>
                    </a:ext>
                  </a:extLst>
                </a:gridCol>
                <a:gridCol w="1943100">
                  <a:extLst>
                    <a:ext uri="{9D8B030D-6E8A-4147-A177-3AD203B41FA5}">
                      <a16:colId xmlns="" xmlns:a16="http://schemas.microsoft.com/office/drawing/2014/main" val="20001"/>
                    </a:ext>
                  </a:extLst>
                </a:gridCol>
                <a:gridCol w="1943100">
                  <a:extLst>
                    <a:ext uri="{9D8B030D-6E8A-4147-A177-3AD203B41FA5}">
                      <a16:colId xmlns="" xmlns:a16="http://schemas.microsoft.com/office/drawing/2014/main" val="20002"/>
                    </a:ext>
                  </a:extLst>
                </a:gridCol>
                <a:gridCol w="1943100">
                  <a:extLst>
                    <a:ext uri="{9D8B030D-6E8A-4147-A177-3AD203B41FA5}">
                      <a16:colId xmlns="" xmlns:a16="http://schemas.microsoft.com/office/drawing/2014/main" val="20003"/>
                    </a:ext>
                  </a:extLst>
                </a:gridCol>
              </a:tblGrid>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a:ln>
                            <a:noFill/>
                          </a:ln>
                          <a:solidFill>
                            <a:schemeClr val="tx1"/>
                          </a:solidFill>
                          <a:effectLst/>
                          <a:latin typeface="Garamond" pitchFamily="18"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a:ln>
                            <a:noFill/>
                          </a:ln>
                          <a:solidFill>
                            <a:schemeClr val="tx1"/>
                          </a:solidFill>
                          <a:effectLst/>
                          <a:latin typeface="Garamond" pitchFamily="18" charset="0"/>
                        </a:rPr>
                        <a:t>Defined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a:ln>
                            <a:noFill/>
                          </a:ln>
                          <a:solidFill>
                            <a:schemeClr val="tx1"/>
                          </a:solidFill>
                          <a:effectLst/>
                          <a:latin typeface="Garamond" pitchFamily="18" charset="0"/>
                        </a:rPr>
                        <a:t>Used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a:ln>
                            <a:noFill/>
                          </a:ln>
                          <a:solidFill>
                            <a:schemeClr val="tx1"/>
                          </a:solidFill>
                          <a:effectLst/>
                          <a:latin typeface="Garamond" pitchFamily="18" charset="0"/>
                        </a:rPr>
                        <a:t>du-path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1,2,3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1,2,3,5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5,6,7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7,6,7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
        <p:nvSpPr>
          <p:cNvPr id="50"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316E9860-0D16-4ED7-B164-5090C738B9A9}" type="slidenum">
              <a:rPr lang="en-US">
                <a:solidFill>
                  <a:srgbClr val="FFFFFF"/>
                </a:solidFill>
                <a:latin typeface="Franklin Gothic Book" panose="020B0503020102020204" pitchFamily="34" charset="0"/>
              </a:rPr>
              <a:pPr/>
              <a:t>15</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6007749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2209800" y="228600"/>
            <a:ext cx="7772400" cy="1143000"/>
          </a:xfrm>
        </p:spPr>
        <p:txBody>
          <a:bodyPr/>
          <a:lstStyle/>
          <a:p>
            <a:pPr eaLnBrk="1" hangingPunct="1"/>
            <a:r>
              <a:rPr lang="en-US" sz="3600"/>
              <a:t>Du-paths for variables in factorial problem (continued)</a:t>
            </a:r>
          </a:p>
        </p:txBody>
      </p:sp>
      <p:graphicFrame>
        <p:nvGraphicFramePr>
          <p:cNvPr id="47154" name="Group 50"/>
          <p:cNvGraphicFramePr>
            <a:graphicFrameLocks noGrp="1"/>
          </p:cNvGraphicFramePr>
          <p:nvPr>
            <p:ph type="tbl" idx="1"/>
          </p:nvPr>
        </p:nvGraphicFramePr>
        <p:xfrm>
          <a:off x="2133600" y="1447800"/>
          <a:ext cx="7772400" cy="3829050"/>
        </p:xfrm>
        <a:graphic>
          <a:graphicData uri="http://schemas.openxmlformats.org/drawingml/2006/table">
            <a:tbl>
              <a:tblPr/>
              <a:tblGrid>
                <a:gridCol w="1943100">
                  <a:extLst>
                    <a:ext uri="{9D8B030D-6E8A-4147-A177-3AD203B41FA5}">
                      <a16:colId xmlns="" xmlns:a16="http://schemas.microsoft.com/office/drawing/2014/main" val="20000"/>
                    </a:ext>
                  </a:extLst>
                </a:gridCol>
                <a:gridCol w="1943100">
                  <a:extLst>
                    <a:ext uri="{9D8B030D-6E8A-4147-A177-3AD203B41FA5}">
                      <a16:colId xmlns="" xmlns:a16="http://schemas.microsoft.com/office/drawing/2014/main" val="20001"/>
                    </a:ext>
                  </a:extLst>
                </a:gridCol>
                <a:gridCol w="1943100">
                  <a:extLst>
                    <a:ext uri="{9D8B030D-6E8A-4147-A177-3AD203B41FA5}">
                      <a16:colId xmlns="" xmlns:a16="http://schemas.microsoft.com/office/drawing/2014/main" val="20002"/>
                    </a:ext>
                  </a:extLst>
                </a:gridCol>
                <a:gridCol w="1943100">
                  <a:extLst>
                    <a:ext uri="{9D8B030D-6E8A-4147-A177-3AD203B41FA5}">
                      <a16:colId xmlns="" xmlns:a16="http://schemas.microsoft.com/office/drawing/2014/main" val="20003"/>
                    </a:ext>
                  </a:extLst>
                </a:gridCol>
              </a:tblGrid>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a:ln>
                            <a:noFill/>
                          </a:ln>
                          <a:solidFill>
                            <a:schemeClr val="tx1"/>
                          </a:solidFill>
                          <a:effectLst/>
                          <a:latin typeface="Garamond" pitchFamily="18" charset="0"/>
                        </a:rPr>
                        <a:t>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a:ln>
                            <a:noFill/>
                          </a:ln>
                          <a:solidFill>
                            <a:schemeClr val="tx1"/>
                          </a:solidFill>
                          <a:effectLst/>
                          <a:latin typeface="Garamond" pitchFamily="18" charset="0"/>
                        </a:rPr>
                        <a:t>Defined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a:ln>
                            <a:noFill/>
                          </a:ln>
                          <a:solidFill>
                            <a:schemeClr val="tx1"/>
                          </a:solidFill>
                          <a:effectLst/>
                          <a:latin typeface="Garamond" pitchFamily="18" charset="0"/>
                        </a:rPr>
                        <a:t>Used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a:ln>
                            <a:noFill/>
                          </a:ln>
                          <a:solidFill>
                            <a:schemeClr val="tx1"/>
                          </a:solidFill>
                          <a:effectLst/>
                          <a:latin typeface="Garamond" pitchFamily="18" charset="0"/>
                        </a:rPr>
                        <a:t>du-path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ret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2,3,4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5,6,7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7,6,7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7,6,8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45"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4FB29726-6A97-4B85-A318-BFC1A15FE1BF}" type="slidenum">
              <a:rPr lang="en-US">
                <a:solidFill>
                  <a:srgbClr val="FFFFFF"/>
                </a:solidFill>
                <a:latin typeface="Franklin Gothic Book" panose="020B0503020102020204" pitchFamily="34" charset="0"/>
              </a:rPr>
              <a:pPr/>
              <a:t>16</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20097360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sz="quarter" idx="1"/>
          </p:nvPr>
        </p:nvSpPr>
        <p:spPr/>
        <p:txBody>
          <a:bodyPr/>
          <a:lstStyle/>
          <a:p>
            <a:r>
              <a:rPr lang="en-US" dirty="0"/>
              <a:t>Find the du-paths of all variables for the “Compute Binary” problem.</a:t>
            </a:r>
          </a:p>
          <a:p>
            <a:r>
              <a:rPr lang="en-US" dirty="0"/>
              <a:t>Find the du-paths of all variables for the “Merge” method given in an earlier exercise.</a:t>
            </a:r>
          </a:p>
        </p:txBody>
      </p:sp>
      <p:sp>
        <p:nvSpPr>
          <p:cNvPr id="4" name="Slide Number Placeholder 3"/>
          <p:cNvSpPr>
            <a:spLocks noGrp="1"/>
          </p:cNvSpPr>
          <p:nvPr>
            <p:ph type="sldNum" sz="quarter" idx="12"/>
          </p:nvPr>
        </p:nvSpPr>
        <p:spPr/>
        <p:txBody>
          <a:bodyPr/>
          <a:lstStyle/>
          <a:p>
            <a:fld id="{704493BB-DD5B-458B-9296-6076C57566B4}" type="slidenum">
              <a:rPr lang="en-US" smtClean="0"/>
              <a:pPr/>
              <a:t>17</a:t>
            </a:fld>
            <a:endParaRPr lang="en-US"/>
          </a:p>
        </p:txBody>
      </p:sp>
    </p:spTree>
    <p:extLst>
      <p:ext uri="{BB962C8B-B14F-4D97-AF65-F5344CB8AC3E}">
        <p14:creationId xmlns:p14="http://schemas.microsoft.com/office/powerpoint/2010/main" val="16501654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EC713C-63D1-49CC-8839-99D341DE1243}"/>
              </a:ext>
            </a:extLst>
          </p:cNvPr>
          <p:cNvSpPr>
            <a:spLocks noGrp="1"/>
          </p:cNvSpPr>
          <p:nvPr>
            <p:ph type="title"/>
          </p:nvPr>
        </p:nvSpPr>
        <p:spPr/>
        <p:txBody>
          <a:bodyPr/>
          <a:lstStyle/>
          <a:p>
            <a:r>
              <a:rPr lang="en-US" dirty="0"/>
              <a:t>Observations</a:t>
            </a:r>
          </a:p>
        </p:txBody>
      </p:sp>
      <p:sp>
        <p:nvSpPr>
          <p:cNvPr id="3" name="Content Placeholder 2">
            <a:extLst>
              <a:ext uri="{FF2B5EF4-FFF2-40B4-BE49-F238E27FC236}">
                <a16:creationId xmlns="" xmlns:a16="http://schemas.microsoft.com/office/drawing/2014/main" id="{349A3237-062B-4031-9C40-E819E4FEB794}"/>
              </a:ext>
            </a:extLst>
          </p:cNvPr>
          <p:cNvSpPr>
            <a:spLocks noGrp="1"/>
          </p:cNvSpPr>
          <p:nvPr>
            <p:ph sz="quarter" idx="1"/>
          </p:nvPr>
        </p:nvSpPr>
        <p:spPr/>
        <p:txBody>
          <a:bodyPr/>
          <a:lstStyle/>
          <a:p>
            <a:r>
              <a:rPr lang="en-US" dirty="0"/>
              <a:t>Data flow testing will be quite helpful </a:t>
            </a:r>
          </a:p>
          <a:p>
            <a:pPr lvl="1"/>
            <a:r>
              <a:rPr lang="en-US" dirty="0"/>
              <a:t>when the code is larger (several lines ) and/or deeply nested</a:t>
            </a:r>
          </a:p>
          <a:p>
            <a:pPr lvl="2"/>
            <a:r>
              <a:rPr lang="en-US" dirty="0"/>
              <a:t>In these scenarios, it is hard to trace the variables in the code manually</a:t>
            </a:r>
          </a:p>
          <a:p>
            <a:pPr lvl="1"/>
            <a:r>
              <a:rPr lang="en-US" dirty="0"/>
              <a:t>when there are several variables that are shared across many methods (e.g., attributes or instance variables of a class)</a:t>
            </a:r>
          </a:p>
          <a:p>
            <a:pPr lvl="2"/>
            <a:r>
              <a:rPr lang="en-US" dirty="0"/>
              <a:t>Local variables are somewhat easier to trace depending on the size of a method because their scope is limited to the method</a:t>
            </a:r>
          </a:p>
          <a:p>
            <a:pPr lvl="1"/>
            <a:r>
              <a:rPr lang="en-US" dirty="0"/>
              <a:t>when data is frequently exchanged between the code and a database</a:t>
            </a:r>
          </a:p>
          <a:p>
            <a:pPr lvl="2"/>
            <a:r>
              <a:rPr lang="en-US" dirty="0"/>
              <a:t>Remember that a database may be updated externally without going through the code</a:t>
            </a:r>
          </a:p>
        </p:txBody>
      </p:sp>
    </p:spTree>
    <p:extLst>
      <p:ext uri="{BB962C8B-B14F-4D97-AF65-F5344CB8AC3E}">
        <p14:creationId xmlns:p14="http://schemas.microsoft.com/office/powerpoint/2010/main" val="20825710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Testing</a:t>
            </a:r>
          </a:p>
        </p:txBody>
      </p:sp>
      <p:sp>
        <p:nvSpPr>
          <p:cNvPr id="3" name="Content Placeholder 2"/>
          <p:cNvSpPr>
            <a:spLocks noGrp="1"/>
          </p:cNvSpPr>
          <p:nvPr>
            <p:ph sz="quarter" idx="1"/>
          </p:nvPr>
        </p:nvSpPr>
        <p:spPr/>
        <p:txBody>
          <a:bodyPr/>
          <a:lstStyle/>
          <a:p>
            <a:r>
              <a:rPr lang="en-US" dirty="0"/>
              <a:t>To explore/trace effects of program execution on data through variables declared in the program</a:t>
            </a:r>
          </a:p>
          <a:p>
            <a:r>
              <a:rPr lang="en-US" dirty="0"/>
              <a:t>To detect unreasonable or unwanted things happening to data variables</a:t>
            </a:r>
          </a:p>
          <a:p>
            <a:pPr lvl="1"/>
            <a:r>
              <a:rPr lang="en-US" dirty="0"/>
              <a:t>Data Flow Anomalies</a:t>
            </a:r>
          </a:p>
          <a:p>
            <a:r>
              <a:rPr lang="en-US" dirty="0"/>
              <a:t>Method</a:t>
            </a:r>
          </a:p>
          <a:p>
            <a:pPr lvl="1"/>
            <a:r>
              <a:rPr lang="en-US" dirty="0"/>
              <a:t>Trace all definitions/introductions of values to data variables</a:t>
            </a:r>
          </a:p>
          <a:p>
            <a:pPr lvl="1"/>
            <a:r>
              <a:rPr lang="en-US" dirty="0"/>
              <a:t>Trace all uses of data variables</a:t>
            </a:r>
          </a:p>
          <a:p>
            <a:pPr lvl="1"/>
            <a:r>
              <a:rPr lang="en-US" dirty="0"/>
              <a:t>Trace all kill points of data variables</a:t>
            </a:r>
          </a:p>
        </p:txBody>
      </p:sp>
      <p:sp>
        <p:nvSpPr>
          <p:cNvPr id="4" name="Slide Number Placeholder 3"/>
          <p:cNvSpPr>
            <a:spLocks noGrp="1"/>
          </p:cNvSpPr>
          <p:nvPr>
            <p:ph type="sldNum" sz="quarter" idx="12"/>
          </p:nvPr>
        </p:nvSpPr>
        <p:spPr/>
        <p:txBody>
          <a:bodyPr/>
          <a:lstStyle/>
          <a:p>
            <a:fld id="{704493BB-DD5B-458B-9296-6076C57566B4}" type="slidenum">
              <a:rPr lang="en-US" smtClean="0"/>
              <a:pPr/>
              <a:t>2</a:t>
            </a:fld>
            <a:endParaRPr lang="en-US"/>
          </a:p>
        </p:txBody>
      </p:sp>
    </p:spTree>
    <p:extLst>
      <p:ext uri="{BB962C8B-B14F-4D97-AF65-F5344CB8AC3E}">
        <p14:creationId xmlns:p14="http://schemas.microsoft.com/office/powerpoint/2010/main" val="19571169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7772400" cy="715962"/>
          </a:xfrm>
        </p:spPr>
        <p:txBody>
          <a:bodyPr/>
          <a:lstStyle/>
          <a:p>
            <a:r>
              <a:rPr lang="en-US" dirty="0"/>
              <a:t>Defining a variable</a:t>
            </a:r>
          </a:p>
        </p:txBody>
      </p:sp>
      <p:sp>
        <p:nvSpPr>
          <p:cNvPr id="3" name="Content Placeholder 2"/>
          <p:cNvSpPr>
            <a:spLocks noGrp="1"/>
          </p:cNvSpPr>
          <p:nvPr>
            <p:ph sz="quarter" idx="1"/>
          </p:nvPr>
        </p:nvSpPr>
        <p:spPr>
          <a:xfrm>
            <a:off x="2438400" y="990600"/>
            <a:ext cx="7772400" cy="5029200"/>
          </a:xfrm>
        </p:spPr>
        <p:txBody>
          <a:bodyPr>
            <a:normAutofit lnSpcReduction="10000"/>
          </a:bodyPr>
          <a:lstStyle/>
          <a:p>
            <a:r>
              <a:rPr lang="en-US" dirty="0"/>
              <a:t>A variable is said to be </a:t>
            </a:r>
            <a:r>
              <a:rPr lang="en-US" b="1" dirty="0">
                <a:solidFill>
                  <a:srgbClr val="FF0000"/>
                </a:solidFill>
              </a:rPr>
              <a:t>defined</a:t>
            </a:r>
            <a:r>
              <a:rPr lang="en-US" dirty="0"/>
              <a:t> (created or initialized or instantiated) in a statement if it acquires a value at that statement.</a:t>
            </a:r>
          </a:p>
          <a:p>
            <a:r>
              <a:rPr lang="en-US" dirty="0"/>
              <a:t>Examples</a:t>
            </a:r>
          </a:p>
          <a:p>
            <a:pPr lvl="1"/>
            <a:r>
              <a:rPr lang="en-US" dirty="0" err="1"/>
              <a:t>int</a:t>
            </a:r>
            <a:r>
              <a:rPr lang="en-US" dirty="0"/>
              <a:t> x;                           // default initialization to zero in C lang.</a:t>
            </a:r>
          </a:p>
          <a:p>
            <a:pPr lvl="1"/>
            <a:r>
              <a:rPr lang="en-US" dirty="0" err="1"/>
              <a:t>int</a:t>
            </a:r>
            <a:r>
              <a:rPr lang="en-US" dirty="0"/>
              <a:t> x = 0;		   // initialized at declaration</a:t>
            </a:r>
          </a:p>
          <a:p>
            <a:pPr lvl="1"/>
            <a:r>
              <a:rPr lang="en-US" dirty="0"/>
              <a:t>x = 15;                       // assigned a value </a:t>
            </a:r>
          </a:p>
          <a:p>
            <a:pPr lvl="1"/>
            <a:r>
              <a:rPr lang="en-US" dirty="0"/>
              <a:t>x = compute(y);         // computed and assigned a value</a:t>
            </a:r>
          </a:p>
          <a:p>
            <a:pPr lvl="1"/>
            <a:r>
              <a:rPr lang="en-US" dirty="0" err="1"/>
              <a:t>obj</a:t>
            </a:r>
            <a:r>
              <a:rPr lang="en-US" dirty="0"/>
              <a:t> = new </a:t>
            </a:r>
            <a:r>
              <a:rPr lang="en-US" dirty="0" err="1"/>
              <a:t>MyClass</a:t>
            </a:r>
            <a:r>
              <a:rPr lang="en-US" dirty="0"/>
              <a:t>();  // instantiated</a:t>
            </a:r>
          </a:p>
          <a:p>
            <a:pPr lvl="1"/>
            <a:r>
              <a:rPr lang="en-US" dirty="0"/>
              <a:t>public void method (</a:t>
            </a:r>
            <a:r>
              <a:rPr lang="en-US" dirty="0" err="1"/>
              <a:t>int</a:t>
            </a:r>
            <a:r>
              <a:rPr lang="en-US" dirty="0"/>
              <a:t> </a:t>
            </a:r>
            <a:r>
              <a:rPr lang="en-US" dirty="0" err="1"/>
              <a:t>param</a:t>
            </a:r>
            <a:r>
              <a:rPr lang="en-US" dirty="0"/>
              <a:t>) {     // instantiated through </a:t>
            </a:r>
          </a:p>
          <a:p>
            <a:pPr marL="319088" lvl="1" indent="0">
              <a:buNone/>
            </a:pPr>
            <a:r>
              <a:rPr lang="en-US" dirty="0"/>
              <a:t>					// parameter passing </a:t>
            </a:r>
          </a:p>
          <a:p>
            <a:pPr marL="319088" lvl="1" indent="0">
              <a:buNone/>
            </a:pPr>
            <a:r>
              <a:rPr lang="en-US" dirty="0"/>
              <a:t>					// mechanism</a:t>
            </a:r>
          </a:p>
          <a:p>
            <a:pPr lvl="1"/>
            <a:endParaRPr lang="en-US" dirty="0"/>
          </a:p>
        </p:txBody>
      </p:sp>
      <p:sp>
        <p:nvSpPr>
          <p:cNvPr id="4" name="Slide Number Placeholder 3"/>
          <p:cNvSpPr>
            <a:spLocks noGrp="1"/>
          </p:cNvSpPr>
          <p:nvPr>
            <p:ph type="sldNum" sz="quarter" idx="12"/>
          </p:nvPr>
        </p:nvSpPr>
        <p:spPr/>
        <p:txBody>
          <a:bodyPr/>
          <a:lstStyle/>
          <a:p>
            <a:fld id="{704493BB-DD5B-458B-9296-6076C57566B4}" type="slidenum">
              <a:rPr lang="en-US" smtClean="0"/>
              <a:pPr/>
              <a:t>3</a:t>
            </a:fld>
            <a:endParaRPr lang="en-US"/>
          </a:p>
        </p:txBody>
      </p:sp>
    </p:spTree>
    <p:extLst>
      <p:ext uri="{BB962C8B-B14F-4D97-AF65-F5344CB8AC3E}">
        <p14:creationId xmlns:p14="http://schemas.microsoft.com/office/powerpoint/2010/main" val="3652944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7772400" cy="715962"/>
          </a:xfrm>
        </p:spPr>
        <p:txBody>
          <a:bodyPr/>
          <a:lstStyle/>
          <a:p>
            <a:r>
              <a:rPr lang="en-US" dirty="0"/>
              <a:t>Using a variable</a:t>
            </a:r>
          </a:p>
        </p:txBody>
      </p:sp>
      <p:sp>
        <p:nvSpPr>
          <p:cNvPr id="3" name="Content Placeholder 2"/>
          <p:cNvSpPr>
            <a:spLocks noGrp="1"/>
          </p:cNvSpPr>
          <p:nvPr>
            <p:ph sz="quarter" idx="1"/>
          </p:nvPr>
        </p:nvSpPr>
        <p:spPr>
          <a:xfrm>
            <a:off x="2438400" y="838200"/>
            <a:ext cx="7772400" cy="5029200"/>
          </a:xfrm>
        </p:spPr>
        <p:txBody>
          <a:bodyPr>
            <a:normAutofit fontScale="92500" lnSpcReduction="10000"/>
          </a:bodyPr>
          <a:lstStyle/>
          <a:p>
            <a:r>
              <a:rPr lang="en-US" dirty="0"/>
              <a:t>A variable is said to be </a:t>
            </a:r>
            <a:r>
              <a:rPr lang="en-US" b="1" dirty="0">
                <a:solidFill>
                  <a:srgbClr val="FF0000"/>
                </a:solidFill>
              </a:rPr>
              <a:t>used</a:t>
            </a:r>
            <a:r>
              <a:rPr lang="en-US" dirty="0"/>
              <a:t> in a statement if its value is extracted and utilized in that statement.</a:t>
            </a:r>
          </a:p>
          <a:p>
            <a:r>
              <a:rPr lang="en-US" dirty="0"/>
              <a:t>Examples</a:t>
            </a:r>
          </a:p>
          <a:p>
            <a:pPr lvl="1"/>
            <a:r>
              <a:rPr lang="en-US" dirty="0"/>
              <a:t>y = x;               // value of x is assigned to y</a:t>
            </a:r>
          </a:p>
          <a:p>
            <a:pPr lvl="1"/>
            <a:r>
              <a:rPr lang="en-US" dirty="0"/>
              <a:t>y = compute (x); // value of x is used as a parameter </a:t>
            </a:r>
          </a:p>
          <a:p>
            <a:pPr lvl="1"/>
            <a:r>
              <a:rPr lang="en-US" dirty="0"/>
              <a:t>if (x) {    // value of x is used as a conditional attribute</a:t>
            </a:r>
          </a:p>
          <a:p>
            <a:pPr lvl="1"/>
            <a:r>
              <a:rPr lang="en-US" dirty="0"/>
              <a:t>sort (</a:t>
            </a:r>
            <a:r>
              <a:rPr lang="en-US" dirty="0" err="1"/>
              <a:t>arr</a:t>
            </a:r>
            <a:r>
              <a:rPr lang="en-US" dirty="0"/>
              <a:t>); // value of </a:t>
            </a:r>
            <a:r>
              <a:rPr lang="en-US" dirty="0" err="1"/>
              <a:t>arr</a:t>
            </a:r>
            <a:r>
              <a:rPr lang="en-US" dirty="0"/>
              <a:t> is used as a parameter and at the same time it is subject to modification by the method  sort.</a:t>
            </a:r>
          </a:p>
          <a:p>
            <a:pPr lvl="1"/>
            <a:r>
              <a:rPr lang="en-US" dirty="0" err="1"/>
              <a:t>myObject</a:t>
            </a:r>
            <a:r>
              <a:rPr lang="en-US" dirty="0"/>
              <a:t> = </a:t>
            </a:r>
            <a:r>
              <a:rPr lang="en-US" dirty="0" err="1"/>
              <a:t>previousObject</a:t>
            </a:r>
            <a:r>
              <a:rPr lang="en-US" dirty="0"/>
              <a:t>; // two variables pointing to the </a:t>
            </a:r>
          </a:p>
          <a:p>
            <a:pPr marL="319088" lvl="1" indent="0">
              <a:buNone/>
            </a:pPr>
            <a:r>
              <a:rPr lang="en-US" dirty="0"/>
              <a:t>				   // same object but no values </a:t>
            </a:r>
          </a:p>
          <a:p>
            <a:pPr marL="319088" lvl="1" indent="0">
              <a:buNone/>
            </a:pPr>
            <a:r>
              <a:rPr lang="en-US" dirty="0"/>
              <a:t>				   // extracted or changed </a:t>
            </a:r>
          </a:p>
          <a:p>
            <a:pPr lvl="1"/>
            <a:r>
              <a:rPr lang="en-US" dirty="0" err="1"/>
              <a:t>anObject</a:t>
            </a:r>
            <a:r>
              <a:rPr lang="en-US" dirty="0"/>
              <a:t> = clone (</a:t>
            </a:r>
            <a:r>
              <a:rPr lang="en-US" dirty="0" err="1"/>
              <a:t>previousObject</a:t>
            </a:r>
            <a:r>
              <a:rPr lang="en-US" dirty="0"/>
              <a:t>); // values of </a:t>
            </a:r>
          </a:p>
          <a:p>
            <a:pPr marL="319088" lvl="1" indent="0">
              <a:buNone/>
            </a:pPr>
            <a:r>
              <a:rPr lang="en-US" dirty="0"/>
              <a:t>					// </a:t>
            </a:r>
            <a:r>
              <a:rPr lang="en-US" dirty="0" err="1"/>
              <a:t>previousObject</a:t>
            </a:r>
            <a:r>
              <a:rPr lang="en-US" dirty="0"/>
              <a:t> are </a:t>
            </a:r>
          </a:p>
          <a:p>
            <a:pPr marL="319088" lvl="1" indent="0">
              <a:buNone/>
            </a:pPr>
            <a:r>
              <a:rPr lang="en-US" dirty="0"/>
              <a:t>					//copied into </a:t>
            </a:r>
            <a:r>
              <a:rPr lang="en-US" dirty="0" err="1"/>
              <a:t>anObject</a:t>
            </a:r>
            <a:endParaRPr lang="en-US" dirty="0"/>
          </a:p>
        </p:txBody>
      </p:sp>
      <p:sp>
        <p:nvSpPr>
          <p:cNvPr id="4" name="Slide Number Placeholder 3"/>
          <p:cNvSpPr>
            <a:spLocks noGrp="1"/>
          </p:cNvSpPr>
          <p:nvPr>
            <p:ph type="sldNum" sz="quarter" idx="12"/>
          </p:nvPr>
        </p:nvSpPr>
        <p:spPr/>
        <p:txBody>
          <a:bodyPr/>
          <a:lstStyle/>
          <a:p>
            <a:fld id="{704493BB-DD5B-458B-9296-6076C57566B4}" type="slidenum">
              <a:rPr lang="en-US" smtClean="0"/>
              <a:pPr/>
              <a:t>4</a:t>
            </a:fld>
            <a:endParaRPr lang="en-US"/>
          </a:p>
        </p:txBody>
      </p:sp>
    </p:spTree>
    <p:extLst>
      <p:ext uri="{BB962C8B-B14F-4D97-AF65-F5344CB8AC3E}">
        <p14:creationId xmlns:p14="http://schemas.microsoft.com/office/powerpoint/2010/main" val="5554441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7772400" cy="639762"/>
          </a:xfrm>
        </p:spPr>
        <p:txBody>
          <a:bodyPr>
            <a:normAutofit fontScale="90000"/>
          </a:bodyPr>
          <a:lstStyle/>
          <a:p>
            <a:r>
              <a:rPr lang="en-US" dirty="0"/>
              <a:t>Terminating a variable</a:t>
            </a:r>
          </a:p>
        </p:txBody>
      </p:sp>
      <p:sp>
        <p:nvSpPr>
          <p:cNvPr id="3" name="Content Placeholder 2"/>
          <p:cNvSpPr>
            <a:spLocks noGrp="1"/>
          </p:cNvSpPr>
          <p:nvPr>
            <p:ph sz="quarter" idx="1"/>
          </p:nvPr>
        </p:nvSpPr>
        <p:spPr>
          <a:xfrm>
            <a:off x="2438400" y="914400"/>
            <a:ext cx="7772400" cy="5105400"/>
          </a:xfrm>
        </p:spPr>
        <p:txBody>
          <a:bodyPr/>
          <a:lstStyle/>
          <a:p>
            <a:r>
              <a:rPr lang="en-US" dirty="0"/>
              <a:t>A variable is said to be terminated (or killed) when its value is no longer accessible or relevant to the program. Trying to access its value must result in an exception or program crash.</a:t>
            </a:r>
          </a:p>
          <a:p>
            <a:r>
              <a:rPr lang="en-US" dirty="0"/>
              <a:t>Examples</a:t>
            </a:r>
          </a:p>
          <a:p>
            <a:pPr lvl="1"/>
            <a:r>
              <a:rPr lang="en-US" dirty="0"/>
              <a:t>public </a:t>
            </a:r>
            <a:r>
              <a:rPr lang="en-US" dirty="0" err="1"/>
              <a:t>int</a:t>
            </a:r>
            <a:r>
              <a:rPr lang="en-US" dirty="0"/>
              <a:t> compute (</a:t>
            </a:r>
            <a:r>
              <a:rPr lang="en-US" dirty="0" err="1"/>
              <a:t>int</a:t>
            </a:r>
            <a:r>
              <a:rPr lang="en-US" dirty="0"/>
              <a:t> </a:t>
            </a:r>
            <a:r>
              <a:rPr lang="en-US" dirty="0" err="1"/>
              <a:t>param</a:t>
            </a:r>
            <a:r>
              <a:rPr lang="en-US" dirty="0"/>
              <a:t>) {</a:t>
            </a:r>
          </a:p>
          <a:p>
            <a:pPr marL="319088" lvl="1" indent="0">
              <a:buNone/>
            </a:pPr>
            <a:r>
              <a:rPr lang="en-US" dirty="0"/>
              <a:t>         </a:t>
            </a:r>
            <a:r>
              <a:rPr lang="en-US" dirty="0" err="1"/>
              <a:t>int</a:t>
            </a:r>
            <a:r>
              <a:rPr lang="en-US" dirty="0"/>
              <a:t> result;</a:t>
            </a:r>
          </a:p>
          <a:p>
            <a:pPr marL="319088" lvl="1" indent="0">
              <a:buNone/>
            </a:pPr>
            <a:r>
              <a:rPr lang="en-US" dirty="0"/>
              <a:t>         ….</a:t>
            </a:r>
          </a:p>
          <a:p>
            <a:pPr marL="319088" lvl="1" indent="0">
              <a:buNone/>
            </a:pPr>
            <a:r>
              <a:rPr lang="en-US" dirty="0"/>
              <a:t>          return result;</a:t>
            </a:r>
          </a:p>
          <a:p>
            <a:pPr marL="319088" lvl="1" indent="0">
              <a:buNone/>
            </a:pPr>
            <a:r>
              <a:rPr lang="en-US" dirty="0"/>
              <a:t>    }</a:t>
            </a:r>
          </a:p>
        </p:txBody>
      </p:sp>
      <p:sp>
        <p:nvSpPr>
          <p:cNvPr id="4" name="Slide Number Placeholder 3"/>
          <p:cNvSpPr>
            <a:spLocks noGrp="1"/>
          </p:cNvSpPr>
          <p:nvPr>
            <p:ph type="sldNum" sz="quarter" idx="12"/>
          </p:nvPr>
        </p:nvSpPr>
        <p:spPr/>
        <p:txBody>
          <a:bodyPr/>
          <a:lstStyle/>
          <a:p>
            <a:fld id="{704493BB-DD5B-458B-9296-6076C57566B4}" type="slidenum">
              <a:rPr lang="en-US" smtClean="0"/>
              <a:pPr/>
              <a:t>5</a:t>
            </a:fld>
            <a:endParaRPr lang="en-US"/>
          </a:p>
        </p:txBody>
      </p:sp>
      <p:cxnSp>
        <p:nvCxnSpPr>
          <p:cNvPr id="6" name="Curved Connector 5"/>
          <p:cNvCxnSpPr/>
          <p:nvPr/>
        </p:nvCxnSpPr>
        <p:spPr>
          <a:xfrm flipV="1">
            <a:off x="5029200" y="3429000"/>
            <a:ext cx="2514600" cy="685800"/>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772400" y="3276600"/>
            <a:ext cx="2438400" cy="381000"/>
          </a:xfrm>
          <a:prstGeom prst="rect">
            <a:avLst/>
          </a:prstGeom>
          <a:noFill/>
        </p:spPr>
        <p:txBody>
          <a:bodyPr wrap="square" rtlCol="0">
            <a:spAutoFit/>
          </a:bodyPr>
          <a:lstStyle/>
          <a:p>
            <a:r>
              <a:rPr lang="en-US" b="1" dirty="0">
                <a:solidFill>
                  <a:srgbClr val="0070C0"/>
                </a:solidFill>
              </a:rPr>
              <a:t>Termination point</a:t>
            </a:r>
          </a:p>
        </p:txBody>
      </p:sp>
    </p:spTree>
    <p:extLst>
      <p:ext uri="{BB962C8B-B14F-4D97-AF65-F5344CB8AC3E}">
        <p14:creationId xmlns:p14="http://schemas.microsoft.com/office/powerpoint/2010/main" val="36370601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and Dynamic Data Flow Testing</a:t>
            </a:r>
          </a:p>
        </p:txBody>
      </p:sp>
      <p:sp>
        <p:nvSpPr>
          <p:cNvPr id="3" name="Content Placeholder 2"/>
          <p:cNvSpPr>
            <a:spLocks noGrp="1"/>
          </p:cNvSpPr>
          <p:nvPr>
            <p:ph sz="quarter" idx="1"/>
          </p:nvPr>
        </p:nvSpPr>
        <p:spPr/>
        <p:txBody>
          <a:bodyPr/>
          <a:lstStyle/>
          <a:p>
            <a:r>
              <a:rPr lang="en-US" dirty="0"/>
              <a:t>Static Data Flow Testing</a:t>
            </a:r>
          </a:p>
          <a:p>
            <a:pPr lvl="1"/>
            <a:r>
              <a:rPr lang="en-US" dirty="0"/>
              <a:t>Analyze code without executing</a:t>
            </a:r>
          </a:p>
          <a:p>
            <a:pPr lvl="2"/>
            <a:r>
              <a:rPr lang="en-US" dirty="0"/>
              <a:t>Through control flow graphs</a:t>
            </a:r>
          </a:p>
          <a:p>
            <a:pPr lvl="1"/>
            <a:r>
              <a:rPr lang="en-US" dirty="0"/>
              <a:t>Identify most data flow anomalies</a:t>
            </a:r>
          </a:p>
          <a:p>
            <a:r>
              <a:rPr lang="en-US" dirty="0"/>
              <a:t>Dynamic Data Flow Testing</a:t>
            </a:r>
          </a:p>
          <a:p>
            <a:pPr lvl="1"/>
            <a:r>
              <a:rPr lang="en-US" dirty="0"/>
              <a:t>Analyze code by executing and tracing the paths</a:t>
            </a:r>
          </a:p>
          <a:p>
            <a:pPr lvl="1"/>
            <a:r>
              <a:rPr lang="en-US" dirty="0"/>
              <a:t>Additional code or tool support necessary</a:t>
            </a:r>
          </a:p>
          <a:p>
            <a:pPr lvl="1"/>
            <a:r>
              <a:rPr lang="en-US" dirty="0"/>
              <a:t>Useful to find data anomalies such as “array index out of bounds”, “divide by zero”</a:t>
            </a:r>
          </a:p>
        </p:txBody>
      </p:sp>
      <p:sp>
        <p:nvSpPr>
          <p:cNvPr id="4" name="Slide Number Placeholder 3"/>
          <p:cNvSpPr>
            <a:spLocks noGrp="1"/>
          </p:cNvSpPr>
          <p:nvPr>
            <p:ph type="sldNum" sz="quarter" idx="12"/>
          </p:nvPr>
        </p:nvSpPr>
        <p:spPr/>
        <p:txBody>
          <a:bodyPr/>
          <a:lstStyle/>
          <a:p>
            <a:fld id="{704493BB-DD5B-458B-9296-6076C57566B4}" type="slidenum">
              <a:rPr lang="en-US" smtClean="0"/>
              <a:pPr/>
              <a:t>6</a:t>
            </a:fld>
            <a:endParaRPr lang="en-US"/>
          </a:p>
        </p:txBody>
      </p:sp>
    </p:spTree>
    <p:extLst>
      <p:ext uri="{BB962C8B-B14F-4D97-AF65-F5344CB8AC3E}">
        <p14:creationId xmlns:p14="http://schemas.microsoft.com/office/powerpoint/2010/main" val="718572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7772400" cy="792162"/>
          </a:xfrm>
        </p:spPr>
        <p:txBody>
          <a:bodyPr>
            <a:normAutofit/>
          </a:bodyPr>
          <a:lstStyle/>
          <a:p>
            <a:r>
              <a:rPr lang="en-US" dirty="0"/>
              <a:t>Why to detect data flow anomalies?</a:t>
            </a:r>
          </a:p>
        </p:txBody>
      </p:sp>
      <p:sp>
        <p:nvSpPr>
          <p:cNvPr id="3" name="Content Placeholder 2"/>
          <p:cNvSpPr>
            <a:spLocks noGrp="1"/>
          </p:cNvSpPr>
          <p:nvPr>
            <p:ph sz="quarter" idx="1"/>
          </p:nvPr>
        </p:nvSpPr>
        <p:spPr>
          <a:xfrm>
            <a:off x="2438400" y="1066800"/>
            <a:ext cx="7772400" cy="4953000"/>
          </a:xfrm>
        </p:spPr>
        <p:txBody>
          <a:bodyPr>
            <a:normAutofit lnSpcReduction="10000"/>
          </a:bodyPr>
          <a:lstStyle/>
          <a:p>
            <a:r>
              <a:rPr lang="en-US" dirty="0"/>
              <a:t>Consider</a:t>
            </a:r>
          </a:p>
          <a:p>
            <a:pPr marL="0" indent="0">
              <a:buNone/>
            </a:pPr>
            <a:r>
              <a:rPr lang="en-US" dirty="0"/>
              <a:t>      x = compute(y);</a:t>
            </a:r>
          </a:p>
          <a:p>
            <a:pPr marL="0" indent="0">
              <a:buNone/>
            </a:pPr>
            <a:r>
              <a:rPr lang="en-US" dirty="0"/>
              <a:t>      x = compute(z);</a:t>
            </a:r>
          </a:p>
          <a:p>
            <a:r>
              <a:rPr lang="en-US" dirty="0"/>
              <a:t>Possible interpretations of the situation</a:t>
            </a:r>
          </a:p>
          <a:p>
            <a:pPr lvl="1"/>
            <a:r>
              <a:rPr lang="en-US" dirty="0"/>
              <a:t>The first statement is redundant</a:t>
            </a:r>
          </a:p>
          <a:p>
            <a:pPr lvl="1"/>
            <a:r>
              <a:rPr lang="en-US" dirty="0"/>
              <a:t>There is a mistake in the first statement; it is supposed to be</a:t>
            </a:r>
          </a:p>
          <a:p>
            <a:pPr marL="319088" lvl="1" indent="0">
              <a:buNone/>
            </a:pPr>
            <a:r>
              <a:rPr lang="en-US" dirty="0"/>
              <a:t>    w = compute(y);</a:t>
            </a:r>
          </a:p>
          <a:p>
            <a:pPr lvl="1"/>
            <a:r>
              <a:rPr lang="en-US" dirty="0"/>
              <a:t>There is a mistake in the second statement; it is supposed to be </a:t>
            </a:r>
          </a:p>
          <a:p>
            <a:pPr marL="319088" lvl="1" indent="0">
              <a:buNone/>
            </a:pPr>
            <a:r>
              <a:rPr lang="en-US" dirty="0"/>
              <a:t>    w = compute(z);</a:t>
            </a:r>
          </a:p>
          <a:p>
            <a:pPr lvl="1"/>
            <a:r>
              <a:rPr lang="en-US" dirty="0"/>
              <a:t>There is a missing statement in between the two that uses ‘x’; something like</a:t>
            </a:r>
          </a:p>
          <a:p>
            <a:pPr marL="319088" lvl="1" indent="0">
              <a:buNone/>
            </a:pPr>
            <a:r>
              <a:rPr lang="en-US" dirty="0"/>
              <a:t>    w = function(x);</a:t>
            </a:r>
          </a:p>
        </p:txBody>
      </p:sp>
      <p:sp>
        <p:nvSpPr>
          <p:cNvPr id="4" name="Slide Number Placeholder 3"/>
          <p:cNvSpPr>
            <a:spLocks noGrp="1"/>
          </p:cNvSpPr>
          <p:nvPr>
            <p:ph type="sldNum" sz="quarter" idx="12"/>
          </p:nvPr>
        </p:nvSpPr>
        <p:spPr/>
        <p:txBody>
          <a:bodyPr/>
          <a:lstStyle/>
          <a:p>
            <a:fld id="{704493BB-DD5B-458B-9296-6076C57566B4}" type="slidenum">
              <a:rPr lang="en-US" smtClean="0"/>
              <a:pPr/>
              <a:t>7</a:t>
            </a:fld>
            <a:endParaRPr lang="en-US"/>
          </a:p>
        </p:txBody>
      </p:sp>
    </p:spTree>
    <p:extLst>
      <p:ext uri="{BB962C8B-B14F-4D97-AF65-F5344CB8AC3E}">
        <p14:creationId xmlns:p14="http://schemas.microsoft.com/office/powerpoint/2010/main" val="37158159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7772400" cy="792162"/>
          </a:xfrm>
        </p:spPr>
        <p:txBody>
          <a:bodyPr>
            <a:normAutofit/>
          </a:bodyPr>
          <a:lstStyle/>
          <a:p>
            <a:r>
              <a:rPr lang="en-US" dirty="0"/>
              <a:t>Categories of Data Flow Anomalies</a:t>
            </a:r>
          </a:p>
        </p:txBody>
      </p:sp>
      <p:sp>
        <p:nvSpPr>
          <p:cNvPr id="3" name="Content Placeholder 2"/>
          <p:cNvSpPr>
            <a:spLocks noGrp="1"/>
          </p:cNvSpPr>
          <p:nvPr>
            <p:ph sz="quarter" idx="1"/>
          </p:nvPr>
        </p:nvSpPr>
        <p:spPr>
          <a:xfrm>
            <a:off x="2438400" y="1219200"/>
            <a:ext cx="7772400" cy="4800600"/>
          </a:xfrm>
        </p:spPr>
        <p:txBody>
          <a:bodyPr>
            <a:normAutofit/>
          </a:bodyPr>
          <a:lstStyle/>
          <a:p>
            <a:r>
              <a:rPr lang="en-US" dirty="0"/>
              <a:t>Symbols used in the following tables</a:t>
            </a:r>
          </a:p>
          <a:p>
            <a:pPr marL="0" indent="0">
              <a:buNone/>
            </a:pPr>
            <a:endParaRPr lang="en-US" dirty="0"/>
          </a:p>
          <a:p>
            <a:pPr marL="0" indent="0">
              <a:buNone/>
            </a:pPr>
            <a:r>
              <a:rPr lang="en-US" dirty="0"/>
              <a:t>d – defined</a:t>
            </a:r>
          </a:p>
          <a:p>
            <a:pPr marL="0" indent="0">
              <a:buNone/>
            </a:pPr>
            <a:r>
              <a:rPr lang="en-US" dirty="0"/>
              <a:t>u = used</a:t>
            </a:r>
          </a:p>
          <a:p>
            <a:pPr marL="0" indent="0">
              <a:buNone/>
            </a:pPr>
            <a:r>
              <a:rPr lang="en-US" dirty="0"/>
              <a:t>k = killed/terminated</a:t>
            </a:r>
          </a:p>
          <a:p>
            <a:pPr marL="0" indent="0">
              <a:buNone/>
            </a:pPr>
            <a:r>
              <a:rPr lang="en-US" dirty="0"/>
              <a:t>~d – first time defined</a:t>
            </a:r>
          </a:p>
          <a:p>
            <a:pPr marL="0" indent="0">
              <a:buNone/>
            </a:pPr>
            <a:r>
              <a:rPr lang="en-US" dirty="0"/>
              <a:t>~u – first time used</a:t>
            </a:r>
          </a:p>
          <a:p>
            <a:pPr marL="0" indent="0">
              <a:buNone/>
            </a:pPr>
            <a:r>
              <a:rPr lang="en-US" dirty="0"/>
              <a:t>~k – first time killed</a:t>
            </a:r>
          </a:p>
          <a:p>
            <a:pPr marL="0" indent="0">
              <a:buNone/>
            </a:pPr>
            <a:endParaRPr lang="en-US" dirty="0"/>
          </a:p>
          <a:p>
            <a:pPr marL="0" indent="0">
              <a:buNone/>
            </a:pPr>
            <a:r>
              <a:rPr lang="en-US" dirty="0"/>
              <a:t>© North Carolina State University (NCSU), TR-2006-22</a:t>
            </a:r>
          </a:p>
        </p:txBody>
      </p:sp>
      <p:sp>
        <p:nvSpPr>
          <p:cNvPr id="4" name="Slide Number Placeholder 3"/>
          <p:cNvSpPr>
            <a:spLocks noGrp="1"/>
          </p:cNvSpPr>
          <p:nvPr>
            <p:ph type="sldNum" sz="quarter" idx="12"/>
          </p:nvPr>
        </p:nvSpPr>
        <p:spPr/>
        <p:txBody>
          <a:bodyPr/>
          <a:lstStyle/>
          <a:p>
            <a:fld id="{704493BB-DD5B-458B-9296-6076C57566B4}" type="slidenum">
              <a:rPr lang="en-US" smtClean="0"/>
              <a:pPr/>
              <a:t>8</a:t>
            </a:fld>
            <a:endParaRPr lang="en-US"/>
          </a:p>
        </p:txBody>
      </p:sp>
    </p:spTree>
    <p:extLst>
      <p:ext uri="{BB962C8B-B14F-4D97-AF65-F5344CB8AC3E}">
        <p14:creationId xmlns:p14="http://schemas.microsoft.com/office/powerpoint/2010/main" val="28361949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38400" y="274638"/>
            <a:ext cx="7772400" cy="563562"/>
          </a:xfrm>
        </p:spPr>
        <p:txBody>
          <a:bodyPr>
            <a:normAutofit fontScale="90000"/>
          </a:bodyPr>
          <a:lstStyle/>
          <a:p>
            <a:r>
              <a:rPr lang="en-US" dirty="0"/>
              <a:t>Categories of Data Flow Anomalies</a:t>
            </a:r>
          </a:p>
        </p:txBody>
      </p:sp>
      <p:sp>
        <p:nvSpPr>
          <p:cNvPr id="4" name="Slide Number Placeholder 3"/>
          <p:cNvSpPr>
            <a:spLocks noGrp="1"/>
          </p:cNvSpPr>
          <p:nvPr>
            <p:ph type="sldNum" sz="quarter" idx="12"/>
          </p:nvPr>
        </p:nvSpPr>
        <p:spPr/>
        <p:txBody>
          <a:bodyPr/>
          <a:lstStyle/>
          <a:p>
            <a:fld id="{704493BB-DD5B-458B-9296-6076C57566B4}" type="slidenum">
              <a:rPr lang="en-US" smtClean="0"/>
              <a:pPr/>
              <a:t>9</a:t>
            </a:fld>
            <a:endParaRPr lang="en-US"/>
          </a:p>
        </p:txBody>
      </p:sp>
      <p:graphicFrame>
        <p:nvGraphicFramePr>
          <p:cNvPr id="6" name="Table 5"/>
          <p:cNvGraphicFramePr>
            <a:graphicFrameLocks noGrp="1"/>
          </p:cNvGraphicFramePr>
          <p:nvPr>
            <p:extLst/>
          </p:nvPr>
        </p:nvGraphicFramePr>
        <p:xfrm>
          <a:off x="2423747" y="990600"/>
          <a:ext cx="7634655" cy="5013959"/>
        </p:xfrm>
        <a:graphic>
          <a:graphicData uri="http://schemas.openxmlformats.org/drawingml/2006/table">
            <a:tbl>
              <a:tblPr firstRow="1" bandRow="1">
                <a:tableStyleId>{5C22544A-7EE6-4342-B048-85BDC9FD1C3A}</a:tableStyleId>
              </a:tblPr>
              <a:tblGrid>
                <a:gridCol w="1233854">
                  <a:extLst>
                    <a:ext uri="{9D8B030D-6E8A-4147-A177-3AD203B41FA5}">
                      <a16:colId xmlns="" xmlns:a16="http://schemas.microsoft.com/office/drawing/2014/main" val="3815467743"/>
                    </a:ext>
                  </a:extLst>
                </a:gridCol>
                <a:gridCol w="3855916">
                  <a:extLst>
                    <a:ext uri="{9D8B030D-6E8A-4147-A177-3AD203B41FA5}">
                      <a16:colId xmlns="" xmlns:a16="http://schemas.microsoft.com/office/drawing/2014/main" val="4123649393"/>
                    </a:ext>
                  </a:extLst>
                </a:gridCol>
                <a:gridCol w="2544885">
                  <a:extLst>
                    <a:ext uri="{9D8B030D-6E8A-4147-A177-3AD203B41FA5}">
                      <a16:colId xmlns="" xmlns:a16="http://schemas.microsoft.com/office/drawing/2014/main" val="2678003647"/>
                    </a:ext>
                  </a:extLst>
                </a:gridCol>
              </a:tblGrid>
              <a:tr h="533400">
                <a:tc gridSpan="2">
                  <a:txBody>
                    <a:bodyPr/>
                    <a:lstStyle/>
                    <a:p>
                      <a:pPr algn="ctr"/>
                      <a:r>
                        <a:rPr lang="en-US" sz="3200" b="1" dirty="0"/>
                        <a:t>Anomaly</a:t>
                      </a:r>
                    </a:p>
                  </a:txBody>
                  <a:tcPr/>
                </a:tc>
                <a:tc hMerge="1">
                  <a:txBody>
                    <a:bodyPr/>
                    <a:lstStyle/>
                    <a:p>
                      <a:pPr algn="ctr"/>
                      <a:endParaRPr lang="en-US" sz="3200" b="1" dirty="0"/>
                    </a:p>
                  </a:txBody>
                  <a:tcPr/>
                </a:tc>
                <a:tc>
                  <a:txBody>
                    <a:bodyPr/>
                    <a:lstStyle/>
                    <a:p>
                      <a:pPr algn="ctr"/>
                      <a:r>
                        <a:rPr lang="en-US" sz="3200" b="1" dirty="0"/>
                        <a:t>Explanation</a:t>
                      </a:r>
                    </a:p>
                  </a:txBody>
                  <a:tcPr/>
                </a:tc>
                <a:extLst>
                  <a:ext uri="{0D108BD9-81ED-4DB2-BD59-A6C34878D82A}">
                    <a16:rowId xmlns="" xmlns:a16="http://schemas.microsoft.com/office/drawing/2014/main" val="169514706"/>
                  </a:ext>
                </a:extLst>
              </a:tr>
              <a:tr h="533400">
                <a:tc>
                  <a:txBody>
                    <a:bodyPr/>
                    <a:lstStyle/>
                    <a:p>
                      <a:pPr algn="ctr"/>
                      <a:r>
                        <a:rPr lang="en-US" dirty="0"/>
                        <a:t>~d</a:t>
                      </a:r>
                    </a:p>
                  </a:txBody>
                  <a:tcPr/>
                </a:tc>
                <a:tc>
                  <a:txBody>
                    <a:bodyPr/>
                    <a:lstStyle/>
                    <a:p>
                      <a:r>
                        <a:rPr lang="en-US" dirty="0"/>
                        <a:t>First define</a:t>
                      </a:r>
                    </a:p>
                  </a:txBody>
                  <a:tcPr/>
                </a:tc>
                <a:tc>
                  <a:txBody>
                    <a:bodyPr/>
                    <a:lstStyle/>
                    <a:p>
                      <a:r>
                        <a:rPr lang="en-US" dirty="0"/>
                        <a:t>Allowed</a:t>
                      </a:r>
                    </a:p>
                  </a:txBody>
                  <a:tcPr/>
                </a:tc>
                <a:extLst>
                  <a:ext uri="{0D108BD9-81ED-4DB2-BD59-A6C34878D82A}">
                    <a16:rowId xmlns="" xmlns:a16="http://schemas.microsoft.com/office/drawing/2014/main" val="2253576409"/>
                  </a:ext>
                </a:extLst>
              </a:tr>
              <a:tr h="533400">
                <a:tc>
                  <a:txBody>
                    <a:bodyPr/>
                    <a:lstStyle/>
                    <a:p>
                      <a:pPr algn="ctr"/>
                      <a:r>
                        <a:rPr lang="en-US" dirty="0"/>
                        <a:t>du</a:t>
                      </a:r>
                    </a:p>
                  </a:txBody>
                  <a:tcPr/>
                </a:tc>
                <a:tc>
                  <a:txBody>
                    <a:bodyPr/>
                    <a:lstStyle/>
                    <a:p>
                      <a:r>
                        <a:rPr lang="en-US" dirty="0"/>
                        <a:t>Define and then use</a:t>
                      </a:r>
                    </a:p>
                  </a:txBody>
                  <a:tcPr/>
                </a:tc>
                <a:tc>
                  <a:txBody>
                    <a:bodyPr/>
                    <a:lstStyle/>
                    <a:p>
                      <a:r>
                        <a:rPr lang="en-US" dirty="0"/>
                        <a:t>Allowed; normal case</a:t>
                      </a:r>
                    </a:p>
                  </a:txBody>
                  <a:tcPr/>
                </a:tc>
                <a:extLst>
                  <a:ext uri="{0D108BD9-81ED-4DB2-BD59-A6C34878D82A}">
                    <a16:rowId xmlns="" xmlns:a16="http://schemas.microsoft.com/office/drawing/2014/main" val="496418827"/>
                  </a:ext>
                </a:extLst>
              </a:tr>
              <a:tr h="533400">
                <a:tc>
                  <a:txBody>
                    <a:bodyPr/>
                    <a:lstStyle/>
                    <a:p>
                      <a:pPr algn="ctr"/>
                      <a:r>
                        <a:rPr lang="en-US" dirty="0" err="1"/>
                        <a:t>dk</a:t>
                      </a:r>
                      <a:endParaRPr lang="en-US" dirty="0"/>
                    </a:p>
                  </a:txBody>
                  <a:tcPr/>
                </a:tc>
                <a:tc>
                  <a:txBody>
                    <a:bodyPr/>
                    <a:lstStyle/>
                    <a:p>
                      <a:r>
                        <a:rPr lang="en-US" dirty="0"/>
                        <a:t>Define and kill without use</a:t>
                      </a:r>
                    </a:p>
                  </a:txBody>
                  <a:tcPr/>
                </a:tc>
                <a:tc>
                  <a:txBody>
                    <a:bodyPr/>
                    <a:lstStyle/>
                    <a:p>
                      <a:r>
                        <a:rPr lang="en-US" dirty="0"/>
                        <a:t>Potential bug; data is terminated</a:t>
                      </a:r>
                      <a:r>
                        <a:rPr lang="en-US" baseline="0" dirty="0"/>
                        <a:t> without use</a:t>
                      </a:r>
                      <a:endParaRPr lang="en-US" dirty="0"/>
                    </a:p>
                  </a:txBody>
                  <a:tcPr/>
                </a:tc>
                <a:extLst>
                  <a:ext uri="{0D108BD9-81ED-4DB2-BD59-A6C34878D82A}">
                    <a16:rowId xmlns="" xmlns:a16="http://schemas.microsoft.com/office/drawing/2014/main" val="3102778359"/>
                  </a:ext>
                </a:extLst>
              </a:tr>
              <a:tr h="533400">
                <a:tc>
                  <a:txBody>
                    <a:bodyPr/>
                    <a:lstStyle/>
                    <a:p>
                      <a:pPr algn="ctr"/>
                      <a:r>
                        <a:rPr lang="en-US" dirty="0"/>
                        <a:t>~u</a:t>
                      </a:r>
                    </a:p>
                  </a:txBody>
                  <a:tcPr/>
                </a:tc>
                <a:tc>
                  <a:txBody>
                    <a:bodyPr/>
                    <a:lstStyle/>
                    <a:p>
                      <a:r>
                        <a:rPr lang="en-US" dirty="0"/>
                        <a:t>First time use without definition</a:t>
                      </a:r>
                    </a:p>
                  </a:txBody>
                  <a:tcPr/>
                </a:tc>
                <a:tc>
                  <a:txBody>
                    <a:bodyPr/>
                    <a:lstStyle/>
                    <a:p>
                      <a:r>
                        <a:rPr lang="en-US" dirty="0"/>
                        <a:t>Potential</a:t>
                      </a:r>
                      <a:r>
                        <a:rPr lang="en-US" baseline="0" dirty="0"/>
                        <a:t> bug; data used without assigning value; compiler might catch it</a:t>
                      </a:r>
                      <a:endParaRPr lang="en-US" dirty="0"/>
                    </a:p>
                  </a:txBody>
                  <a:tcPr/>
                </a:tc>
                <a:extLst>
                  <a:ext uri="{0D108BD9-81ED-4DB2-BD59-A6C34878D82A}">
                    <a16:rowId xmlns="" xmlns:a16="http://schemas.microsoft.com/office/drawing/2014/main" val="2026556493"/>
                  </a:ext>
                </a:extLst>
              </a:tr>
              <a:tr h="533400">
                <a:tc>
                  <a:txBody>
                    <a:bodyPr/>
                    <a:lstStyle/>
                    <a:p>
                      <a:pPr algn="ctr"/>
                      <a:r>
                        <a:rPr lang="en-US" dirty="0" err="1"/>
                        <a:t>ud</a:t>
                      </a:r>
                      <a:endParaRPr lang="en-US" dirty="0"/>
                    </a:p>
                  </a:txBody>
                  <a:tcPr/>
                </a:tc>
                <a:tc>
                  <a:txBody>
                    <a:bodyPr/>
                    <a:lstStyle/>
                    <a:p>
                      <a:r>
                        <a:rPr lang="en-US" dirty="0"/>
                        <a:t>Used and defined</a:t>
                      </a:r>
                      <a:r>
                        <a:rPr lang="en-US" baseline="0" dirty="0"/>
                        <a:t> at the same time (e.g., </a:t>
                      </a:r>
                      <a:r>
                        <a:rPr lang="en-US" baseline="0" dirty="0" err="1"/>
                        <a:t>i</a:t>
                      </a:r>
                      <a:r>
                        <a:rPr lang="en-US" baseline="0" dirty="0"/>
                        <a:t>++)</a:t>
                      </a:r>
                      <a:endParaRPr lang="en-US" dirty="0"/>
                    </a:p>
                  </a:txBody>
                  <a:tcPr/>
                </a:tc>
                <a:tc>
                  <a:txBody>
                    <a:bodyPr/>
                    <a:lstStyle/>
                    <a:p>
                      <a:r>
                        <a:rPr lang="en-US" dirty="0"/>
                        <a:t>Allowed</a:t>
                      </a:r>
                    </a:p>
                  </a:txBody>
                  <a:tcPr/>
                </a:tc>
                <a:extLst>
                  <a:ext uri="{0D108BD9-81ED-4DB2-BD59-A6C34878D82A}">
                    <a16:rowId xmlns="" xmlns:a16="http://schemas.microsoft.com/office/drawing/2014/main" val="3851762123"/>
                  </a:ext>
                </a:extLst>
              </a:tr>
              <a:tr h="533400">
                <a:tc>
                  <a:txBody>
                    <a:bodyPr/>
                    <a:lstStyle/>
                    <a:p>
                      <a:pPr algn="ctr"/>
                      <a:r>
                        <a:rPr lang="en-US" dirty="0" err="1"/>
                        <a:t>uk</a:t>
                      </a:r>
                      <a:endParaRPr lang="en-US" dirty="0"/>
                    </a:p>
                  </a:txBody>
                  <a:tcPr/>
                </a:tc>
                <a:tc>
                  <a:txBody>
                    <a:bodyPr/>
                    <a:lstStyle/>
                    <a:p>
                      <a:r>
                        <a:rPr lang="en-US" dirty="0"/>
                        <a:t>Used and killed</a:t>
                      </a:r>
                      <a:r>
                        <a:rPr lang="en-US" baseline="0" dirty="0"/>
                        <a:t> </a:t>
                      </a:r>
                      <a:endParaRPr lang="en-US" dirty="0"/>
                    </a:p>
                  </a:txBody>
                  <a:tcPr/>
                </a:tc>
                <a:tc>
                  <a:txBody>
                    <a:bodyPr/>
                    <a:lstStyle/>
                    <a:p>
                      <a:r>
                        <a:rPr lang="en-US" dirty="0"/>
                        <a:t>Allowed</a:t>
                      </a:r>
                    </a:p>
                  </a:txBody>
                  <a:tcPr/>
                </a:tc>
                <a:extLst>
                  <a:ext uri="{0D108BD9-81ED-4DB2-BD59-A6C34878D82A}">
                    <a16:rowId xmlns="" xmlns:a16="http://schemas.microsoft.com/office/drawing/2014/main" val="3618656660"/>
                  </a:ext>
                </a:extLst>
              </a:tr>
              <a:tr h="533400">
                <a:tc>
                  <a:txBody>
                    <a:bodyPr/>
                    <a:lstStyle/>
                    <a:p>
                      <a:pPr algn="ctr"/>
                      <a:r>
                        <a:rPr lang="en-US" dirty="0"/>
                        <a:t>~k</a:t>
                      </a:r>
                    </a:p>
                  </a:txBody>
                  <a:tcPr/>
                </a:tc>
                <a:tc>
                  <a:txBody>
                    <a:bodyPr/>
                    <a:lstStyle/>
                    <a:p>
                      <a:r>
                        <a:rPr lang="en-US" dirty="0"/>
                        <a:t>Killed without definition</a:t>
                      </a:r>
                    </a:p>
                  </a:txBody>
                  <a:tcPr/>
                </a:tc>
                <a:tc>
                  <a:txBody>
                    <a:bodyPr/>
                    <a:lstStyle/>
                    <a:p>
                      <a:r>
                        <a:rPr lang="en-US" dirty="0"/>
                        <a:t>Potential bug; compiler might catch it</a:t>
                      </a:r>
                    </a:p>
                  </a:txBody>
                  <a:tcPr/>
                </a:tc>
                <a:extLst>
                  <a:ext uri="{0D108BD9-81ED-4DB2-BD59-A6C34878D82A}">
                    <a16:rowId xmlns="" xmlns:a16="http://schemas.microsoft.com/office/drawing/2014/main" val="484983285"/>
                  </a:ext>
                </a:extLst>
              </a:tr>
            </a:tbl>
          </a:graphicData>
        </a:graphic>
      </p:graphicFrame>
    </p:spTree>
    <p:extLst>
      <p:ext uri="{BB962C8B-B14F-4D97-AF65-F5344CB8AC3E}">
        <p14:creationId xmlns:p14="http://schemas.microsoft.com/office/powerpoint/2010/main" val="328207169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Notes 7 - Structural Testing</Template>
  <TotalTime>260</TotalTime>
  <Words>1334</Words>
  <Application>Microsoft Macintosh PowerPoint</Application>
  <PresentationFormat>Custom</PresentationFormat>
  <Paragraphs>233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Data Flow Testing</vt:lpstr>
      <vt:lpstr>Data Flow Testing</vt:lpstr>
      <vt:lpstr>Defining a variable</vt:lpstr>
      <vt:lpstr>Using a variable</vt:lpstr>
      <vt:lpstr>Terminating a variable</vt:lpstr>
      <vt:lpstr>Static and Dynamic Data Flow Testing</vt:lpstr>
      <vt:lpstr>Why to detect data flow anomalies?</vt:lpstr>
      <vt:lpstr>Categories of Data Flow Anomalies</vt:lpstr>
      <vt:lpstr>Categories of Data Flow Anomalies</vt:lpstr>
      <vt:lpstr>Categories of Data Flow Anomalies (continued)</vt:lpstr>
      <vt:lpstr>Define-Use (du) path</vt:lpstr>
      <vt:lpstr>Define-use (du) path (continued)</vt:lpstr>
      <vt:lpstr>Define-use (du) path (continued)</vt:lpstr>
      <vt:lpstr>PowerPoint Presentation</vt:lpstr>
      <vt:lpstr>Du-paths for variables in factorial problem</vt:lpstr>
      <vt:lpstr>Du-paths for variables in factorial problem (continued)</vt:lpstr>
      <vt:lpstr>Exercise</vt:lpstr>
      <vt:lpstr>Observations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Flow Testing</dc:title>
  <dc:creator>Kasilingam Periyasamy</dc:creator>
  <cp:lastModifiedBy>Mao Zheng</cp:lastModifiedBy>
  <cp:revision>5</cp:revision>
  <dcterms:created xsi:type="dcterms:W3CDTF">2016-10-10T17:37:15Z</dcterms:created>
  <dcterms:modified xsi:type="dcterms:W3CDTF">2019-09-26T19:02:46Z</dcterms:modified>
</cp:coreProperties>
</file>