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1"/>
  </p:sldMasterIdLst>
  <p:notesMasterIdLst>
    <p:notesMasterId r:id="rId32"/>
  </p:notesMasterIdLst>
  <p:handoutMasterIdLst>
    <p:handoutMasterId r:id="rId33"/>
  </p:handoutMasterIdLst>
  <p:sldIdLst>
    <p:sldId id="256" r:id="rId2"/>
    <p:sldId id="257" r:id="rId3"/>
    <p:sldId id="300" r:id="rId4"/>
    <p:sldId id="313" r:id="rId5"/>
    <p:sldId id="312" r:id="rId6"/>
    <p:sldId id="314" r:id="rId7"/>
    <p:sldId id="315" r:id="rId8"/>
    <p:sldId id="316" r:id="rId9"/>
    <p:sldId id="317" r:id="rId10"/>
    <p:sldId id="318" r:id="rId11"/>
    <p:sldId id="305" r:id="rId12"/>
    <p:sldId id="306" r:id="rId13"/>
    <p:sldId id="271" r:id="rId14"/>
    <p:sldId id="274" r:id="rId15"/>
    <p:sldId id="310" r:id="rId16"/>
    <p:sldId id="311" r:id="rId17"/>
    <p:sldId id="319" r:id="rId18"/>
    <p:sldId id="320" r:id="rId19"/>
    <p:sldId id="259" r:id="rId20"/>
    <p:sldId id="277" r:id="rId21"/>
    <p:sldId id="307" r:id="rId22"/>
    <p:sldId id="261" r:id="rId23"/>
    <p:sldId id="264" r:id="rId24"/>
    <p:sldId id="281" r:id="rId25"/>
    <p:sldId id="321" r:id="rId26"/>
    <p:sldId id="322" r:id="rId27"/>
    <p:sldId id="309" r:id="rId28"/>
    <p:sldId id="301" r:id="rId29"/>
    <p:sldId id="304" r:id="rId30"/>
    <p:sldId id="302" r:id="rId3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9" d="100"/>
          <a:sy n="89" d="100"/>
        </p:scale>
        <p:origin x="-77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0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21507"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21508"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21509"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Times New Roman" panose="02020603050405020304" pitchFamily="18" charset="0"/>
              </a:defRPr>
            </a:lvl1pPr>
          </a:lstStyle>
          <a:p>
            <a:fld id="{AB9391B4-E080-429F-AA0F-BDD881D0B3A0}" type="slidenum">
              <a:rPr lang="en-US"/>
              <a:pPr/>
              <a:t>‹#›</a:t>
            </a:fld>
            <a:endParaRPr lang="en-US"/>
          </a:p>
        </p:txBody>
      </p:sp>
    </p:spTree>
    <p:extLst>
      <p:ext uri="{BB962C8B-B14F-4D97-AF65-F5344CB8AC3E}">
        <p14:creationId xmlns:p14="http://schemas.microsoft.com/office/powerpoint/2010/main" val="3896633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Times New Roman" panose="02020603050405020304" pitchFamily="18" charset="0"/>
              </a:defRPr>
            </a:lvl1pPr>
          </a:lstStyle>
          <a:p>
            <a:fld id="{82D32085-5648-4CF9-ADFE-6067071B4130}" type="slidenum">
              <a:rPr lang="en-US"/>
              <a:pPr/>
              <a:t>‹#›</a:t>
            </a:fld>
            <a:endParaRPr lang="en-US"/>
          </a:p>
        </p:txBody>
      </p:sp>
    </p:spTree>
    <p:extLst>
      <p:ext uri="{BB962C8B-B14F-4D97-AF65-F5344CB8AC3E}">
        <p14:creationId xmlns:p14="http://schemas.microsoft.com/office/powerpoint/2010/main" val="3406559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pPr>
              <a:defRPr/>
            </a:pPr>
            <a:endParaRPr lang="en-US"/>
          </a:p>
        </p:txBody>
      </p:sp>
      <p:sp>
        <p:nvSpPr>
          <p:cNvPr id="12" name="Footer Placeholder 16"/>
          <p:cNvSpPr>
            <a:spLocks noGrp="1"/>
          </p:cNvSpPr>
          <p:nvPr>
            <p:ph type="ftr" sz="quarter" idx="11"/>
          </p:nvPr>
        </p:nvSpPr>
        <p:spPr/>
        <p:txBody>
          <a:bodyPr/>
          <a:lstStyle>
            <a:lvl1pPr>
              <a:defRPr/>
            </a:lvl1pPr>
          </a:lstStyle>
          <a:p>
            <a:pPr>
              <a:defRPr/>
            </a:pPr>
            <a:r>
              <a:rPr lang="en-US"/>
              <a:t>C-S 743</a:t>
            </a:r>
          </a:p>
        </p:txBody>
      </p:sp>
      <p:sp>
        <p:nvSpPr>
          <p:cNvPr id="13" name="Slide Number Placeholder 28"/>
          <p:cNvSpPr>
            <a:spLocks noGrp="1"/>
          </p:cNvSpPr>
          <p:nvPr>
            <p:ph type="sldNum" sz="quarter" idx="12"/>
          </p:nvPr>
        </p:nvSpPr>
        <p:spPr/>
        <p:txBody>
          <a:bodyPr/>
          <a:lstStyle>
            <a:lvl1pPr>
              <a:defRPr/>
            </a:lvl1pPr>
          </a:lstStyle>
          <a:p>
            <a:fld id="{29798956-3478-4F3B-B81D-50DC6266BD73}" type="slidenum">
              <a:rPr lang="en-US"/>
              <a:pPr/>
              <a:t>‹#›</a:t>
            </a:fld>
            <a:endParaRPr lang="en-US"/>
          </a:p>
        </p:txBody>
      </p:sp>
    </p:spTree>
    <p:extLst>
      <p:ext uri="{BB962C8B-B14F-4D97-AF65-F5344CB8AC3E}">
        <p14:creationId xmlns:p14="http://schemas.microsoft.com/office/powerpoint/2010/main" val="4310271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C-S 743</a:t>
            </a:r>
          </a:p>
        </p:txBody>
      </p:sp>
      <p:sp>
        <p:nvSpPr>
          <p:cNvPr id="6" name="Slide Number Placeholder 22"/>
          <p:cNvSpPr>
            <a:spLocks noGrp="1"/>
          </p:cNvSpPr>
          <p:nvPr>
            <p:ph type="sldNum" sz="quarter" idx="12"/>
          </p:nvPr>
        </p:nvSpPr>
        <p:spPr/>
        <p:txBody>
          <a:bodyPr/>
          <a:lstStyle>
            <a:lvl1pPr>
              <a:defRPr/>
            </a:lvl1pPr>
          </a:lstStyle>
          <a:p>
            <a:fld id="{116F44F4-B80F-4065-850E-E37B922BCF30}" type="slidenum">
              <a:rPr lang="en-US"/>
              <a:pPr/>
              <a:t>‹#›</a:t>
            </a:fld>
            <a:endParaRPr lang="en-US"/>
          </a:p>
        </p:txBody>
      </p:sp>
    </p:spTree>
    <p:extLst>
      <p:ext uri="{BB962C8B-B14F-4D97-AF65-F5344CB8AC3E}">
        <p14:creationId xmlns:p14="http://schemas.microsoft.com/office/powerpoint/2010/main" val="3917327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C-S 743</a:t>
            </a:r>
          </a:p>
        </p:txBody>
      </p:sp>
      <p:sp>
        <p:nvSpPr>
          <p:cNvPr id="6" name="Slide Number Placeholder 22"/>
          <p:cNvSpPr>
            <a:spLocks noGrp="1"/>
          </p:cNvSpPr>
          <p:nvPr>
            <p:ph type="sldNum" sz="quarter" idx="12"/>
          </p:nvPr>
        </p:nvSpPr>
        <p:spPr/>
        <p:txBody>
          <a:bodyPr/>
          <a:lstStyle>
            <a:lvl1pPr>
              <a:defRPr/>
            </a:lvl1pPr>
          </a:lstStyle>
          <a:p>
            <a:fld id="{A734C2C9-8A4B-447D-B252-BB9F883C7D66}" type="slidenum">
              <a:rPr lang="en-US"/>
              <a:pPr/>
              <a:t>‹#›</a:t>
            </a:fld>
            <a:endParaRPr lang="en-US"/>
          </a:p>
        </p:txBody>
      </p:sp>
    </p:spTree>
    <p:extLst>
      <p:ext uri="{BB962C8B-B14F-4D97-AF65-F5344CB8AC3E}">
        <p14:creationId xmlns:p14="http://schemas.microsoft.com/office/powerpoint/2010/main" val="1330990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normAutofit/>
          </a:bodyPr>
          <a:lstStyle/>
          <a:p>
            <a:pPr lvl="0"/>
            <a:r>
              <a:rPr lang="en-US" noProof="0"/>
              <a:t>Click icon to add table</a:t>
            </a:r>
            <a:endParaRPr lang="en-US" noProof="0" dirty="0"/>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r>
              <a:rPr lang="en-US"/>
              <a:t>C-S 743</a:t>
            </a:r>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D36C9AB5-4B8F-4F89-AA04-642F25683F6C}" type="slidenum">
              <a:rPr lang="en-US"/>
              <a:pPr/>
              <a:t>‹#›</a:t>
            </a:fld>
            <a:endParaRPr lang="en-US"/>
          </a:p>
        </p:txBody>
      </p:sp>
    </p:spTree>
    <p:extLst>
      <p:ext uri="{BB962C8B-B14F-4D97-AF65-F5344CB8AC3E}">
        <p14:creationId xmlns:p14="http://schemas.microsoft.com/office/powerpoint/2010/main" val="1742294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C-S 743</a:t>
            </a:r>
          </a:p>
        </p:txBody>
      </p:sp>
      <p:sp>
        <p:nvSpPr>
          <p:cNvPr id="6" name="Slide Number Placeholder 22"/>
          <p:cNvSpPr>
            <a:spLocks noGrp="1"/>
          </p:cNvSpPr>
          <p:nvPr>
            <p:ph type="sldNum" sz="quarter" idx="12"/>
          </p:nvPr>
        </p:nvSpPr>
        <p:spPr/>
        <p:txBody>
          <a:bodyPr/>
          <a:lstStyle>
            <a:lvl1pPr>
              <a:defRPr/>
            </a:lvl1pPr>
          </a:lstStyle>
          <a:p>
            <a:fld id="{704493BB-DD5B-458B-9296-6076C57566B4}" type="slidenum">
              <a:rPr lang="en-US"/>
              <a:pPr/>
              <a:t>‹#›</a:t>
            </a:fld>
            <a:endParaRPr lang="en-US"/>
          </a:p>
        </p:txBody>
      </p:sp>
    </p:spTree>
    <p:extLst>
      <p:ext uri="{BB962C8B-B14F-4D97-AF65-F5344CB8AC3E}">
        <p14:creationId xmlns:p14="http://schemas.microsoft.com/office/powerpoint/2010/main" val="221700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r>
              <a:rPr lang="en-US"/>
              <a:t>C-S 743</a:t>
            </a: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5EF2FDFD-2B7A-4A1C-A577-B248F208B477}" type="slidenum">
              <a:rPr lang="en-US"/>
              <a:pPr/>
              <a:t>‹#›</a:t>
            </a:fld>
            <a:endParaRPr lang="en-US"/>
          </a:p>
        </p:txBody>
      </p:sp>
    </p:spTree>
    <p:extLst>
      <p:ext uri="{BB962C8B-B14F-4D97-AF65-F5344CB8AC3E}">
        <p14:creationId xmlns:p14="http://schemas.microsoft.com/office/powerpoint/2010/main" val="344581838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a:t>C-S 743</a:t>
            </a:r>
          </a:p>
        </p:txBody>
      </p:sp>
      <p:sp>
        <p:nvSpPr>
          <p:cNvPr id="7" name="Slide Number Placeholder 22"/>
          <p:cNvSpPr>
            <a:spLocks noGrp="1"/>
          </p:cNvSpPr>
          <p:nvPr>
            <p:ph type="sldNum" sz="quarter" idx="12"/>
          </p:nvPr>
        </p:nvSpPr>
        <p:spPr/>
        <p:txBody>
          <a:bodyPr/>
          <a:lstStyle>
            <a:lvl1pPr>
              <a:defRPr/>
            </a:lvl1pPr>
          </a:lstStyle>
          <a:p>
            <a:fld id="{0449A3DA-26BF-48A3-8675-EF3705F37B71}" type="slidenum">
              <a:rPr lang="en-US"/>
              <a:pPr/>
              <a:t>‹#›</a:t>
            </a:fld>
            <a:endParaRPr lang="en-US"/>
          </a:p>
        </p:txBody>
      </p:sp>
    </p:spTree>
    <p:extLst>
      <p:ext uri="{BB962C8B-B14F-4D97-AF65-F5344CB8AC3E}">
        <p14:creationId xmlns:p14="http://schemas.microsoft.com/office/powerpoint/2010/main" val="3319812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r>
              <a:rPr lang="en-US"/>
              <a:t>C-S 743</a:t>
            </a:r>
          </a:p>
        </p:txBody>
      </p:sp>
      <p:sp>
        <p:nvSpPr>
          <p:cNvPr id="9" name="Slide Number Placeholder 22"/>
          <p:cNvSpPr>
            <a:spLocks noGrp="1"/>
          </p:cNvSpPr>
          <p:nvPr>
            <p:ph type="sldNum" sz="quarter" idx="12"/>
          </p:nvPr>
        </p:nvSpPr>
        <p:spPr/>
        <p:txBody>
          <a:bodyPr/>
          <a:lstStyle>
            <a:lvl1pPr>
              <a:defRPr/>
            </a:lvl1pPr>
          </a:lstStyle>
          <a:p>
            <a:fld id="{CC3BD2CD-63BB-4DEC-95AC-59F9D720A9D0}" type="slidenum">
              <a:rPr lang="en-US"/>
              <a:pPr/>
              <a:t>‹#›</a:t>
            </a:fld>
            <a:endParaRPr lang="en-US"/>
          </a:p>
        </p:txBody>
      </p:sp>
    </p:spTree>
    <p:extLst>
      <p:ext uri="{BB962C8B-B14F-4D97-AF65-F5344CB8AC3E}">
        <p14:creationId xmlns:p14="http://schemas.microsoft.com/office/powerpoint/2010/main" val="2933932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US"/>
              <a:t>C-S 743</a:t>
            </a:r>
          </a:p>
        </p:txBody>
      </p:sp>
      <p:sp>
        <p:nvSpPr>
          <p:cNvPr id="5" name="Slide Number Placeholder 22"/>
          <p:cNvSpPr>
            <a:spLocks noGrp="1"/>
          </p:cNvSpPr>
          <p:nvPr>
            <p:ph type="sldNum" sz="quarter" idx="12"/>
          </p:nvPr>
        </p:nvSpPr>
        <p:spPr/>
        <p:txBody>
          <a:bodyPr/>
          <a:lstStyle>
            <a:lvl1pPr>
              <a:defRPr/>
            </a:lvl1pPr>
          </a:lstStyle>
          <a:p>
            <a:fld id="{F18132B0-10CC-4CE2-A359-191F0E15AAAD}" type="slidenum">
              <a:rPr lang="en-US"/>
              <a:pPr/>
              <a:t>‹#›</a:t>
            </a:fld>
            <a:endParaRPr lang="en-US"/>
          </a:p>
        </p:txBody>
      </p:sp>
    </p:spTree>
    <p:extLst>
      <p:ext uri="{BB962C8B-B14F-4D97-AF65-F5344CB8AC3E}">
        <p14:creationId xmlns:p14="http://schemas.microsoft.com/office/powerpoint/2010/main" val="2269271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C-S 743</a:t>
            </a:r>
          </a:p>
        </p:txBody>
      </p:sp>
      <p:sp>
        <p:nvSpPr>
          <p:cNvPr id="4" name="Slide Number Placeholder 22"/>
          <p:cNvSpPr>
            <a:spLocks noGrp="1"/>
          </p:cNvSpPr>
          <p:nvPr>
            <p:ph type="sldNum" sz="quarter" idx="12"/>
          </p:nvPr>
        </p:nvSpPr>
        <p:spPr/>
        <p:txBody>
          <a:bodyPr/>
          <a:lstStyle>
            <a:lvl1pPr>
              <a:defRPr/>
            </a:lvl1pPr>
          </a:lstStyle>
          <a:p>
            <a:fld id="{BED23956-5CC0-4834-AAAB-59580F7E05F6}" type="slidenum">
              <a:rPr lang="en-US"/>
              <a:pPr/>
              <a:t>‹#›</a:t>
            </a:fld>
            <a:endParaRPr lang="en-US"/>
          </a:p>
        </p:txBody>
      </p:sp>
    </p:spTree>
    <p:extLst>
      <p:ext uri="{BB962C8B-B14F-4D97-AF65-F5344CB8AC3E}">
        <p14:creationId xmlns:p14="http://schemas.microsoft.com/office/powerpoint/2010/main" val="803015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r>
              <a:rPr lang="en-US"/>
              <a:t>C-S 743</a:t>
            </a:r>
          </a:p>
        </p:txBody>
      </p:sp>
      <p:sp>
        <p:nvSpPr>
          <p:cNvPr id="9" name="Slide Number Placeholder 6"/>
          <p:cNvSpPr>
            <a:spLocks noGrp="1"/>
          </p:cNvSpPr>
          <p:nvPr>
            <p:ph type="sldNum" sz="quarter" idx="12"/>
          </p:nvPr>
        </p:nvSpPr>
        <p:spPr/>
        <p:txBody>
          <a:bodyPr/>
          <a:lstStyle>
            <a:lvl1pPr>
              <a:defRPr/>
            </a:lvl1pPr>
          </a:lstStyle>
          <a:p>
            <a:fld id="{9354BEFA-D408-4C9A-8827-8EF8A04BE28C}" type="slidenum">
              <a:rPr lang="en-US"/>
              <a:pPr/>
              <a:t>‹#›</a:t>
            </a:fld>
            <a:endParaRPr lang="en-US"/>
          </a:p>
        </p:txBody>
      </p:sp>
    </p:spTree>
    <p:extLst>
      <p:ext uri="{BB962C8B-B14F-4D97-AF65-F5344CB8AC3E}">
        <p14:creationId xmlns:p14="http://schemas.microsoft.com/office/powerpoint/2010/main" val="511662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r>
              <a:rPr lang="en-US"/>
              <a:t>C-S 743</a:t>
            </a: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C501AAFB-386C-4CA8-A88D-CC4DF57BAF25}" type="slidenum">
              <a:rPr lang="en-US"/>
              <a:pPr/>
              <a:t>‹#›</a:t>
            </a:fld>
            <a:endParaRPr lang="en-US"/>
          </a:p>
        </p:txBody>
      </p:sp>
    </p:spTree>
    <p:extLst>
      <p:ext uri="{BB962C8B-B14F-4D97-AF65-F5344CB8AC3E}">
        <p14:creationId xmlns:p14="http://schemas.microsoft.com/office/powerpoint/2010/main" val="30174442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dirty="0"/>
          </a:p>
        </p:txBody>
      </p:sp>
      <p:sp>
        <p:nvSpPr>
          <p:cNvPr id="1028"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r>
              <a:rPr lang="en-US"/>
              <a:t>C-S 743</a:t>
            </a: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a:solidFill>
                  <a:srgbClr val="FFFFFF"/>
                </a:solidFill>
                <a:latin typeface="Franklin Gothic Book" panose="020B0503020102020204" pitchFamily="34" charset="0"/>
              </a:defRPr>
            </a:lvl1pPr>
          </a:lstStyle>
          <a:p>
            <a:fld id="{D0CB137F-4E1F-4D39-8FBB-304C36CFBF0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899" r:id="rId1"/>
    <p:sldLayoutId id="2147483892" r:id="rId2"/>
    <p:sldLayoutId id="2147483900" r:id="rId3"/>
    <p:sldLayoutId id="2147483893" r:id="rId4"/>
    <p:sldLayoutId id="2147483894" r:id="rId5"/>
    <p:sldLayoutId id="2147483895" r:id="rId6"/>
    <p:sldLayoutId id="2147483896" r:id="rId7"/>
    <p:sldLayoutId id="2147483901" r:id="rId8"/>
    <p:sldLayoutId id="2147483902" r:id="rId9"/>
    <p:sldLayoutId id="2147483897" r:id="rId10"/>
    <p:sldLayoutId id="2147483898" r:id="rId11"/>
    <p:sldLayoutId id="2147483903"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subTitle" idx="1"/>
          </p:nvPr>
        </p:nvSpPr>
        <p:spPr/>
        <p:txBody>
          <a:bodyPr/>
          <a:lstStyle/>
          <a:p>
            <a:pPr eaLnBrk="1" hangingPunct="1"/>
            <a:endParaRPr lang="en-US"/>
          </a:p>
        </p:txBody>
      </p:sp>
      <p:sp>
        <p:nvSpPr>
          <p:cNvPr id="7171" name="Rectangle 2"/>
          <p:cNvSpPr>
            <a:spLocks noGrp="1" noChangeArrowheads="1"/>
          </p:cNvSpPr>
          <p:nvPr>
            <p:ph type="ctrTitle"/>
          </p:nvPr>
        </p:nvSpPr>
        <p:spPr>
          <a:xfrm>
            <a:off x="457200" y="1506538"/>
            <a:ext cx="8229600" cy="1470025"/>
          </a:xfrm>
        </p:spPr>
        <p:txBody>
          <a:bodyPr/>
          <a:lstStyle/>
          <a:p>
            <a:pPr eaLnBrk="1" hangingPunct="1"/>
            <a:r>
              <a:rPr sz="6600">
                <a:solidFill>
                  <a:schemeClr val="tx1"/>
                </a:solidFill>
              </a:rPr>
              <a:t>Structural Testing</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ED5125-58F6-45DD-ABE8-AC1E2683673B}"/>
              </a:ext>
            </a:extLst>
          </p:cNvPr>
          <p:cNvSpPr>
            <a:spLocks noGrp="1"/>
          </p:cNvSpPr>
          <p:nvPr>
            <p:ph type="title"/>
          </p:nvPr>
        </p:nvSpPr>
        <p:spPr/>
        <p:txBody>
          <a:bodyPr/>
          <a:lstStyle/>
          <a:p>
            <a:r>
              <a:rPr lang="en-US" dirty="0"/>
              <a:t>Exercise</a:t>
            </a:r>
          </a:p>
        </p:txBody>
      </p:sp>
      <p:sp>
        <p:nvSpPr>
          <p:cNvPr id="3" name="Slide Number Placeholder 2">
            <a:extLst>
              <a:ext uri="{FF2B5EF4-FFF2-40B4-BE49-F238E27FC236}">
                <a16:creationId xmlns:a16="http://schemas.microsoft.com/office/drawing/2014/main" xmlns="" id="{6747C467-6392-4A61-8591-80DCED79B433}"/>
              </a:ext>
            </a:extLst>
          </p:cNvPr>
          <p:cNvSpPr>
            <a:spLocks noGrp="1"/>
          </p:cNvSpPr>
          <p:nvPr>
            <p:ph type="sldNum" sz="quarter" idx="12"/>
          </p:nvPr>
        </p:nvSpPr>
        <p:spPr/>
        <p:txBody>
          <a:bodyPr/>
          <a:lstStyle/>
          <a:p>
            <a:fld id="{F18132B0-10CC-4CE2-A359-191F0E15AAAD}" type="slidenum">
              <a:rPr lang="en-US" smtClean="0"/>
              <a:pPr/>
              <a:t>10</a:t>
            </a:fld>
            <a:endParaRPr lang="en-US"/>
          </a:p>
        </p:txBody>
      </p:sp>
      <p:sp>
        <p:nvSpPr>
          <p:cNvPr id="4" name="TextBox 3">
            <a:extLst>
              <a:ext uri="{FF2B5EF4-FFF2-40B4-BE49-F238E27FC236}">
                <a16:creationId xmlns:a16="http://schemas.microsoft.com/office/drawing/2014/main" xmlns="" id="{D7438CC8-F29E-4FD1-B958-D0725CC0846E}"/>
              </a:ext>
            </a:extLst>
          </p:cNvPr>
          <p:cNvSpPr txBox="1"/>
          <p:nvPr/>
        </p:nvSpPr>
        <p:spPr>
          <a:xfrm>
            <a:off x="914400" y="1981200"/>
            <a:ext cx="2590800" cy="2862322"/>
          </a:xfrm>
          <a:prstGeom prst="rect">
            <a:avLst/>
          </a:prstGeom>
          <a:noFill/>
        </p:spPr>
        <p:txBody>
          <a:bodyPr wrap="square" rtlCol="0">
            <a:spAutoFit/>
          </a:bodyPr>
          <a:lstStyle/>
          <a:p>
            <a:r>
              <a:rPr lang="en-US" dirty="0"/>
              <a:t>…</a:t>
            </a:r>
          </a:p>
          <a:p>
            <a:r>
              <a:rPr lang="en-US" dirty="0"/>
              <a:t>sum = 0;</a:t>
            </a:r>
          </a:p>
          <a:p>
            <a:r>
              <a:rPr lang="en-US" dirty="0"/>
              <a:t>i = n;</a:t>
            </a:r>
          </a:p>
          <a:p>
            <a:r>
              <a:rPr lang="en-US" dirty="0" smtClean="0"/>
              <a:t>do </a:t>
            </a:r>
            <a:r>
              <a:rPr lang="en-US" dirty="0"/>
              <a:t>{</a:t>
            </a:r>
          </a:p>
          <a:p>
            <a:r>
              <a:rPr lang="en-US" dirty="0"/>
              <a:t>    sum = sum + </a:t>
            </a:r>
            <a:r>
              <a:rPr lang="en-US" dirty="0" err="1"/>
              <a:t>i</a:t>
            </a:r>
            <a:r>
              <a:rPr lang="en-US" dirty="0"/>
              <a:t>;</a:t>
            </a:r>
          </a:p>
          <a:p>
            <a:r>
              <a:rPr lang="en-US" dirty="0"/>
              <a:t>    i = </a:t>
            </a:r>
            <a:r>
              <a:rPr lang="en-US" dirty="0" err="1" smtClean="0"/>
              <a:t>i</a:t>
            </a:r>
            <a:r>
              <a:rPr lang="en-US" dirty="0" smtClean="0"/>
              <a:t>- </a:t>
            </a:r>
            <a:r>
              <a:rPr lang="en-US" dirty="0"/>
              <a:t>1;</a:t>
            </a:r>
          </a:p>
          <a:p>
            <a:r>
              <a:rPr lang="en-US" dirty="0"/>
              <a:t>}</a:t>
            </a:r>
          </a:p>
          <a:p>
            <a:r>
              <a:rPr lang="en-US" dirty="0" smtClean="0"/>
              <a:t>while </a:t>
            </a:r>
            <a:r>
              <a:rPr lang="en-US" dirty="0"/>
              <a:t>i &lt;= 0;</a:t>
            </a:r>
          </a:p>
          <a:p>
            <a:r>
              <a:rPr lang="en-US" dirty="0" err="1"/>
              <a:t>System.out.print</a:t>
            </a:r>
            <a:r>
              <a:rPr lang="en-US" dirty="0"/>
              <a:t> (sum);</a:t>
            </a:r>
          </a:p>
          <a:p>
            <a:r>
              <a:rPr lang="en-US" dirty="0"/>
              <a:t>…</a:t>
            </a:r>
          </a:p>
        </p:txBody>
      </p:sp>
      <p:sp>
        <p:nvSpPr>
          <p:cNvPr id="6" name="TextBox 5">
            <a:extLst>
              <a:ext uri="{FF2B5EF4-FFF2-40B4-BE49-F238E27FC236}">
                <a16:creationId xmlns:a16="http://schemas.microsoft.com/office/drawing/2014/main" xmlns="" id="{10DBB6F5-0BF6-4E87-91D5-B732435B16EC}"/>
              </a:ext>
            </a:extLst>
          </p:cNvPr>
          <p:cNvSpPr txBox="1"/>
          <p:nvPr/>
        </p:nvSpPr>
        <p:spPr>
          <a:xfrm>
            <a:off x="4419600" y="1981200"/>
            <a:ext cx="3581400" cy="2862322"/>
          </a:xfrm>
          <a:prstGeom prst="rect">
            <a:avLst/>
          </a:prstGeom>
          <a:noFill/>
        </p:spPr>
        <p:txBody>
          <a:bodyPr wrap="square" rtlCol="0">
            <a:spAutoFit/>
          </a:bodyPr>
          <a:lstStyle/>
          <a:p>
            <a:r>
              <a:rPr lang="en-US" dirty="0"/>
              <a:t>…</a:t>
            </a:r>
          </a:p>
          <a:p>
            <a:r>
              <a:rPr lang="en-US" dirty="0"/>
              <a:t>sum = 0;</a:t>
            </a:r>
          </a:p>
          <a:p>
            <a:r>
              <a:rPr lang="en-US" dirty="0"/>
              <a:t>i = n;</a:t>
            </a:r>
          </a:p>
          <a:p>
            <a:r>
              <a:rPr lang="en-US" dirty="0"/>
              <a:t>do {</a:t>
            </a:r>
          </a:p>
          <a:p>
            <a:r>
              <a:rPr lang="en-US" dirty="0"/>
              <a:t>    sum = sum + </a:t>
            </a:r>
            <a:r>
              <a:rPr lang="en-US" dirty="0" err="1"/>
              <a:t>i</a:t>
            </a:r>
            <a:r>
              <a:rPr lang="en-US" dirty="0"/>
              <a:t>;</a:t>
            </a:r>
          </a:p>
          <a:p>
            <a:r>
              <a:rPr lang="en-US" dirty="0"/>
              <a:t>    i = i – 1;</a:t>
            </a:r>
          </a:p>
          <a:p>
            <a:r>
              <a:rPr lang="en-US" dirty="0"/>
              <a:t>}</a:t>
            </a:r>
          </a:p>
          <a:p>
            <a:r>
              <a:rPr lang="en-US" dirty="0"/>
              <a:t>while i &gt; 0;</a:t>
            </a:r>
          </a:p>
          <a:p>
            <a:r>
              <a:rPr lang="en-US" dirty="0" err="1"/>
              <a:t>System.out.print</a:t>
            </a:r>
            <a:r>
              <a:rPr lang="en-US" dirty="0"/>
              <a:t> (sum);</a:t>
            </a:r>
          </a:p>
          <a:p>
            <a:r>
              <a:rPr lang="en-US" dirty="0"/>
              <a:t>…</a:t>
            </a:r>
          </a:p>
        </p:txBody>
      </p:sp>
      <p:sp>
        <p:nvSpPr>
          <p:cNvPr id="7" name="TextBox 6">
            <a:extLst>
              <a:ext uri="{FF2B5EF4-FFF2-40B4-BE49-F238E27FC236}">
                <a16:creationId xmlns:a16="http://schemas.microsoft.com/office/drawing/2014/main" xmlns="" id="{58773CD7-EF47-4D8B-8FBA-EA2EFFCCE4D7}"/>
              </a:ext>
            </a:extLst>
          </p:cNvPr>
          <p:cNvSpPr txBox="1"/>
          <p:nvPr/>
        </p:nvSpPr>
        <p:spPr>
          <a:xfrm>
            <a:off x="1066800" y="1417638"/>
            <a:ext cx="6934200" cy="369332"/>
          </a:xfrm>
          <a:prstGeom prst="rect">
            <a:avLst/>
          </a:prstGeom>
          <a:noFill/>
        </p:spPr>
        <p:txBody>
          <a:bodyPr wrap="square" rtlCol="0">
            <a:spAutoFit/>
          </a:bodyPr>
          <a:lstStyle/>
          <a:p>
            <a:r>
              <a:rPr lang="en-US" dirty="0"/>
              <a:t>Draw the flow graphs (separately) for the following two code fragments.</a:t>
            </a:r>
          </a:p>
        </p:txBody>
      </p:sp>
    </p:spTree>
    <p:extLst>
      <p:ext uri="{BB962C8B-B14F-4D97-AF65-F5344CB8AC3E}">
        <p14:creationId xmlns:p14="http://schemas.microsoft.com/office/powerpoint/2010/main" val="245093625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914400" y="274638"/>
            <a:ext cx="7772400" cy="715962"/>
          </a:xfrm>
        </p:spPr>
        <p:txBody>
          <a:bodyPr/>
          <a:lstStyle/>
          <a:p>
            <a:r>
              <a:rPr lang="en-US"/>
              <a:t>Example – Compute binary value</a:t>
            </a:r>
          </a:p>
        </p:txBody>
      </p:sp>
      <p:sp>
        <p:nvSpPr>
          <p:cNvPr id="10243" name="Content Placeholder 2"/>
          <p:cNvSpPr>
            <a:spLocks noGrp="1"/>
          </p:cNvSpPr>
          <p:nvPr>
            <p:ph sz="quarter" idx="1"/>
          </p:nvPr>
        </p:nvSpPr>
        <p:spPr>
          <a:xfrm>
            <a:off x="609600" y="990600"/>
            <a:ext cx="7772400" cy="5486400"/>
          </a:xfrm>
        </p:spPr>
        <p:txBody>
          <a:bodyPr/>
          <a:lstStyle/>
          <a:p>
            <a:pPr>
              <a:spcBef>
                <a:spcPct val="0"/>
              </a:spcBef>
              <a:buFont typeface="Wingdings 2" panose="05020102010507070707" pitchFamily="18" charset="2"/>
              <a:buNone/>
            </a:pPr>
            <a:r>
              <a:rPr lang="en-US"/>
              <a:t>	</a:t>
            </a:r>
            <a:r>
              <a:rPr lang="en-US" sz="1800" b="1"/>
              <a:t>public String computeBinary (int n) {  // assume n &gt;= 0 &amp;&amp; n &lt;= 15</a:t>
            </a:r>
          </a:p>
          <a:p>
            <a:pPr>
              <a:spcBef>
                <a:spcPct val="0"/>
              </a:spcBef>
              <a:buFont typeface="Wingdings 2" panose="05020102010507070707" pitchFamily="18" charset="2"/>
              <a:buNone/>
            </a:pPr>
            <a:r>
              <a:rPr lang="en-US" sz="1800" b="1"/>
              <a:t>	          String result = "";</a:t>
            </a:r>
          </a:p>
          <a:p>
            <a:pPr>
              <a:spcBef>
                <a:spcPct val="0"/>
              </a:spcBef>
              <a:buFont typeface="Wingdings 2" panose="05020102010507070707" pitchFamily="18" charset="2"/>
              <a:buNone/>
            </a:pPr>
            <a:r>
              <a:rPr lang="en-US" sz="1800" b="1"/>
              <a:t>	          while (n &gt; 0) {</a:t>
            </a:r>
          </a:p>
          <a:p>
            <a:pPr>
              <a:spcBef>
                <a:spcPct val="0"/>
              </a:spcBef>
              <a:buFont typeface="Wingdings 2" panose="05020102010507070707" pitchFamily="18" charset="2"/>
              <a:buNone/>
            </a:pPr>
            <a:r>
              <a:rPr lang="en-US" sz="1800" b="1"/>
              <a:t>		    result = (n % 2) + result;</a:t>
            </a:r>
          </a:p>
          <a:p>
            <a:pPr>
              <a:spcBef>
                <a:spcPct val="0"/>
              </a:spcBef>
              <a:buFont typeface="Wingdings 2" panose="05020102010507070707" pitchFamily="18" charset="2"/>
              <a:buNone/>
            </a:pPr>
            <a:r>
              <a:rPr lang="en-US" sz="1800" b="1"/>
              <a:t>		    n = n / 2;</a:t>
            </a:r>
          </a:p>
          <a:p>
            <a:pPr>
              <a:spcBef>
                <a:spcPct val="0"/>
              </a:spcBef>
              <a:buFont typeface="Wingdings 2" panose="05020102010507070707" pitchFamily="18" charset="2"/>
              <a:buNone/>
            </a:pPr>
            <a:r>
              <a:rPr lang="en-US" sz="1800" b="1"/>
              <a:t>	           }</a:t>
            </a:r>
          </a:p>
          <a:p>
            <a:pPr>
              <a:spcBef>
                <a:spcPct val="0"/>
              </a:spcBef>
              <a:buFont typeface="Wingdings 2" panose="05020102010507070707" pitchFamily="18" charset="2"/>
              <a:buNone/>
            </a:pPr>
            <a:r>
              <a:rPr lang="en-US" sz="1800" b="1"/>
              <a:t>	           switch (result.length()) {</a:t>
            </a:r>
          </a:p>
          <a:p>
            <a:pPr>
              <a:spcBef>
                <a:spcPct val="0"/>
              </a:spcBef>
              <a:buFont typeface="Wingdings 2" panose="05020102010507070707" pitchFamily="18" charset="2"/>
              <a:buNone/>
            </a:pPr>
            <a:r>
              <a:rPr lang="en-US" sz="1800" b="1"/>
              <a:t>                     case 3: result = "0" + result;</a:t>
            </a:r>
          </a:p>
          <a:p>
            <a:pPr>
              <a:spcBef>
                <a:spcPct val="0"/>
              </a:spcBef>
              <a:buFont typeface="Wingdings 2" panose="05020102010507070707" pitchFamily="18" charset="2"/>
              <a:buNone/>
            </a:pPr>
            <a:r>
              <a:rPr lang="en-US" sz="1800" b="1"/>
              <a:t>                            break;</a:t>
            </a:r>
          </a:p>
          <a:p>
            <a:pPr>
              <a:spcBef>
                <a:spcPct val="0"/>
              </a:spcBef>
              <a:buFont typeface="Wingdings 2" panose="05020102010507070707" pitchFamily="18" charset="2"/>
              <a:buNone/>
            </a:pPr>
            <a:r>
              <a:rPr lang="en-US" sz="1800" b="1"/>
              <a:t>                      case 2: result = "00" + result;</a:t>
            </a:r>
          </a:p>
          <a:p>
            <a:pPr>
              <a:spcBef>
                <a:spcPct val="0"/>
              </a:spcBef>
              <a:buFont typeface="Wingdings 2" panose="05020102010507070707" pitchFamily="18" charset="2"/>
              <a:buNone/>
            </a:pPr>
            <a:r>
              <a:rPr lang="en-US" sz="1800" b="1"/>
              <a:t>		          break;</a:t>
            </a:r>
          </a:p>
          <a:p>
            <a:pPr>
              <a:spcBef>
                <a:spcPct val="0"/>
              </a:spcBef>
              <a:buFont typeface="Wingdings 2" panose="05020102010507070707" pitchFamily="18" charset="2"/>
              <a:buNone/>
            </a:pPr>
            <a:r>
              <a:rPr lang="en-US" sz="1800" b="1"/>
              <a:t>	                case 1: result = "000" + result;</a:t>
            </a:r>
          </a:p>
          <a:p>
            <a:pPr>
              <a:spcBef>
                <a:spcPct val="0"/>
              </a:spcBef>
              <a:buFont typeface="Wingdings 2" panose="05020102010507070707" pitchFamily="18" charset="2"/>
              <a:buNone/>
            </a:pPr>
            <a:r>
              <a:rPr lang="en-US" sz="1800" b="1"/>
              <a:t>		          break;</a:t>
            </a:r>
          </a:p>
          <a:p>
            <a:pPr>
              <a:spcBef>
                <a:spcPct val="0"/>
              </a:spcBef>
              <a:buFont typeface="Wingdings 2" panose="05020102010507070707" pitchFamily="18" charset="2"/>
              <a:buNone/>
            </a:pPr>
            <a:r>
              <a:rPr lang="en-US" sz="1800" b="1"/>
              <a:t>	                case 0: result = "0000";</a:t>
            </a:r>
          </a:p>
          <a:p>
            <a:pPr>
              <a:spcBef>
                <a:spcPct val="0"/>
              </a:spcBef>
              <a:buFont typeface="Wingdings 2" panose="05020102010507070707" pitchFamily="18" charset="2"/>
              <a:buNone/>
            </a:pPr>
            <a:r>
              <a:rPr lang="en-US" sz="1800" b="1"/>
              <a:t>		          break;</a:t>
            </a:r>
          </a:p>
          <a:p>
            <a:pPr>
              <a:spcBef>
                <a:spcPct val="0"/>
              </a:spcBef>
              <a:buFont typeface="Wingdings 2" panose="05020102010507070707" pitchFamily="18" charset="2"/>
              <a:buNone/>
            </a:pPr>
            <a:r>
              <a:rPr lang="en-US" sz="1800" b="1"/>
              <a:t>	                default: // nothing </a:t>
            </a:r>
          </a:p>
          <a:p>
            <a:pPr>
              <a:spcBef>
                <a:spcPct val="0"/>
              </a:spcBef>
              <a:buFont typeface="Wingdings 2" panose="05020102010507070707" pitchFamily="18" charset="2"/>
              <a:buNone/>
            </a:pPr>
            <a:r>
              <a:rPr lang="en-US" sz="1800" b="1"/>
              <a:t>                } // end switch</a:t>
            </a:r>
          </a:p>
          <a:p>
            <a:pPr>
              <a:spcBef>
                <a:spcPct val="0"/>
              </a:spcBef>
              <a:buFont typeface="Wingdings 2" panose="05020102010507070707" pitchFamily="18" charset="2"/>
              <a:buNone/>
            </a:pPr>
            <a:r>
              <a:rPr lang="en-US" sz="1800" b="1"/>
              <a:t>	          return result;</a:t>
            </a:r>
          </a:p>
          <a:p>
            <a:pPr>
              <a:spcBef>
                <a:spcPct val="0"/>
              </a:spcBef>
              <a:buFont typeface="Wingdings 2" panose="05020102010507070707" pitchFamily="18" charset="2"/>
              <a:buNone/>
            </a:pPr>
            <a:r>
              <a:rPr lang="en-US" sz="1800" b="1"/>
              <a:t>	}</a:t>
            </a:r>
          </a:p>
        </p:txBody>
      </p:sp>
      <p:sp>
        <p:nvSpPr>
          <p:cNvPr id="4" name="Slide Number Placeholder 3"/>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F4C5C6FE-7FEB-43F9-B506-D4A9D80A2FE6}" type="slidenum">
              <a:rPr lang="en-US">
                <a:solidFill>
                  <a:srgbClr val="FFFFFF"/>
                </a:solidFill>
                <a:latin typeface="Franklin Gothic Book" panose="020B0503020102020204" pitchFamily="34" charset="0"/>
              </a:rPr>
              <a:pPr/>
              <a:t>11</a:t>
            </a:fld>
            <a:endParaRPr lang="en-US">
              <a:solidFill>
                <a:srgbClr val="FFFFFF"/>
              </a:solidFill>
              <a:latin typeface="Franklin Gothic Book" panose="020B0503020102020204"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FE92F452-1381-4B48-B2EE-F04F1C9B7B6B}" type="slidenum">
              <a:rPr lang="en-US">
                <a:solidFill>
                  <a:srgbClr val="FFFFFF"/>
                </a:solidFill>
                <a:latin typeface="Franklin Gothic Book" panose="020B0503020102020204" pitchFamily="34" charset="0"/>
              </a:rPr>
              <a:pPr/>
              <a:t>12</a:t>
            </a:fld>
            <a:endParaRPr lang="en-US">
              <a:solidFill>
                <a:srgbClr val="FFFFFF"/>
              </a:solidFill>
              <a:latin typeface="Franklin Gothic Book" panose="020B0503020102020204" pitchFamily="34" charset="0"/>
            </a:endParaRPr>
          </a:p>
        </p:txBody>
      </p:sp>
      <p:sp>
        <p:nvSpPr>
          <p:cNvPr id="3" name="Oval 2"/>
          <p:cNvSpPr/>
          <p:nvPr/>
        </p:nvSpPr>
        <p:spPr>
          <a:xfrm>
            <a:off x="838200" y="533400"/>
            <a:ext cx="19812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Oval 3"/>
          <p:cNvSpPr/>
          <p:nvPr/>
        </p:nvSpPr>
        <p:spPr>
          <a:xfrm>
            <a:off x="838200" y="1371600"/>
            <a:ext cx="1981200" cy="609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4"/>
          <p:cNvSpPr/>
          <p:nvPr/>
        </p:nvSpPr>
        <p:spPr>
          <a:xfrm>
            <a:off x="838200" y="2209800"/>
            <a:ext cx="19812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3505200" y="1295400"/>
            <a:ext cx="1981200" cy="609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914400" y="3276600"/>
            <a:ext cx="19812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2362200" y="4191000"/>
            <a:ext cx="19812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4267200" y="3200400"/>
            <a:ext cx="19812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5791200" y="4114800"/>
            <a:ext cx="19812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p:cNvSpPr/>
          <p:nvPr/>
        </p:nvSpPr>
        <p:spPr>
          <a:xfrm>
            <a:off x="3505200" y="5486400"/>
            <a:ext cx="19812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76" name="TextBox 11"/>
          <p:cNvSpPr txBox="1">
            <a:spLocks noChangeArrowheads="1"/>
          </p:cNvSpPr>
          <p:nvPr/>
        </p:nvSpPr>
        <p:spPr bwMode="auto">
          <a:xfrm>
            <a:off x="1066800" y="685800"/>
            <a:ext cx="1447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sz="1600"/>
              <a:t>result = “”</a:t>
            </a:r>
          </a:p>
        </p:txBody>
      </p:sp>
      <p:sp>
        <p:nvSpPr>
          <p:cNvPr id="11277" name="TextBox 12"/>
          <p:cNvSpPr txBox="1">
            <a:spLocks noChangeArrowheads="1"/>
          </p:cNvSpPr>
          <p:nvPr/>
        </p:nvSpPr>
        <p:spPr bwMode="auto">
          <a:xfrm>
            <a:off x="1066800" y="1524000"/>
            <a:ext cx="1447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sz="1600"/>
              <a:t>n &gt; 0</a:t>
            </a:r>
          </a:p>
        </p:txBody>
      </p:sp>
      <p:sp>
        <p:nvSpPr>
          <p:cNvPr id="11278" name="TextBox 13"/>
          <p:cNvSpPr txBox="1">
            <a:spLocks noChangeArrowheads="1"/>
          </p:cNvSpPr>
          <p:nvPr/>
        </p:nvSpPr>
        <p:spPr bwMode="auto">
          <a:xfrm>
            <a:off x="914400" y="2209800"/>
            <a:ext cx="1981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sz="1400" dirty="0"/>
              <a:t>result = (n%2) + result</a:t>
            </a:r>
          </a:p>
          <a:p>
            <a:r>
              <a:rPr lang="en-US" sz="1400" dirty="0"/>
              <a:t>n = n / 2</a:t>
            </a:r>
          </a:p>
        </p:txBody>
      </p:sp>
      <p:sp>
        <p:nvSpPr>
          <p:cNvPr id="11279" name="TextBox 14"/>
          <p:cNvSpPr txBox="1">
            <a:spLocks noChangeArrowheads="1"/>
          </p:cNvSpPr>
          <p:nvPr/>
        </p:nvSpPr>
        <p:spPr bwMode="auto">
          <a:xfrm>
            <a:off x="3657600" y="1447800"/>
            <a:ext cx="175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sz="1600"/>
              <a:t>result.length()</a:t>
            </a:r>
          </a:p>
        </p:txBody>
      </p:sp>
      <p:sp>
        <p:nvSpPr>
          <p:cNvPr id="11280" name="TextBox 15"/>
          <p:cNvSpPr txBox="1">
            <a:spLocks noChangeArrowheads="1"/>
          </p:cNvSpPr>
          <p:nvPr/>
        </p:nvSpPr>
        <p:spPr bwMode="auto">
          <a:xfrm>
            <a:off x="990600" y="3352800"/>
            <a:ext cx="1752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sz="1400" dirty="0"/>
              <a:t>result = “0”+result</a:t>
            </a:r>
          </a:p>
          <a:p>
            <a:pPr algn="ctr"/>
            <a:r>
              <a:rPr lang="en-US" sz="1400" dirty="0"/>
              <a:t>break</a:t>
            </a:r>
          </a:p>
        </p:txBody>
      </p:sp>
      <p:sp>
        <p:nvSpPr>
          <p:cNvPr id="11281" name="TextBox 16"/>
          <p:cNvSpPr txBox="1">
            <a:spLocks noChangeArrowheads="1"/>
          </p:cNvSpPr>
          <p:nvPr/>
        </p:nvSpPr>
        <p:spPr bwMode="auto">
          <a:xfrm>
            <a:off x="2514600" y="4267200"/>
            <a:ext cx="1752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sz="1400" dirty="0"/>
              <a:t>result = “00”+result</a:t>
            </a:r>
          </a:p>
          <a:p>
            <a:pPr algn="ctr"/>
            <a:r>
              <a:rPr lang="en-US" sz="1400" dirty="0"/>
              <a:t>break</a:t>
            </a:r>
          </a:p>
        </p:txBody>
      </p:sp>
      <p:sp>
        <p:nvSpPr>
          <p:cNvPr id="11282" name="TextBox 17"/>
          <p:cNvSpPr txBox="1">
            <a:spLocks noChangeArrowheads="1"/>
          </p:cNvSpPr>
          <p:nvPr/>
        </p:nvSpPr>
        <p:spPr bwMode="auto">
          <a:xfrm>
            <a:off x="4267200" y="3276600"/>
            <a:ext cx="1981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sz="1400" dirty="0"/>
              <a:t>result = “000” + result</a:t>
            </a:r>
          </a:p>
          <a:p>
            <a:pPr algn="ctr"/>
            <a:r>
              <a:rPr lang="en-US" sz="1400" dirty="0"/>
              <a:t>break</a:t>
            </a:r>
          </a:p>
        </p:txBody>
      </p:sp>
      <p:sp>
        <p:nvSpPr>
          <p:cNvPr id="11283" name="TextBox 18"/>
          <p:cNvSpPr txBox="1">
            <a:spLocks noChangeArrowheads="1"/>
          </p:cNvSpPr>
          <p:nvPr/>
        </p:nvSpPr>
        <p:spPr bwMode="auto">
          <a:xfrm>
            <a:off x="5943600" y="4267200"/>
            <a:ext cx="1752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sz="1400" dirty="0"/>
              <a:t>result = “0000”</a:t>
            </a:r>
          </a:p>
          <a:p>
            <a:pPr algn="ctr"/>
            <a:r>
              <a:rPr lang="en-US" sz="1400" dirty="0"/>
              <a:t>break</a:t>
            </a:r>
          </a:p>
        </p:txBody>
      </p:sp>
      <p:sp>
        <p:nvSpPr>
          <p:cNvPr id="11284" name="TextBox 19"/>
          <p:cNvSpPr txBox="1">
            <a:spLocks noChangeArrowheads="1"/>
          </p:cNvSpPr>
          <p:nvPr/>
        </p:nvSpPr>
        <p:spPr bwMode="auto">
          <a:xfrm>
            <a:off x="3581400" y="5562600"/>
            <a:ext cx="1828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sz="1400"/>
              <a:t>return result</a:t>
            </a:r>
          </a:p>
        </p:txBody>
      </p:sp>
      <p:cxnSp>
        <p:nvCxnSpPr>
          <p:cNvPr id="22" name="Straight Arrow Connector 21"/>
          <p:cNvCxnSpPr>
            <a:endCxn id="3" idx="0"/>
          </p:cNvCxnSpPr>
          <p:nvPr/>
        </p:nvCxnSpPr>
        <p:spPr>
          <a:xfrm rot="5400000">
            <a:off x="1676401" y="381000"/>
            <a:ext cx="3048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3" idx="4"/>
            <a:endCxn id="4" idx="0"/>
          </p:cNvCxnSpPr>
          <p:nvPr/>
        </p:nvCxnSpPr>
        <p:spPr>
          <a:xfrm rot="5400000">
            <a:off x="1714501" y="1257300"/>
            <a:ext cx="2286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4" idx="4"/>
            <a:endCxn id="11278" idx="0"/>
          </p:cNvCxnSpPr>
          <p:nvPr/>
        </p:nvCxnSpPr>
        <p:spPr>
          <a:xfrm rot="16200000" flipH="1">
            <a:off x="1752600" y="2057400"/>
            <a:ext cx="2286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4" idx="2"/>
          </p:cNvCxnSpPr>
          <p:nvPr/>
        </p:nvCxnSpPr>
        <p:spPr>
          <a:xfrm rot="5400000" flipH="1" flipV="1">
            <a:off x="533400" y="1676400"/>
            <a:ext cx="304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endCxn id="5" idx="2"/>
          </p:cNvCxnSpPr>
          <p:nvPr/>
        </p:nvCxnSpPr>
        <p:spPr>
          <a:xfrm rot="16200000" flipH="1">
            <a:off x="419100" y="2095500"/>
            <a:ext cx="5334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4" idx="6"/>
            <a:endCxn id="6" idx="2"/>
          </p:cNvCxnSpPr>
          <p:nvPr/>
        </p:nvCxnSpPr>
        <p:spPr>
          <a:xfrm flipV="1">
            <a:off x="2819400" y="1600200"/>
            <a:ext cx="6858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6" idx="4"/>
          </p:cNvCxnSpPr>
          <p:nvPr/>
        </p:nvCxnSpPr>
        <p:spPr>
          <a:xfrm rot="5400000">
            <a:off x="2781300" y="1638300"/>
            <a:ext cx="1447800" cy="198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6" idx="4"/>
            <a:endCxn id="8" idx="0"/>
          </p:cNvCxnSpPr>
          <p:nvPr/>
        </p:nvCxnSpPr>
        <p:spPr>
          <a:xfrm rot="5400000">
            <a:off x="2781300" y="2476500"/>
            <a:ext cx="22860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6" idx="4"/>
            <a:endCxn id="9" idx="0"/>
          </p:cNvCxnSpPr>
          <p:nvPr/>
        </p:nvCxnSpPr>
        <p:spPr>
          <a:xfrm rot="16200000" flipH="1">
            <a:off x="4229100" y="2171700"/>
            <a:ext cx="12954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6" idx="4"/>
            <a:endCxn id="10" idx="7"/>
          </p:cNvCxnSpPr>
          <p:nvPr/>
        </p:nvCxnSpPr>
        <p:spPr>
          <a:xfrm rot="16200000" flipH="1">
            <a:off x="4839494" y="1561306"/>
            <a:ext cx="2298700" cy="2986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endCxn id="11" idx="6"/>
          </p:cNvCxnSpPr>
          <p:nvPr/>
        </p:nvCxnSpPr>
        <p:spPr>
          <a:xfrm rot="10800000" flipV="1">
            <a:off x="5486400" y="4343400"/>
            <a:ext cx="28956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6" idx="5"/>
          </p:cNvCxnSpPr>
          <p:nvPr/>
        </p:nvCxnSpPr>
        <p:spPr>
          <a:xfrm rot="10800000">
            <a:off x="5195888" y="1816100"/>
            <a:ext cx="3186112" cy="2527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endCxn id="11" idx="2"/>
          </p:cNvCxnSpPr>
          <p:nvPr/>
        </p:nvCxnSpPr>
        <p:spPr>
          <a:xfrm>
            <a:off x="1371600" y="3810000"/>
            <a:ext cx="2133600" cy="198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11281" idx="2"/>
          </p:cNvCxnSpPr>
          <p:nvPr/>
        </p:nvCxnSpPr>
        <p:spPr>
          <a:xfrm rot="16200000" flipH="1">
            <a:off x="3367087" y="4814888"/>
            <a:ext cx="695325" cy="647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11282" idx="2"/>
          </p:cNvCxnSpPr>
          <p:nvPr/>
        </p:nvCxnSpPr>
        <p:spPr>
          <a:xfrm rot="5400000">
            <a:off x="4148137" y="4376738"/>
            <a:ext cx="1685925"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11283" idx="1"/>
          </p:cNvCxnSpPr>
          <p:nvPr/>
        </p:nvCxnSpPr>
        <p:spPr>
          <a:xfrm rot="10800000" flipV="1">
            <a:off x="5257800" y="4529138"/>
            <a:ext cx="685800" cy="10334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11" idx="4"/>
          </p:cNvCxnSpPr>
          <p:nvPr/>
        </p:nvCxnSpPr>
        <p:spPr>
          <a:xfrm rot="5400000">
            <a:off x="4381501" y="6210300"/>
            <a:ext cx="2286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302" name="TextBox 56"/>
          <p:cNvSpPr txBox="1">
            <a:spLocks noChangeArrowheads="1"/>
          </p:cNvSpPr>
          <p:nvPr/>
        </p:nvSpPr>
        <p:spPr bwMode="auto">
          <a:xfrm>
            <a:off x="2819400" y="1371600"/>
            <a:ext cx="304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t>F</a:t>
            </a:r>
          </a:p>
        </p:txBody>
      </p:sp>
      <p:sp>
        <p:nvSpPr>
          <p:cNvPr id="11303" name="TextBox 57"/>
          <p:cNvSpPr txBox="1">
            <a:spLocks noChangeArrowheads="1"/>
          </p:cNvSpPr>
          <p:nvPr/>
        </p:nvSpPr>
        <p:spPr bwMode="auto">
          <a:xfrm>
            <a:off x="1905000" y="1905000"/>
            <a:ext cx="304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t>T</a:t>
            </a:r>
          </a:p>
        </p:txBody>
      </p:sp>
      <p:sp>
        <p:nvSpPr>
          <p:cNvPr id="11304" name="TextBox 58"/>
          <p:cNvSpPr txBox="1">
            <a:spLocks noChangeArrowheads="1"/>
          </p:cNvSpPr>
          <p:nvPr/>
        </p:nvSpPr>
        <p:spPr bwMode="auto">
          <a:xfrm>
            <a:off x="3581400" y="2133600"/>
            <a:ext cx="228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t>3</a:t>
            </a:r>
          </a:p>
        </p:txBody>
      </p:sp>
      <p:sp>
        <p:nvSpPr>
          <p:cNvPr id="11305" name="TextBox 59"/>
          <p:cNvSpPr txBox="1">
            <a:spLocks noChangeArrowheads="1"/>
          </p:cNvSpPr>
          <p:nvPr/>
        </p:nvSpPr>
        <p:spPr bwMode="auto">
          <a:xfrm>
            <a:off x="4114800" y="2514600"/>
            <a:ext cx="228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t>2</a:t>
            </a:r>
          </a:p>
        </p:txBody>
      </p:sp>
      <p:sp>
        <p:nvSpPr>
          <p:cNvPr id="11306" name="TextBox 60"/>
          <p:cNvSpPr txBox="1">
            <a:spLocks noChangeArrowheads="1"/>
          </p:cNvSpPr>
          <p:nvPr/>
        </p:nvSpPr>
        <p:spPr bwMode="auto">
          <a:xfrm>
            <a:off x="4953000" y="2590800"/>
            <a:ext cx="228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t>1</a:t>
            </a:r>
          </a:p>
        </p:txBody>
      </p:sp>
      <p:sp>
        <p:nvSpPr>
          <p:cNvPr id="11307" name="TextBox 61"/>
          <p:cNvSpPr txBox="1">
            <a:spLocks noChangeArrowheads="1"/>
          </p:cNvSpPr>
          <p:nvPr/>
        </p:nvSpPr>
        <p:spPr bwMode="auto">
          <a:xfrm>
            <a:off x="5257800" y="2286000"/>
            <a:ext cx="304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t>0</a:t>
            </a:r>
          </a:p>
        </p:txBody>
      </p:sp>
      <p:sp>
        <p:nvSpPr>
          <p:cNvPr id="11308" name="TextBox 62"/>
          <p:cNvSpPr txBox="1">
            <a:spLocks noChangeArrowheads="1"/>
          </p:cNvSpPr>
          <p:nvPr/>
        </p:nvSpPr>
        <p:spPr bwMode="auto">
          <a:xfrm>
            <a:off x="5791200" y="2133600"/>
            <a:ext cx="990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sz="1400"/>
              <a:t>default</a:t>
            </a:r>
          </a:p>
        </p:txBody>
      </p:sp>
      <p:sp>
        <p:nvSpPr>
          <p:cNvPr id="11309" name="TextBox 64"/>
          <p:cNvSpPr txBox="1">
            <a:spLocks noChangeArrowheads="1"/>
          </p:cNvSpPr>
          <p:nvPr/>
        </p:nvSpPr>
        <p:spPr bwMode="auto">
          <a:xfrm>
            <a:off x="609600" y="609600"/>
            <a:ext cx="228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solidFill>
                  <a:srgbClr val="FF0000"/>
                </a:solidFill>
              </a:rPr>
              <a:t>1</a:t>
            </a:r>
          </a:p>
        </p:txBody>
      </p:sp>
      <p:sp>
        <p:nvSpPr>
          <p:cNvPr id="11310" name="TextBox 65"/>
          <p:cNvSpPr txBox="1">
            <a:spLocks noChangeArrowheads="1"/>
          </p:cNvSpPr>
          <p:nvPr/>
        </p:nvSpPr>
        <p:spPr bwMode="auto">
          <a:xfrm>
            <a:off x="609600" y="1371600"/>
            <a:ext cx="304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solidFill>
                  <a:srgbClr val="FF0000"/>
                </a:solidFill>
              </a:rPr>
              <a:t>2</a:t>
            </a:r>
          </a:p>
        </p:txBody>
      </p:sp>
      <p:sp>
        <p:nvSpPr>
          <p:cNvPr id="11311" name="TextBox 66"/>
          <p:cNvSpPr txBox="1">
            <a:spLocks noChangeArrowheads="1"/>
          </p:cNvSpPr>
          <p:nvPr/>
        </p:nvSpPr>
        <p:spPr bwMode="auto">
          <a:xfrm>
            <a:off x="533400" y="2362200"/>
            <a:ext cx="304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solidFill>
                  <a:srgbClr val="FF0000"/>
                </a:solidFill>
              </a:rPr>
              <a:t>3</a:t>
            </a:r>
          </a:p>
        </p:txBody>
      </p:sp>
      <p:sp>
        <p:nvSpPr>
          <p:cNvPr id="11312" name="TextBox 67"/>
          <p:cNvSpPr txBox="1">
            <a:spLocks noChangeArrowheads="1"/>
          </p:cNvSpPr>
          <p:nvPr/>
        </p:nvSpPr>
        <p:spPr bwMode="auto">
          <a:xfrm>
            <a:off x="5486400" y="1447800"/>
            <a:ext cx="228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solidFill>
                  <a:srgbClr val="FF0000"/>
                </a:solidFill>
              </a:rPr>
              <a:t>4</a:t>
            </a:r>
          </a:p>
        </p:txBody>
      </p:sp>
      <p:sp>
        <p:nvSpPr>
          <p:cNvPr id="11313" name="TextBox 68"/>
          <p:cNvSpPr txBox="1">
            <a:spLocks noChangeArrowheads="1"/>
          </p:cNvSpPr>
          <p:nvPr/>
        </p:nvSpPr>
        <p:spPr bwMode="auto">
          <a:xfrm>
            <a:off x="609600" y="3505200"/>
            <a:ext cx="304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solidFill>
                  <a:srgbClr val="FF0000"/>
                </a:solidFill>
              </a:rPr>
              <a:t>5</a:t>
            </a:r>
          </a:p>
        </p:txBody>
      </p:sp>
      <p:sp>
        <p:nvSpPr>
          <p:cNvPr id="11314" name="TextBox 69"/>
          <p:cNvSpPr txBox="1">
            <a:spLocks noChangeArrowheads="1"/>
          </p:cNvSpPr>
          <p:nvPr/>
        </p:nvSpPr>
        <p:spPr bwMode="auto">
          <a:xfrm>
            <a:off x="2209800" y="4114800"/>
            <a:ext cx="304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solidFill>
                  <a:srgbClr val="FF0000"/>
                </a:solidFill>
              </a:rPr>
              <a:t>6</a:t>
            </a:r>
          </a:p>
        </p:txBody>
      </p:sp>
      <p:sp>
        <p:nvSpPr>
          <p:cNvPr id="11315" name="TextBox 70"/>
          <p:cNvSpPr txBox="1">
            <a:spLocks noChangeArrowheads="1"/>
          </p:cNvSpPr>
          <p:nvPr/>
        </p:nvSpPr>
        <p:spPr bwMode="auto">
          <a:xfrm>
            <a:off x="4038600" y="3276600"/>
            <a:ext cx="228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solidFill>
                  <a:srgbClr val="FF0000"/>
                </a:solidFill>
              </a:rPr>
              <a:t>7</a:t>
            </a:r>
          </a:p>
        </p:txBody>
      </p:sp>
      <p:sp>
        <p:nvSpPr>
          <p:cNvPr id="11316" name="TextBox 71"/>
          <p:cNvSpPr txBox="1">
            <a:spLocks noChangeArrowheads="1"/>
          </p:cNvSpPr>
          <p:nvPr/>
        </p:nvSpPr>
        <p:spPr bwMode="auto">
          <a:xfrm>
            <a:off x="5562600" y="4267200"/>
            <a:ext cx="228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solidFill>
                  <a:srgbClr val="FF0000"/>
                </a:solidFill>
              </a:rPr>
              <a:t>8</a:t>
            </a:r>
          </a:p>
        </p:txBody>
      </p:sp>
      <p:sp>
        <p:nvSpPr>
          <p:cNvPr id="11317" name="TextBox 72"/>
          <p:cNvSpPr txBox="1">
            <a:spLocks noChangeArrowheads="1"/>
          </p:cNvSpPr>
          <p:nvPr/>
        </p:nvSpPr>
        <p:spPr bwMode="auto">
          <a:xfrm>
            <a:off x="3200400" y="5791200"/>
            <a:ext cx="304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solidFill>
                  <a:srgbClr val="FF0000"/>
                </a:solidFill>
              </a:rPr>
              <a:t>9</a:t>
            </a:r>
          </a:p>
        </p:txBody>
      </p:sp>
      <p:sp>
        <p:nvSpPr>
          <p:cNvPr id="11318" name="Rectangle 73"/>
          <p:cNvSpPr>
            <a:spLocks noChangeArrowheads="1"/>
          </p:cNvSpPr>
          <p:nvPr/>
        </p:nvSpPr>
        <p:spPr bwMode="auto">
          <a:xfrm>
            <a:off x="685800" y="6248400"/>
            <a:ext cx="8153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spcBef>
                <a:spcPct val="50000"/>
              </a:spcBef>
            </a:pPr>
            <a:r>
              <a:rPr lang="en-US" sz="1600">
                <a:latin typeface="Times New Roman" panose="02020603050405020304" pitchFamily="18" charset="0"/>
              </a:rPr>
              <a:t>Only executable statements are included; informative and declarative statements are ignored</a:t>
            </a:r>
          </a:p>
        </p:txBody>
      </p:sp>
      <p:sp>
        <p:nvSpPr>
          <p:cNvPr id="12" name="TextBox 11">
            <a:extLst>
              <a:ext uri="{FF2B5EF4-FFF2-40B4-BE49-F238E27FC236}">
                <a16:creationId xmlns:a16="http://schemas.microsoft.com/office/drawing/2014/main" xmlns="" id="{98DC9828-3434-492C-8222-074F5F28A91E}"/>
              </a:ext>
            </a:extLst>
          </p:cNvPr>
          <p:cNvSpPr txBox="1"/>
          <p:nvPr/>
        </p:nvSpPr>
        <p:spPr>
          <a:xfrm>
            <a:off x="4953000" y="304800"/>
            <a:ext cx="3886200" cy="646331"/>
          </a:xfrm>
          <a:prstGeom prst="rect">
            <a:avLst/>
          </a:prstGeom>
          <a:noFill/>
        </p:spPr>
        <p:txBody>
          <a:bodyPr wrap="square" rtlCol="0">
            <a:spAutoFit/>
          </a:bodyPr>
          <a:lstStyle/>
          <a:p>
            <a:r>
              <a:rPr lang="en-US" b="1" dirty="0"/>
              <a:t>Node numbers are useful for further analysis and report</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685800" y="228600"/>
            <a:ext cx="7772400" cy="1143000"/>
          </a:xfrm>
        </p:spPr>
        <p:txBody>
          <a:bodyPr/>
          <a:lstStyle/>
          <a:p>
            <a:pPr eaLnBrk="1" hangingPunct="1"/>
            <a:r>
              <a:rPr lang="en-US"/>
              <a:t>Example – computing factorial</a:t>
            </a:r>
          </a:p>
        </p:txBody>
      </p:sp>
      <p:sp>
        <p:nvSpPr>
          <p:cNvPr id="4" name="Slide Number Placeholder 3"/>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31616869-4DDE-4334-B187-7ED6748795AE}" type="slidenum">
              <a:rPr lang="en-US">
                <a:solidFill>
                  <a:srgbClr val="FFFFFF"/>
                </a:solidFill>
                <a:latin typeface="Franklin Gothic Book" panose="020B0503020102020204" pitchFamily="34" charset="0"/>
              </a:rPr>
              <a:pPr/>
              <a:t>13</a:t>
            </a:fld>
            <a:endParaRPr lang="en-US">
              <a:solidFill>
                <a:srgbClr val="FFFFFF"/>
              </a:solidFill>
              <a:latin typeface="Franklin Gothic Book" panose="020B0503020102020204" pitchFamily="34" charset="0"/>
            </a:endParaRPr>
          </a:p>
        </p:txBody>
      </p:sp>
      <p:sp>
        <p:nvSpPr>
          <p:cNvPr id="22531" name="Text Box 3"/>
          <p:cNvSpPr txBox="1">
            <a:spLocks noChangeArrowheads="1"/>
          </p:cNvSpPr>
          <p:nvPr/>
        </p:nvSpPr>
        <p:spPr bwMode="auto">
          <a:xfrm>
            <a:off x="1066800" y="1828800"/>
            <a:ext cx="6629400" cy="418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lnSpc>
                <a:spcPct val="40000"/>
              </a:lnSpc>
              <a:spcBef>
                <a:spcPct val="50000"/>
              </a:spcBef>
            </a:pPr>
            <a:r>
              <a:rPr lang="en-US" sz="2800">
                <a:latin typeface="Times New Roman" panose="02020603050405020304" pitchFamily="18" charset="0"/>
              </a:rPr>
              <a:t>int factorial (int n) {</a:t>
            </a:r>
          </a:p>
          <a:p>
            <a:pPr eaLnBrk="1" hangingPunct="1">
              <a:lnSpc>
                <a:spcPct val="40000"/>
              </a:lnSpc>
              <a:spcBef>
                <a:spcPct val="50000"/>
              </a:spcBef>
            </a:pPr>
            <a:r>
              <a:rPr lang="en-US" sz="2800">
                <a:latin typeface="Times New Roman" panose="02020603050405020304" pitchFamily="18" charset="0"/>
              </a:rPr>
              <a:t>     int i, ret = 0;</a:t>
            </a:r>
          </a:p>
          <a:p>
            <a:pPr eaLnBrk="1" hangingPunct="1">
              <a:lnSpc>
                <a:spcPct val="40000"/>
              </a:lnSpc>
              <a:spcBef>
                <a:spcPct val="50000"/>
              </a:spcBef>
            </a:pPr>
            <a:r>
              <a:rPr lang="en-US" sz="2800">
                <a:latin typeface="Times New Roman" panose="02020603050405020304" pitchFamily="18" charset="0"/>
              </a:rPr>
              <a:t>     if (n &lt; 0) return ret;</a:t>
            </a:r>
          </a:p>
          <a:p>
            <a:pPr eaLnBrk="1" hangingPunct="1">
              <a:lnSpc>
                <a:spcPct val="40000"/>
              </a:lnSpc>
              <a:spcBef>
                <a:spcPct val="50000"/>
              </a:spcBef>
            </a:pPr>
            <a:r>
              <a:rPr lang="en-US" sz="2800">
                <a:latin typeface="Times New Roman" panose="02020603050405020304" pitchFamily="18" charset="0"/>
              </a:rPr>
              <a:t>     i = n;</a:t>
            </a:r>
          </a:p>
          <a:p>
            <a:pPr eaLnBrk="1" hangingPunct="1">
              <a:lnSpc>
                <a:spcPct val="40000"/>
              </a:lnSpc>
              <a:spcBef>
                <a:spcPct val="50000"/>
              </a:spcBef>
            </a:pPr>
            <a:r>
              <a:rPr lang="en-US" sz="2800">
                <a:latin typeface="Times New Roman" panose="02020603050405020304" pitchFamily="18" charset="0"/>
              </a:rPr>
              <a:t>     ret = 1;</a:t>
            </a:r>
          </a:p>
          <a:p>
            <a:pPr eaLnBrk="1" hangingPunct="1">
              <a:lnSpc>
                <a:spcPct val="40000"/>
              </a:lnSpc>
              <a:spcBef>
                <a:spcPct val="50000"/>
              </a:spcBef>
            </a:pPr>
            <a:r>
              <a:rPr lang="en-US" sz="2800">
                <a:latin typeface="Times New Roman" panose="02020603050405020304" pitchFamily="18" charset="0"/>
              </a:rPr>
              <a:t>     while (i &gt; 0) {</a:t>
            </a:r>
          </a:p>
          <a:p>
            <a:pPr eaLnBrk="1" hangingPunct="1">
              <a:lnSpc>
                <a:spcPct val="40000"/>
              </a:lnSpc>
              <a:spcBef>
                <a:spcPct val="50000"/>
              </a:spcBef>
            </a:pPr>
            <a:r>
              <a:rPr lang="en-US" sz="2800">
                <a:latin typeface="Times New Roman" panose="02020603050405020304" pitchFamily="18" charset="0"/>
              </a:rPr>
              <a:t>           ret = ret * i;</a:t>
            </a:r>
          </a:p>
          <a:p>
            <a:pPr eaLnBrk="1" hangingPunct="1">
              <a:lnSpc>
                <a:spcPct val="40000"/>
              </a:lnSpc>
              <a:spcBef>
                <a:spcPct val="50000"/>
              </a:spcBef>
            </a:pPr>
            <a:r>
              <a:rPr lang="en-US" sz="2800">
                <a:latin typeface="Times New Roman" panose="02020603050405020304" pitchFamily="18" charset="0"/>
              </a:rPr>
              <a:t>           i = i  - 1;</a:t>
            </a:r>
          </a:p>
          <a:p>
            <a:pPr eaLnBrk="1" hangingPunct="1">
              <a:lnSpc>
                <a:spcPct val="40000"/>
              </a:lnSpc>
              <a:spcBef>
                <a:spcPct val="50000"/>
              </a:spcBef>
            </a:pPr>
            <a:r>
              <a:rPr lang="en-US" sz="2800">
                <a:latin typeface="Times New Roman" panose="02020603050405020304" pitchFamily="18" charset="0"/>
              </a:rPr>
              <a:t>     }</a:t>
            </a:r>
          </a:p>
          <a:p>
            <a:pPr eaLnBrk="1" hangingPunct="1">
              <a:lnSpc>
                <a:spcPct val="40000"/>
              </a:lnSpc>
              <a:spcBef>
                <a:spcPct val="50000"/>
              </a:spcBef>
            </a:pPr>
            <a:r>
              <a:rPr lang="en-US" sz="2800">
                <a:latin typeface="Times New Roman" panose="02020603050405020304" pitchFamily="18" charset="0"/>
              </a:rPr>
              <a:t>     return ret;</a:t>
            </a:r>
          </a:p>
          <a:p>
            <a:pPr eaLnBrk="1" hangingPunct="1">
              <a:lnSpc>
                <a:spcPct val="40000"/>
              </a:lnSpc>
              <a:spcBef>
                <a:spcPct val="50000"/>
              </a:spcBef>
            </a:pPr>
            <a:r>
              <a:rPr lang="en-US" sz="2800">
                <a:latin typeface="Times New Roman" panose="02020603050405020304" pitchFamily="18" charset="0"/>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anim calcmode="lin" valueType="num">
                                      <p:cBhvr additive="base">
                                        <p:cTn id="7" dur="500" fill="hold"/>
                                        <p:tgtEl>
                                          <p:spTgt spid="22531"/>
                                        </p:tgtEl>
                                        <p:attrNameLst>
                                          <p:attrName>ppt_x</p:attrName>
                                        </p:attrNameLst>
                                      </p:cBhvr>
                                      <p:tavLst>
                                        <p:tav tm="0">
                                          <p:val>
                                            <p:strVal val="0-#ppt_w/2"/>
                                          </p:val>
                                        </p:tav>
                                        <p:tav tm="100000">
                                          <p:val>
                                            <p:strVal val="#ppt_x"/>
                                          </p:val>
                                        </p:tav>
                                      </p:tavLst>
                                    </p:anim>
                                    <p:anim calcmode="lin" valueType="num">
                                      <p:cBhvr additive="base">
                                        <p:cTn id="8" dur="500" fill="hold"/>
                                        <p:tgtEl>
                                          <p:spTgt spid="225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2"/>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E62F0B81-8AD9-41FA-BE49-B6C5FF8D4D93}" type="slidenum">
              <a:rPr lang="en-US">
                <a:solidFill>
                  <a:srgbClr val="FFFFFF"/>
                </a:solidFill>
                <a:latin typeface="Franklin Gothic Book" panose="020B0503020102020204" pitchFamily="34" charset="0"/>
              </a:rPr>
              <a:pPr/>
              <a:t>14</a:t>
            </a:fld>
            <a:endParaRPr lang="en-US">
              <a:solidFill>
                <a:srgbClr val="FFFFFF"/>
              </a:solidFill>
              <a:latin typeface="Franklin Gothic Book" panose="020B0503020102020204" pitchFamily="34" charset="0"/>
            </a:endParaRPr>
          </a:p>
        </p:txBody>
      </p:sp>
      <p:sp>
        <p:nvSpPr>
          <p:cNvPr id="13315" name="Text Box 2"/>
          <p:cNvSpPr txBox="1">
            <a:spLocks noChangeArrowheads="1"/>
          </p:cNvSpPr>
          <p:nvPr/>
        </p:nvSpPr>
        <p:spPr bwMode="auto">
          <a:xfrm>
            <a:off x="1143000" y="304800"/>
            <a:ext cx="662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spcBef>
                <a:spcPct val="50000"/>
              </a:spcBef>
            </a:pPr>
            <a:r>
              <a:rPr lang="en-US" sz="2400">
                <a:latin typeface="Times New Roman" panose="02020603050405020304" pitchFamily="18" charset="0"/>
              </a:rPr>
              <a:t>Flow graph for the factorial example</a:t>
            </a:r>
          </a:p>
        </p:txBody>
      </p:sp>
      <p:sp>
        <p:nvSpPr>
          <p:cNvPr id="13316" name="Oval 3"/>
          <p:cNvSpPr>
            <a:spLocks noChangeArrowheads="1"/>
          </p:cNvSpPr>
          <p:nvPr/>
        </p:nvSpPr>
        <p:spPr bwMode="auto">
          <a:xfrm>
            <a:off x="3200400" y="1143000"/>
            <a:ext cx="1905000" cy="5334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13317" name="Oval 4"/>
          <p:cNvSpPr>
            <a:spLocks noChangeArrowheads="1"/>
          </p:cNvSpPr>
          <p:nvPr/>
        </p:nvSpPr>
        <p:spPr bwMode="auto">
          <a:xfrm>
            <a:off x="3200400" y="1905000"/>
            <a:ext cx="1905000" cy="533400"/>
          </a:xfrm>
          <a:prstGeom prst="ellipse">
            <a:avLst/>
          </a:prstGeom>
          <a:solidFill>
            <a:schemeClr val="bg2"/>
          </a:solidFill>
          <a:ln w="12700">
            <a:solidFill>
              <a:schemeClr val="tx1"/>
            </a:solidFill>
            <a:round/>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13318" name="Oval 5"/>
          <p:cNvSpPr>
            <a:spLocks noChangeArrowheads="1"/>
          </p:cNvSpPr>
          <p:nvPr/>
        </p:nvSpPr>
        <p:spPr bwMode="auto">
          <a:xfrm>
            <a:off x="3276600" y="3429000"/>
            <a:ext cx="1905000" cy="533400"/>
          </a:xfrm>
          <a:prstGeom prst="ellipse">
            <a:avLst/>
          </a:prstGeom>
          <a:solidFill>
            <a:schemeClr val="bg2"/>
          </a:solidFill>
          <a:ln w="12700">
            <a:solidFill>
              <a:schemeClr val="tx1"/>
            </a:solidFill>
            <a:round/>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13319" name="Oval 6"/>
          <p:cNvSpPr>
            <a:spLocks noChangeArrowheads="1"/>
          </p:cNvSpPr>
          <p:nvPr/>
        </p:nvSpPr>
        <p:spPr bwMode="auto">
          <a:xfrm>
            <a:off x="5486400" y="1905000"/>
            <a:ext cx="1905000" cy="5334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13320" name="Oval 7"/>
          <p:cNvSpPr>
            <a:spLocks noChangeArrowheads="1"/>
          </p:cNvSpPr>
          <p:nvPr/>
        </p:nvSpPr>
        <p:spPr bwMode="auto">
          <a:xfrm>
            <a:off x="3276600" y="4191000"/>
            <a:ext cx="1905000" cy="5334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13321" name="Oval 8"/>
          <p:cNvSpPr>
            <a:spLocks noChangeArrowheads="1"/>
          </p:cNvSpPr>
          <p:nvPr/>
        </p:nvSpPr>
        <p:spPr bwMode="auto">
          <a:xfrm>
            <a:off x="3276600" y="5029200"/>
            <a:ext cx="1905000" cy="5334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13322" name="Oval 9"/>
          <p:cNvSpPr>
            <a:spLocks noChangeArrowheads="1"/>
          </p:cNvSpPr>
          <p:nvPr/>
        </p:nvSpPr>
        <p:spPr bwMode="auto">
          <a:xfrm>
            <a:off x="3276600" y="2667000"/>
            <a:ext cx="1905000" cy="5334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13323" name="Text Box 10"/>
          <p:cNvSpPr txBox="1">
            <a:spLocks noChangeArrowheads="1"/>
          </p:cNvSpPr>
          <p:nvPr/>
        </p:nvSpPr>
        <p:spPr bwMode="auto">
          <a:xfrm>
            <a:off x="3429000" y="1219200"/>
            <a:ext cx="144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spcBef>
                <a:spcPct val="50000"/>
              </a:spcBef>
            </a:pPr>
            <a:r>
              <a:rPr lang="en-US" sz="1600">
                <a:latin typeface="Times New Roman" panose="02020603050405020304" pitchFamily="18" charset="0"/>
              </a:rPr>
              <a:t>ret = 0</a:t>
            </a:r>
          </a:p>
        </p:txBody>
      </p:sp>
      <p:sp>
        <p:nvSpPr>
          <p:cNvPr id="13324" name="Text Box 11"/>
          <p:cNvSpPr txBox="1">
            <a:spLocks noChangeArrowheads="1"/>
          </p:cNvSpPr>
          <p:nvPr/>
        </p:nvSpPr>
        <p:spPr bwMode="auto">
          <a:xfrm>
            <a:off x="3581400" y="1981200"/>
            <a:ext cx="1143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spcBef>
                <a:spcPct val="50000"/>
              </a:spcBef>
            </a:pPr>
            <a:r>
              <a:rPr lang="en-US" sz="1600">
                <a:latin typeface="Times New Roman" panose="02020603050405020304" pitchFamily="18" charset="0"/>
              </a:rPr>
              <a:t>n &lt; 0</a:t>
            </a:r>
          </a:p>
        </p:txBody>
      </p:sp>
      <p:sp>
        <p:nvSpPr>
          <p:cNvPr id="13325" name="Text Box 12"/>
          <p:cNvSpPr txBox="1">
            <a:spLocks noChangeArrowheads="1"/>
          </p:cNvSpPr>
          <p:nvPr/>
        </p:nvSpPr>
        <p:spPr bwMode="auto">
          <a:xfrm>
            <a:off x="5638800" y="1981200"/>
            <a:ext cx="160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spcBef>
                <a:spcPct val="50000"/>
              </a:spcBef>
            </a:pPr>
            <a:r>
              <a:rPr lang="en-US" sz="1600">
                <a:latin typeface="Times New Roman" panose="02020603050405020304" pitchFamily="18" charset="0"/>
              </a:rPr>
              <a:t>return ret</a:t>
            </a:r>
          </a:p>
        </p:txBody>
      </p:sp>
      <p:sp>
        <p:nvSpPr>
          <p:cNvPr id="13326" name="Text Box 13"/>
          <p:cNvSpPr txBox="1">
            <a:spLocks noChangeArrowheads="1"/>
          </p:cNvSpPr>
          <p:nvPr/>
        </p:nvSpPr>
        <p:spPr bwMode="auto">
          <a:xfrm>
            <a:off x="3429000" y="2743200"/>
            <a:ext cx="160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spcBef>
                <a:spcPct val="50000"/>
              </a:spcBef>
            </a:pPr>
            <a:r>
              <a:rPr lang="en-US" sz="1600">
                <a:latin typeface="Times New Roman" panose="02020603050405020304" pitchFamily="18" charset="0"/>
              </a:rPr>
              <a:t>i = n;     ret = 1</a:t>
            </a:r>
          </a:p>
        </p:txBody>
      </p:sp>
      <p:sp>
        <p:nvSpPr>
          <p:cNvPr id="13327" name="Text Box 14"/>
          <p:cNvSpPr txBox="1">
            <a:spLocks noChangeArrowheads="1"/>
          </p:cNvSpPr>
          <p:nvPr/>
        </p:nvSpPr>
        <p:spPr bwMode="auto">
          <a:xfrm>
            <a:off x="3505200" y="3505200"/>
            <a:ext cx="144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spcBef>
                <a:spcPct val="50000"/>
              </a:spcBef>
            </a:pPr>
            <a:r>
              <a:rPr lang="en-US" sz="1600">
                <a:latin typeface="Times New Roman" panose="02020603050405020304" pitchFamily="18" charset="0"/>
              </a:rPr>
              <a:t>i &gt; 0</a:t>
            </a:r>
          </a:p>
        </p:txBody>
      </p:sp>
      <p:sp>
        <p:nvSpPr>
          <p:cNvPr id="13328" name="Text Box 15"/>
          <p:cNvSpPr txBox="1">
            <a:spLocks noChangeArrowheads="1"/>
          </p:cNvSpPr>
          <p:nvPr/>
        </p:nvSpPr>
        <p:spPr bwMode="auto">
          <a:xfrm>
            <a:off x="3276600" y="426720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spcBef>
                <a:spcPct val="50000"/>
              </a:spcBef>
            </a:pPr>
            <a:r>
              <a:rPr lang="en-US" sz="1600">
                <a:latin typeface="Times New Roman" panose="02020603050405020304" pitchFamily="18" charset="0"/>
              </a:rPr>
              <a:t>ret = ret * i;   i = i - 1</a:t>
            </a:r>
          </a:p>
        </p:txBody>
      </p:sp>
      <p:sp>
        <p:nvSpPr>
          <p:cNvPr id="13329" name="Text Box 16"/>
          <p:cNvSpPr txBox="1">
            <a:spLocks noChangeArrowheads="1"/>
          </p:cNvSpPr>
          <p:nvPr/>
        </p:nvSpPr>
        <p:spPr bwMode="auto">
          <a:xfrm>
            <a:off x="3352800" y="51054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spcBef>
                <a:spcPct val="50000"/>
              </a:spcBef>
            </a:pPr>
            <a:r>
              <a:rPr lang="en-US" sz="1600">
                <a:latin typeface="Times New Roman" panose="02020603050405020304" pitchFamily="18" charset="0"/>
              </a:rPr>
              <a:t>return ret</a:t>
            </a:r>
          </a:p>
        </p:txBody>
      </p:sp>
      <p:sp>
        <p:nvSpPr>
          <p:cNvPr id="13330" name="Line 17"/>
          <p:cNvSpPr>
            <a:spLocks noChangeShapeType="1"/>
          </p:cNvSpPr>
          <p:nvPr/>
        </p:nvSpPr>
        <p:spPr bwMode="auto">
          <a:xfrm>
            <a:off x="4114800" y="1676400"/>
            <a:ext cx="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1" name="Line 18"/>
          <p:cNvSpPr>
            <a:spLocks noChangeShapeType="1"/>
          </p:cNvSpPr>
          <p:nvPr/>
        </p:nvSpPr>
        <p:spPr bwMode="auto">
          <a:xfrm>
            <a:off x="5105400" y="2209800"/>
            <a:ext cx="3810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2" name="Line 19"/>
          <p:cNvSpPr>
            <a:spLocks noChangeShapeType="1"/>
          </p:cNvSpPr>
          <p:nvPr/>
        </p:nvSpPr>
        <p:spPr bwMode="auto">
          <a:xfrm>
            <a:off x="4114800" y="2438400"/>
            <a:ext cx="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3" name="Line 20"/>
          <p:cNvSpPr>
            <a:spLocks noChangeShapeType="1"/>
          </p:cNvSpPr>
          <p:nvPr/>
        </p:nvSpPr>
        <p:spPr bwMode="auto">
          <a:xfrm>
            <a:off x="4114800" y="3200400"/>
            <a:ext cx="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4" name="Line 21"/>
          <p:cNvSpPr>
            <a:spLocks noChangeShapeType="1"/>
          </p:cNvSpPr>
          <p:nvPr/>
        </p:nvSpPr>
        <p:spPr bwMode="auto">
          <a:xfrm>
            <a:off x="4114800" y="3962400"/>
            <a:ext cx="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5" name="Line 22"/>
          <p:cNvSpPr>
            <a:spLocks noChangeShapeType="1"/>
          </p:cNvSpPr>
          <p:nvPr/>
        </p:nvSpPr>
        <p:spPr bwMode="auto">
          <a:xfrm flipH="1">
            <a:off x="5029200" y="4419600"/>
            <a:ext cx="609600" cy="685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6" name="Line 23"/>
          <p:cNvSpPr>
            <a:spLocks noChangeShapeType="1"/>
          </p:cNvSpPr>
          <p:nvPr/>
        </p:nvSpPr>
        <p:spPr bwMode="auto">
          <a:xfrm flipV="1">
            <a:off x="2743200" y="3810000"/>
            <a:ext cx="609600" cy="685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7" name="Line 24"/>
          <p:cNvSpPr>
            <a:spLocks noChangeShapeType="1"/>
          </p:cNvSpPr>
          <p:nvPr/>
        </p:nvSpPr>
        <p:spPr bwMode="auto">
          <a:xfrm>
            <a:off x="2743200" y="4495800"/>
            <a:ext cx="5334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8" name="Line 25"/>
          <p:cNvSpPr>
            <a:spLocks noChangeShapeType="1"/>
          </p:cNvSpPr>
          <p:nvPr/>
        </p:nvSpPr>
        <p:spPr bwMode="auto">
          <a:xfrm>
            <a:off x="5181600" y="3657600"/>
            <a:ext cx="457200" cy="762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9" name="Text Box 29"/>
          <p:cNvSpPr txBox="1">
            <a:spLocks noChangeArrowheads="1"/>
          </p:cNvSpPr>
          <p:nvPr/>
        </p:nvSpPr>
        <p:spPr bwMode="auto">
          <a:xfrm>
            <a:off x="2819400" y="12192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spcBef>
                <a:spcPct val="50000"/>
              </a:spcBef>
            </a:pPr>
            <a:r>
              <a:rPr lang="en-US" sz="2400">
                <a:latin typeface="Times New Roman" panose="02020603050405020304" pitchFamily="18" charset="0"/>
              </a:rPr>
              <a:t>1</a:t>
            </a:r>
          </a:p>
        </p:txBody>
      </p:sp>
      <p:sp>
        <p:nvSpPr>
          <p:cNvPr id="13340" name="Text Box 30"/>
          <p:cNvSpPr txBox="1">
            <a:spLocks noChangeArrowheads="1"/>
          </p:cNvSpPr>
          <p:nvPr/>
        </p:nvSpPr>
        <p:spPr bwMode="auto">
          <a:xfrm>
            <a:off x="2819400" y="19812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spcBef>
                <a:spcPct val="50000"/>
              </a:spcBef>
            </a:pPr>
            <a:r>
              <a:rPr lang="en-US" sz="2400">
                <a:latin typeface="Times New Roman" panose="02020603050405020304" pitchFamily="18" charset="0"/>
              </a:rPr>
              <a:t>2</a:t>
            </a:r>
          </a:p>
        </p:txBody>
      </p:sp>
      <p:sp>
        <p:nvSpPr>
          <p:cNvPr id="13341" name="Text Box 31"/>
          <p:cNvSpPr txBox="1">
            <a:spLocks noChangeArrowheads="1"/>
          </p:cNvSpPr>
          <p:nvPr/>
        </p:nvSpPr>
        <p:spPr bwMode="auto">
          <a:xfrm>
            <a:off x="5562600" y="16002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spcBef>
                <a:spcPct val="50000"/>
              </a:spcBef>
            </a:pPr>
            <a:r>
              <a:rPr lang="en-US" sz="2400">
                <a:latin typeface="Times New Roman" panose="02020603050405020304" pitchFamily="18" charset="0"/>
              </a:rPr>
              <a:t>3</a:t>
            </a:r>
          </a:p>
        </p:txBody>
      </p:sp>
      <p:sp>
        <p:nvSpPr>
          <p:cNvPr id="13342" name="Text Box 32"/>
          <p:cNvSpPr txBox="1">
            <a:spLocks noChangeArrowheads="1"/>
          </p:cNvSpPr>
          <p:nvPr/>
        </p:nvSpPr>
        <p:spPr bwMode="auto">
          <a:xfrm>
            <a:off x="2895600" y="2743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spcBef>
                <a:spcPct val="50000"/>
              </a:spcBef>
            </a:pPr>
            <a:r>
              <a:rPr lang="en-US" sz="2400">
                <a:latin typeface="Times New Roman" panose="02020603050405020304" pitchFamily="18" charset="0"/>
              </a:rPr>
              <a:t>4</a:t>
            </a:r>
          </a:p>
        </p:txBody>
      </p:sp>
      <p:sp>
        <p:nvSpPr>
          <p:cNvPr id="13343" name="Text Box 33"/>
          <p:cNvSpPr txBox="1">
            <a:spLocks noChangeArrowheads="1"/>
          </p:cNvSpPr>
          <p:nvPr/>
        </p:nvSpPr>
        <p:spPr bwMode="auto">
          <a:xfrm>
            <a:off x="2895600" y="35052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spcBef>
                <a:spcPct val="50000"/>
              </a:spcBef>
            </a:pPr>
            <a:r>
              <a:rPr lang="en-US" sz="2400">
                <a:latin typeface="Times New Roman" panose="02020603050405020304" pitchFamily="18" charset="0"/>
              </a:rPr>
              <a:t>5</a:t>
            </a:r>
          </a:p>
        </p:txBody>
      </p:sp>
      <p:sp>
        <p:nvSpPr>
          <p:cNvPr id="13344" name="Text Box 34"/>
          <p:cNvSpPr txBox="1">
            <a:spLocks noChangeArrowheads="1"/>
          </p:cNvSpPr>
          <p:nvPr/>
        </p:nvSpPr>
        <p:spPr bwMode="auto">
          <a:xfrm>
            <a:off x="2971800" y="4343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spcBef>
                <a:spcPct val="50000"/>
              </a:spcBef>
            </a:pPr>
            <a:r>
              <a:rPr lang="en-US" sz="2400">
                <a:latin typeface="Times New Roman" panose="02020603050405020304" pitchFamily="18" charset="0"/>
              </a:rPr>
              <a:t>6</a:t>
            </a:r>
          </a:p>
        </p:txBody>
      </p:sp>
      <p:sp>
        <p:nvSpPr>
          <p:cNvPr id="13345" name="Text Box 35"/>
          <p:cNvSpPr txBox="1">
            <a:spLocks noChangeArrowheads="1"/>
          </p:cNvSpPr>
          <p:nvPr/>
        </p:nvSpPr>
        <p:spPr bwMode="auto">
          <a:xfrm>
            <a:off x="2971800" y="50292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spcBef>
                <a:spcPct val="50000"/>
              </a:spcBef>
            </a:pPr>
            <a:r>
              <a:rPr lang="en-US" sz="2400">
                <a:latin typeface="Times New Roman" panose="02020603050405020304" pitchFamily="18" charset="0"/>
              </a:rPr>
              <a:t>7</a:t>
            </a:r>
          </a:p>
        </p:txBody>
      </p:sp>
      <p:sp>
        <p:nvSpPr>
          <p:cNvPr id="13346" name="Text Box 39"/>
          <p:cNvSpPr txBox="1">
            <a:spLocks noChangeArrowheads="1"/>
          </p:cNvSpPr>
          <p:nvPr/>
        </p:nvSpPr>
        <p:spPr bwMode="auto">
          <a:xfrm>
            <a:off x="533400" y="5943600"/>
            <a:ext cx="8305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spcBef>
                <a:spcPct val="50000"/>
              </a:spcBef>
            </a:pPr>
            <a:r>
              <a:rPr lang="en-US" sz="1600" b="1">
                <a:latin typeface="Times New Roman" panose="02020603050405020304" pitchFamily="18" charset="0"/>
              </a:rPr>
              <a:t>Only executable statements are included; informative and declarative statements are ignored</a:t>
            </a:r>
          </a:p>
        </p:txBody>
      </p:sp>
      <p:sp>
        <p:nvSpPr>
          <p:cNvPr id="13347" name="TextBox 35"/>
          <p:cNvSpPr txBox="1">
            <a:spLocks noChangeArrowheads="1"/>
          </p:cNvSpPr>
          <p:nvPr/>
        </p:nvSpPr>
        <p:spPr bwMode="auto">
          <a:xfrm>
            <a:off x="5105400" y="1905000"/>
            <a:ext cx="304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t>T</a:t>
            </a:r>
          </a:p>
        </p:txBody>
      </p:sp>
      <p:sp>
        <p:nvSpPr>
          <p:cNvPr id="13348" name="TextBox 36"/>
          <p:cNvSpPr txBox="1">
            <a:spLocks noChangeArrowheads="1"/>
          </p:cNvSpPr>
          <p:nvPr/>
        </p:nvSpPr>
        <p:spPr bwMode="auto">
          <a:xfrm>
            <a:off x="3733800" y="2362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t>F</a:t>
            </a:r>
          </a:p>
        </p:txBody>
      </p:sp>
      <p:sp>
        <p:nvSpPr>
          <p:cNvPr id="13349" name="TextBox 37"/>
          <p:cNvSpPr txBox="1">
            <a:spLocks noChangeArrowheads="1"/>
          </p:cNvSpPr>
          <p:nvPr/>
        </p:nvSpPr>
        <p:spPr bwMode="auto">
          <a:xfrm>
            <a:off x="5334000" y="35814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t>F</a:t>
            </a:r>
          </a:p>
        </p:txBody>
      </p:sp>
      <p:sp>
        <p:nvSpPr>
          <p:cNvPr id="13350" name="TextBox 38"/>
          <p:cNvSpPr txBox="1">
            <a:spLocks noChangeArrowheads="1"/>
          </p:cNvSpPr>
          <p:nvPr/>
        </p:nvSpPr>
        <p:spPr bwMode="auto">
          <a:xfrm>
            <a:off x="3733800" y="3886200"/>
            <a:ext cx="304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t>T</a:t>
            </a:r>
          </a:p>
        </p:txBody>
      </p:sp>
      <p:cxnSp>
        <p:nvCxnSpPr>
          <p:cNvPr id="39" name="Straight Arrow Connector 38">
            <a:extLst>
              <a:ext uri="{FF2B5EF4-FFF2-40B4-BE49-F238E27FC236}">
                <a16:creationId xmlns:a16="http://schemas.microsoft.com/office/drawing/2014/main" xmlns="" id="{3E88806B-11D5-4A8C-9926-D5DFC634FEE0}"/>
              </a:ext>
            </a:extLst>
          </p:cNvPr>
          <p:cNvCxnSpPr/>
          <p:nvPr/>
        </p:nvCxnSpPr>
        <p:spPr>
          <a:xfrm>
            <a:off x="7391400" y="2209799"/>
            <a:ext cx="381000" cy="22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xmlns="" id="{6D6A3F5A-AF01-4B49-BA28-C812AD724FA5}"/>
              </a:ext>
            </a:extLst>
          </p:cNvPr>
          <p:cNvCxnSpPr/>
          <p:nvPr/>
        </p:nvCxnSpPr>
        <p:spPr>
          <a:xfrm>
            <a:off x="5181600" y="5307293"/>
            <a:ext cx="381000" cy="22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Exercise</a:t>
            </a:r>
          </a:p>
        </p:txBody>
      </p:sp>
      <p:sp>
        <p:nvSpPr>
          <p:cNvPr id="4" name="Content Placeholder 3"/>
          <p:cNvSpPr>
            <a:spLocks noGrp="1"/>
          </p:cNvSpPr>
          <p:nvPr>
            <p:ph sz="quarter" idx="1"/>
          </p:nvPr>
        </p:nvSpPr>
        <p:spPr/>
        <p:txBody>
          <a:bodyPr/>
          <a:lstStyle/>
          <a:p>
            <a:r>
              <a:rPr lang="en-US" dirty="0"/>
              <a:t>Draw the control flow graph for the following code. The code describes a method which is part of a merge sort. The method accepts an integer array, a left pointer, a right pointer and a middle pointer. It is assumed that</a:t>
            </a:r>
          </a:p>
          <a:p>
            <a:pPr marL="0" indent="0">
              <a:buNone/>
            </a:pPr>
            <a:r>
              <a:rPr lang="en-US" dirty="0"/>
              <a:t>           left &lt;= mid &lt;= right</a:t>
            </a:r>
          </a:p>
          <a:p>
            <a:pPr marL="0" indent="0">
              <a:buNone/>
            </a:pPr>
            <a:r>
              <a:rPr lang="en-US" dirty="0"/>
              <a:t>    Such constraints will be taken care of by the calling program.</a:t>
            </a:r>
          </a:p>
          <a:p>
            <a:pPr marL="0" indent="0">
              <a:buNone/>
            </a:pPr>
            <a:r>
              <a:rPr lang="en-US" dirty="0"/>
              <a:t>    The method assumes that the part of the array to the left of mid pointer is sorted and the part of the array on the right of the mid pointer is sorted. This method merges the two sorted </a:t>
            </a:r>
            <a:r>
              <a:rPr lang="en-US" dirty="0" err="1"/>
              <a:t>subarrays</a:t>
            </a:r>
            <a:r>
              <a:rPr lang="en-US" dirty="0"/>
              <a:t> in such a way that the resulting array is also sorted.</a:t>
            </a:r>
          </a:p>
        </p:txBody>
      </p:sp>
      <p:sp>
        <p:nvSpPr>
          <p:cNvPr id="2" name="Slide Number Placeholder 1"/>
          <p:cNvSpPr>
            <a:spLocks noGrp="1"/>
          </p:cNvSpPr>
          <p:nvPr>
            <p:ph type="sldNum" sz="quarter" idx="12"/>
          </p:nvPr>
        </p:nvSpPr>
        <p:spPr/>
        <p:txBody>
          <a:bodyPr/>
          <a:lstStyle/>
          <a:p>
            <a:fld id="{BED23956-5CC0-4834-AAAB-59580F7E05F6}" type="slidenum">
              <a:rPr lang="en-US" smtClean="0"/>
              <a:pPr/>
              <a:t>15</a:t>
            </a:fld>
            <a:endParaRPr lang="en-US"/>
          </a:p>
        </p:txBody>
      </p:sp>
    </p:spTree>
    <p:extLst>
      <p:ext uri="{BB962C8B-B14F-4D97-AF65-F5344CB8AC3E}">
        <p14:creationId xmlns:p14="http://schemas.microsoft.com/office/powerpoint/2010/main" val="412148782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04493BB-DD5B-458B-9296-6076C57566B4}" type="slidenum">
              <a:rPr lang="en-US" smtClean="0"/>
              <a:pPr/>
              <a:t>16</a:t>
            </a:fld>
            <a:endParaRPr lang="en-US"/>
          </a:p>
        </p:txBody>
      </p:sp>
      <p:sp>
        <p:nvSpPr>
          <p:cNvPr id="8" name="TextBox 7"/>
          <p:cNvSpPr txBox="1"/>
          <p:nvPr/>
        </p:nvSpPr>
        <p:spPr>
          <a:xfrm>
            <a:off x="146050" y="381000"/>
            <a:ext cx="4349750" cy="6186309"/>
          </a:xfrm>
          <a:prstGeom prst="rect">
            <a:avLst/>
          </a:prstGeom>
          <a:noFill/>
        </p:spPr>
        <p:txBody>
          <a:bodyPr wrap="square" rtlCol="0">
            <a:spAutoFit/>
          </a:bodyPr>
          <a:lstStyle/>
          <a:p>
            <a:r>
              <a:rPr lang="en-US" b="1" dirty="0"/>
              <a:t>public void merge(</a:t>
            </a:r>
            <a:r>
              <a:rPr lang="en-US" b="1" dirty="0" err="1"/>
              <a:t>int</a:t>
            </a:r>
            <a:r>
              <a:rPr lang="en-US" b="1" dirty="0"/>
              <a:t>[] array, </a:t>
            </a:r>
            <a:r>
              <a:rPr lang="en-US" b="1" dirty="0" err="1"/>
              <a:t>int</a:t>
            </a:r>
            <a:r>
              <a:rPr lang="en-US" b="1" dirty="0"/>
              <a:t> left, </a:t>
            </a:r>
          </a:p>
          <a:p>
            <a:r>
              <a:rPr lang="en-US" b="1" dirty="0"/>
              <a:t>                  </a:t>
            </a:r>
            <a:r>
              <a:rPr lang="en-US" b="1" dirty="0" err="1"/>
              <a:t>int</a:t>
            </a:r>
            <a:r>
              <a:rPr lang="en-US" b="1" dirty="0"/>
              <a:t> mid, </a:t>
            </a:r>
            <a:r>
              <a:rPr lang="en-US" b="1" dirty="0" err="1"/>
              <a:t>int</a:t>
            </a:r>
            <a:r>
              <a:rPr lang="en-US" b="1" dirty="0"/>
              <a:t> right) {</a:t>
            </a:r>
          </a:p>
          <a:p>
            <a:r>
              <a:rPr lang="en-US" b="1" dirty="0"/>
              <a:t>   </a:t>
            </a:r>
            <a:r>
              <a:rPr lang="en-US" b="1" dirty="0" err="1"/>
              <a:t>int</a:t>
            </a:r>
            <a:r>
              <a:rPr lang="en-US" b="1" dirty="0"/>
              <a:t> </a:t>
            </a:r>
            <a:r>
              <a:rPr lang="en-US" b="1" dirty="0" err="1"/>
              <a:t>i</a:t>
            </a:r>
            <a:r>
              <a:rPr lang="en-US" b="1" dirty="0"/>
              <a:t>, j, k;</a:t>
            </a:r>
          </a:p>
          <a:p>
            <a:r>
              <a:rPr lang="en-US" b="1" dirty="0"/>
              <a:t>   </a:t>
            </a:r>
            <a:r>
              <a:rPr lang="en-US" b="1" dirty="0" err="1"/>
              <a:t>int</a:t>
            </a:r>
            <a:r>
              <a:rPr lang="en-US" b="1" dirty="0"/>
              <a:t>[] temp = new </a:t>
            </a:r>
            <a:r>
              <a:rPr lang="en-US" b="1" dirty="0" err="1"/>
              <a:t>int</a:t>
            </a:r>
            <a:r>
              <a:rPr lang="en-US" b="1" dirty="0"/>
              <a:t>[</a:t>
            </a:r>
            <a:r>
              <a:rPr lang="en-US" b="1" dirty="0" err="1"/>
              <a:t>array.length</a:t>
            </a:r>
            <a:r>
              <a:rPr lang="en-US" b="1" dirty="0"/>
              <a:t>];</a:t>
            </a:r>
          </a:p>
          <a:p>
            <a:r>
              <a:rPr lang="en-US" b="1" dirty="0"/>
              <a:t>		</a:t>
            </a:r>
          </a:p>
          <a:p>
            <a:r>
              <a:rPr lang="en-US" b="1" dirty="0"/>
              <a:t>   </a:t>
            </a:r>
            <a:r>
              <a:rPr lang="en-US" b="1" dirty="0" err="1"/>
              <a:t>i</a:t>
            </a:r>
            <a:r>
              <a:rPr lang="en-US" b="1" dirty="0"/>
              <a:t> = left;</a:t>
            </a:r>
          </a:p>
          <a:p>
            <a:r>
              <a:rPr lang="en-US" b="1" dirty="0"/>
              <a:t>   j = mid;</a:t>
            </a:r>
          </a:p>
          <a:p>
            <a:r>
              <a:rPr lang="en-US" b="1" dirty="0"/>
              <a:t>   k = left;</a:t>
            </a:r>
          </a:p>
          <a:p>
            <a:r>
              <a:rPr lang="en-US" b="1" dirty="0"/>
              <a:t>   while(</a:t>
            </a:r>
            <a:r>
              <a:rPr lang="en-US" b="1" dirty="0" err="1"/>
              <a:t>i</a:t>
            </a:r>
            <a:r>
              <a:rPr lang="en-US" b="1" dirty="0"/>
              <a:t> &lt;= mid - 1 &amp;&amp; j &lt;= right) {</a:t>
            </a:r>
          </a:p>
          <a:p>
            <a:r>
              <a:rPr lang="en-US" b="1" dirty="0"/>
              <a:t>      if (array[</a:t>
            </a:r>
            <a:r>
              <a:rPr lang="en-US" b="1" dirty="0" err="1"/>
              <a:t>i</a:t>
            </a:r>
            <a:r>
              <a:rPr lang="en-US" b="1" dirty="0"/>
              <a:t>] &lt;= array [j]) {</a:t>
            </a:r>
          </a:p>
          <a:p>
            <a:r>
              <a:rPr lang="en-US" b="1" dirty="0"/>
              <a:t>	  temp[k] = array[</a:t>
            </a:r>
            <a:r>
              <a:rPr lang="en-US" b="1" dirty="0" err="1"/>
              <a:t>i</a:t>
            </a:r>
            <a:r>
              <a:rPr lang="en-US" b="1" dirty="0"/>
              <a:t>];</a:t>
            </a:r>
          </a:p>
          <a:p>
            <a:r>
              <a:rPr lang="en-US" b="1" dirty="0"/>
              <a:t>	  k++;</a:t>
            </a:r>
          </a:p>
          <a:p>
            <a:r>
              <a:rPr lang="en-US" b="1" dirty="0"/>
              <a:t>	  </a:t>
            </a:r>
            <a:r>
              <a:rPr lang="en-US" b="1" dirty="0" err="1"/>
              <a:t>i</a:t>
            </a:r>
            <a:r>
              <a:rPr lang="en-US" b="1" dirty="0"/>
              <a:t>++;</a:t>
            </a:r>
          </a:p>
          <a:p>
            <a:r>
              <a:rPr lang="en-US" b="1" dirty="0"/>
              <a:t>      }</a:t>
            </a:r>
          </a:p>
          <a:p>
            <a:r>
              <a:rPr lang="en-US" b="1" dirty="0"/>
              <a:t>      else {</a:t>
            </a:r>
          </a:p>
          <a:p>
            <a:r>
              <a:rPr lang="en-US" b="1" dirty="0"/>
              <a:t>	  temp[k] = array[j];</a:t>
            </a:r>
          </a:p>
          <a:p>
            <a:r>
              <a:rPr lang="en-US" b="1" dirty="0"/>
              <a:t>	  k++;</a:t>
            </a:r>
          </a:p>
          <a:p>
            <a:r>
              <a:rPr lang="en-US" b="1" dirty="0"/>
              <a:t>                  </a:t>
            </a:r>
            <a:r>
              <a:rPr lang="en-US" b="1" dirty="0" err="1"/>
              <a:t>j++</a:t>
            </a:r>
            <a:r>
              <a:rPr lang="en-US" b="1" dirty="0"/>
              <a:t>;</a:t>
            </a:r>
          </a:p>
          <a:p>
            <a:r>
              <a:rPr lang="en-US" b="1" dirty="0"/>
              <a:t>      }</a:t>
            </a:r>
          </a:p>
          <a:p>
            <a:r>
              <a:rPr lang="en-US" b="1" dirty="0"/>
              <a:t>			</a:t>
            </a:r>
          </a:p>
          <a:p>
            <a:r>
              <a:rPr lang="en-US" b="1" dirty="0"/>
              <a:t>   }</a:t>
            </a:r>
          </a:p>
          <a:p>
            <a:endParaRPr lang="en-US" dirty="0"/>
          </a:p>
        </p:txBody>
      </p:sp>
      <p:sp>
        <p:nvSpPr>
          <p:cNvPr id="9" name="TextBox 8"/>
          <p:cNvSpPr txBox="1"/>
          <p:nvPr/>
        </p:nvSpPr>
        <p:spPr>
          <a:xfrm>
            <a:off x="4495800" y="381000"/>
            <a:ext cx="4419600" cy="3693319"/>
          </a:xfrm>
          <a:prstGeom prst="rect">
            <a:avLst/>
          </a:prstGeom>
          <a:noFill/>
        </p:spPr>
        <p:txBody>
          <a:bodyPr wrap="square" rtlCol="0">
            <a:spAutoFit/>
          </a:bodyPr>
          <a:lstStyle/>
          <a:p>
            <a:r>
              <a:rPr lang="en-US" dirty="0"/>
              <a:t> </a:t>
            </a:r>
            <a:r>
              <a:rPr lang="en-US" b="1" dirty="0"/>
              <a:t>while(</a:t>
            </a:r>
            <a:r>
              <a:rPr lang="en-US" b="1" dirty="0" err="1"/>
              <a:t>i</a:t>
            </a:r>
            <a:r>
              <a:rPr lang="en-US" b="1" dirty="0"/>
              <a:t> &lt;= mid - 1) {</a:t>
            </a:r>
          </a:p>
          <a:p>
            <a:r>
              <a:rPr lang="en-US" b="1" dirty="0"/>
              <a:t>      temp[k] = array[</a:t>
            </a:r>
            <a:r>
              <a:rPr lang="en-US" b="1" dirty="0" err="1"/>
              <a:t>i</a:t>
            </a:r>
            <a:r>
              <a:rPr lang="en-US" b="1" dirty="0"/>
              <a:t>];</a:t>
            </a:r>
          </a:p>
          <a:p>
            <a:r>
              <a:rPr lang="en-US" b="1" dirty="0"/>
              <a:t>      k++;</a:t>
            </a:r>
          </a:p>
          <a:p>
            <a:r>
              <a:rPr lang="en-US" b="1" dirty="0"/>
              <a:t>      </a:t>
            </a:r>
            <a:r>
              <a:rPr lang="en-US" b="1" dirty="0" err="1"/>
              <a:t>i</a:t>
            </a:r>
            <a:r>
              <a:rPr lang="en-US" b="1" dirty="0"/>
              <a:t>++;</a:t>
            </a:r>
          </a:p>
          <a:p>
            <a:r>
              <a:rPr lang="en-US" b="1" dirty="0"/>
              <a:t>   }</a:t>
            </a:r>
          </a:p>
          <a:p>
            <a:r>
              <a:rPr lang="en-US" b="1" dirty="0"/>
              <a:t>   while(j &lt;= right) {</a:t>
            </a:r>
          </a:p>
          <a:p>
            <a:r>
              <a:rPr lang="en-US" b="1" dirty="0"/>
              <a:t>      temp[k] = array[j];</a:t>
            </a:r>
          </a:p>
          <a:p>
            <a:r>
              <a:rPr lang="en-US" b="1" dirty="0"/>
              <a:t>      k++;</a:t>
            </a:r>
          </a:p>
          <a:p>
            <a:r>
              <a:rPr lang="en-US" b="1" dirty="0"/>
              <a:t>      j++;</a:t>
            </a:r>
          </a:p>
          <a:p>
            <a:r>
              <a:rPr lang="en-US" b="1" dirty="0"/>
              <a:t>   }</a:t>
            </a:r>
          </a:p>
          <a:p>
            <a:r>
              <a:rPr lang="en-US" b="1" dirty="0"/>
              <a:t>   for(</a:t>
            </a:r>
            <a:r>
              <a:rPr lang="en-US" b="1" dirty="0" err="1"/>
              <a:t>i</a:t>
            </a:r>
            <a:r>
              <a:rPr lang="en-US" b="1" dirty="0"/>
              <a:t> = left; </a:t>
            </a:r>
            <a:r>
              <a:rPr lang="en-US" b="1" dirty="0" err="1"/>
              <a:t>i</a:t>
            </a:r>
            <a:r>
              <a:rPr lang="en-US" b="1" dirty="0"/>
              <a:t> &lt;= right; </a:t>
            </a:r>
            <a:r>
              <a:rPr lang="en-US" b="1" dirty="0" err="1"/>
              <a:t>i</a:t>
            </a:r>
            <a:r>
              <a:rPr lang="en-US" b="1" dirty="0"/>
              <a:t>++)</a:t>
            </a:r>
          </a:p>
          <a:p>
            <a:r>
              <a:rPr lang="en-US" b="1" dirty="0"/>
              <a:t>	array[</a:t>
            </a:r>
            <a:r>
              <a:rPr lang="en-US" b="1" dirty="0" err="1"/>
              <a:t>i</a:t>
            </a:r>
            <a:r>
              <a:rPr lang="en-US" b="1" dirty="0"/>
              <a:t>] = temp[</a:t>
            </a:r>
            <a:r>
              <a:rPr lang="en-US" b="1" dirty="0" err="1"/>
              <a:t>i</a:t>
            </a:r>
            <a:r>
              <a:rPr lang="en-US" b="1" dirty="0"/>
              <a:t>];</a:t>
            </a:r>
          </a:p>
          <a:p>
            <a:r>
              <a:rPr lang="en-US" b="1" dirty="0"/>
              <a:t>}</a:t>
            </a:r>
          </a:p>
        </p:txBody>
      </p:sp>
    </p:spTree>
    <p:extLst>
      <p:ext uri="{BB962C8B-B14F-4D97-AF65-F5344CB8AC3E}">
        <p14:creationId xmlns:p14="http://schemas.microsoft.com/office/powerpoint/2010/main" val="22433522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1B5165BB-DF0C-412F-B5D3-4E2F7D06EB65}"/>
              </a:ext>
            </a:extLst>
          </p:cNvPr>
          <p:cNvSpPr>
            <a:spLocks noGrp="1"/>
          </p:cNvSpPr>
          <p:nvPr>
            <p:ph type="title"/>
          </p:nvPr>
        </p:nvSpPr>
        <p:spPr/>
        <p:txBody>
          <a:bodyPr/>
          <a:lstStyle/>
          <a:p>
            <a:r>
              <a:rPr lang="en-US" dirty="0"/>
              <a:t>Path and </a:t>
            </a:r>
            <a:r>
              <a:rPr lang="en-US" dirty="0" err="1"/>
              <a:t>subpath</a:t>
            </a:r>
            <a:endParaRPr lang="en-US" dirty="0"/>
          </a:p>
        </p:txBody>
      </p:sp>
      <p:sp>
        <p:nvSpPr>
          <p:cNvPr id="4" name="Content Placeholder 3">
            <a:extLst>
              <a:ext uri="{FF2B5EF4-FFF2-40B4-BE49-F238E27FC236}">
                <a16:creationId xmlns:a16="http://schemas.microsoft.com/office/drawing/2014/main" xmlns="" id="{8B28AFC2-9D77-441B-8272-67F3CAA6768D}"/>
              </a:ext>
            </a:extLst>
          </p:cNvPr>
          <p:cNvSpPr>
            <a:spLocks noGrp="1"/>
          </p:cNvSpPr>
          <p:nvPr>
            <p:ph sz="quarter" idx="1"/>
          </p:nvPr>
        </p:nvSpPr>
        <p:spPr/>
        <p:txBody>
          <a:bodyPr/>
          <a:lstStyle/>
          <a:p>
            <a:r>
              <a:rPr lang="en-US" dirty="0"/>
              <a:t>A path P in a control flow graph is a sequence of nodes </a:t>
            </a:r>
          </a:p>
          <a:p>
            <a:pPr marL="0" indent="0">
              <a:buNone/>
            </a:pPr>
            <a:r>
              <a:rPr lang="en-US" dirty="0"/>
              <a:t>    n</a:t>
            </a:r>
            <a:r>
              <a:rPr lang="en-US" baseline="-25000" dirty="0"/>
              <a:t>1</a:t>
            </a:r>
            <a:r>
              <a:rPr lang="en-US" dirty="0"/>
              <a:t>, n</a:t>
            </a:r>
            <a:r>
              <a:rPr lang="en-US" baseline="-25000" dirty="0"/>
              <a:t>2</a:t>
            </a:r>
            <a:r>
              <a:rPr lang="en-US" dirty="0"/>
              <a:t>, …, </a:t>
            </a:r>
            <a:r>
              <a:rPr lang="en-US" dirty="0" err="1"/>
              <a:t>n</a:t>
            </a:r>
            <a:r>
              <a:rPr lang="en-US" baseline="-25000" dirty="0" err="1"/>
              <a:t>k</a:t>
            </a:r>
            <a:r>
              <a:rPr lang="en-US" baseline="-25000" dirty="0"/>
              <a:t>   </a:t>
            </a:r>
            <a:r>
              <a:rPr lang="en-US" dirty="0"/>
              <a:t>such that there is an edge from         </a:t>
            </a:r>
            <a:r>
              <a:rPr lang="en-US" dirty="0" err="1"/>
              <a:t>n</a:t>
            </a:r>
            <a:r>
              <a:rPr lang="en-US" baseline="-25000" dirty="0" err="1"/>
              <a:t>i</a:t>
            </a:r>
            <a:r>
              <a:rPr lang="en-US" dirty="0"/>
              <a:t> to </a:t>
            </a:r>
            <a:r>
              <a:rPr lang="en-US" dirty="0" err="1"/>
              <a:t>n</a:t>
            </a:r>
            <a:r>
              <a:rPr lang="en-US" baseline="-25000" dirty="0" err="1"/>
              <a:t>j</a:t>
            </a:r>
            <a:r>
              <a:rPr lang="en-US" dirty="0"/>
              <a:t>, </a:t>
            </a:r>
          </a:p>
          <a:p>
            <a:pPr marL="0" indent="0">
              <a:buNone/>
            </a:pPr>
            <a:r>
              <a:rPr lang="en-US" dirty="0"/>
              <a:t>    1 ≤ </a:t>
            </a:r>
            <a:r>
              <a:rPr lang="en-US" dirty="0" err="1"/>
              <a:t>i</a:t>
            </a:r>
            <a:r>
              <a:rPr lang="en-US" dirty="0"/>
              <a:t> ≤ (k-1), 2 ≤ j ≤ k</a:t>
            </a:r>
          </a:p>
          <a:p>
            <a:pPr lvl="1"/>
            <a:r>
              <a:rPr lang="en-US" dirty="0"/>
              <a:t>Generally, a path has a minimum of two nodes; sometimes it may have one node or even empty (rare)</a:t>
            </a:r>
          </a:p>
          <a:p>
            <a:r>
              <a:rPr lang="en-US" dirty="0"/>
              <a:t>A </a:t>
            </a:r>
            <a:r>
              <a:rPr lang="en-US" dirty="0" err="1"/>
              <a:t>subpath</a:t>
            </a:r>
            <a:r>
              <a:rPr lang="en-US" dirty="0"/>
              <a:t> S of a path P is a subsequence of nodes of P</a:t>
            </a:r>
          </a:p>
          <a:p>
            <a:pPr lvl="1"/>
            <a:r>
              <a:rPr lang="en-US" dirty="0"/>
              <a:t>if P is a sequence of n</a:t>
            </a:r>
            <a:r>
              <a:rPr lang="en-US" baseline="-25000" dirty="0"/>
              <a:t>1</a:t>
            </a:r>
            <a:r>
              <a:rPr lang="en-US" dirty="0"/>
              <a:t>, n</a:t>
            </a:r>
            <a:r>
              <a:rPr lang="en-US" baseline="-25000" dirty="0"/>
              <a:t>2</a:t>
            </a:r>
            <a:r>
              <a:rPr lang="en-US" dirty="0"/>
              <a:t>, …, </a:t>
            </a:r>
            <a:r>
              <a:rPr lang="en-US" dirty="0" err="1"/>
              <a:t>n</a:t>
            </a:r>
            <a:r>
              <a:rPr lang="en-US" baseline="-25000" dirty="0" err="1"/>
              <a:t>k</a:t>
            </a:r>
            <a:r>
              <a:rPr lang="en-US" baseline="-25000" dirty="0"/>
              <a:t>  </a:t>
            </a:r>
            <a:r>
              <a:rPr lang="en-US" dirty="0"/>
              <a:t>then S will contain the sequence of nodes </a:t>
            </a:r>
            <a:r>
              <a:rPr lang="en-US" dirty="0" err="1"/>
              <a:t>n</a:t>
            </a:r>
            <a:r>
              <a:rPr lang="en-US" baseline="-25000" dirty="0" err="1"/>
              <a:t>i</a:t>
            </a:r>
            <a:r>
              <a:rPr lang="en-US" dirty="0"/>
              <a:t>, n</a:t>
            </a:r>
            <a:r>
              <a:rPr lang="en-US" baseline="-25000" dirty="0"/>
              <a:t>i+1</a:t>
            </a:r>
            <a:r>
              <a:rPr lang="en-US" dirty="0"/>
              <a:t>, …, </a:t>
            </a:r>
            <a:r>
              <a:rPr lang="en-US" dirty="0" err="1"/>
              <a:t>n</a:t>
            </a:r>
            <a:r>
              <a:rPr lang="en-US" baseline="-25000" dirty="0" err="1"/>
              <a:t>j</a:t>
            </a:r>
            <a:r>
              <a:rPr lang="en-US" baseline="-25000" dirty="0"/>
              <a:t>  </a:t>
            </a:r>
            <a:r>
              <a:rPr lang="en-US" dirty="0"/>
              <a:t>where </a:t>
            </a:r>
            <a:r>
              <a:rPr lang="en-US" dirty="0" err="1"/>
              <a:t>i</a:t>
            </a:r>
            <a:r>
              <a:rPr lang="en-US" dirty="0"/>
              <a:t> ≥</a:t>
            </a:r>
            <a:r>
              <a:rPr lang="en-US" baseline="-25000" dirty="0"/>
              <a:t> </a:t>
            </a:r>
            <a:r>
              <a:rPr lang="en-US" dirty="0"/>
              <a:t>1 and j ≤ k</a:t>
            </a:r>
          </a:p>
          <a:p>
            <a:pPr lvl="1"/>
            <a:r>
              <a:rPr lang="en-US" dirty="0"/>
              <a:t>A path itself can be considered as a </a:t>
            </a:r>
            <a:r>
              <a:rPr lang="en-US" dirty="0" err="1"/>
              <a:t>subpath</a:t>
            </a:r>
            <a:endParaRPr lang="en-US" dirty="0"/>
          </a:p>
        </p:txBody>
      </p:sp>
      <p:sp>
        <p:nvSpPr>
          <p:cNvPr id="2" name="Slide Number Placeholder 1">
            <a:extLst>
              <a:ext uri="{FF2B5EF4-FFF2-40B4-BE49-F238E27FC236}">
                <a16:creationId xmlns:a16="http://schemas.microsoft.com/office/drawing/2014/main" xmlns="" id="{84594D25-A60D-4427-9480-D6DABD4764FE}"/>
              </a:ext>
            </a:extLst>
          </p:cNvPr>
          <p:cNvSpPr>
            <a:spLocks noGrp="1"/>
          </p:cNvSpPr>
          <p:nvPr>
            <p:ph type="sldNum" sz="quarter" idx="12"/>
          </p:nvPr>
        </p:nvSpPr>
        <p:spPr/>
        <p:txBody>
          <a:bodyPr/>
          <a:lstStyle/>
          <a:p>
            <a:fld id="{BED23956-5CC0-4834-AAAB-59580F7E05F6}" type="slidenum">
              <a:rPr lang="en-US" smtClean="0"/>
              <a:pPr/>
              <a:t>17</a:t>
            </a:fld>
            <a:endParaRPr lang="en-US"/>
          </a:p>
        </p:txBody>
      </p:sp>
    </p:spTree>
    <p:extLst>
      <p:ext uri="{BB962C8B-B14F-4D97-AF65-F5344CB8AC3E}">
        <p14:creationId xmlns:p14="http://schemas.microsoft.com/office/powerpoint/2010/main" val="341770907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7D789E-D01F-480F-A7EC-EB1BAB5A3738}"/>
              </a:ext>
            </a:extLst>
          </p:cNvPr>
          <p:cNvSpPr>
            <a:spLocks noGrp="1"/>
          </p:cNvSpPr>
          <p:nvPr>
            <p:ph type="title"/>
          </p:nvPr>
        </p:nvSpPr>
        <p:spPr/>
        <p:txBody>
          <a:bodyPr/>
          <a:lstStyle/>
          <a:p>
            <a:r>
              <a:rPr lang="en-US" dirty="0"/>
              <a:t>Path and </a:t>
            </a:r>
            <a:r>
              <a:rPr lang="en-US" dirty="0" err="1"/>
              <a:t>subpath</a:t>
            </a:r>
            <a:r>
              <a:rPr lang="en-US" dirty="0"/>
              <a:t> (continued)</a:t>
            </a:r>
          </a:p>
        </p:txBody>
      </p:sp>
      <p:sp>
        <p:nvSpPr>
          <p:cNvPr id="3" name="Content Placeholder 2">
            <a:extLst>
              <a:ext uri="{FF2B5EF4-FFF2-40B4-BE49-F238E27FC236}">
                <a16:creationId xmlns:a16="http://schemas.microsoft.com/office/drawing/2014/main" xmlns="" id="{BC956650-6972-4BF4-A32F-BF3F51A4E048}"/>
              </a:ext>
            </a:extLst>
          </p:cNvPr>
          <p:cNvSpPr>
            <a:spLocks noGrp="1"/>
          </p:cNvSpPr>
          <p:nvPr>
            <p:ph sz="quarter" idx="1"/>
          </p:nvPr>
        </p:nvSpPr>
        <p:spPr/>
        <p:txBody>
          <a:bodyPr/>
          <a:lstStyle/>
          <a:p>
            <a:r>
              <a:rPr lang="en-US" dirty="0"/>
              <a:t>A path/</a:t>
            </a:r>
            <a:r>
              <a:rPr lang="en-US" dirty="0" err="1"/>
              <a:t>subpath</a:t>
            </a:r>
            <a:r>
              <a:rPr lang="en-US" dirty="0"/>
              <a:t> is said to be cyclic if the starting node and ending node are the same</a:t>
            </a:r>
          </a:p>
          <a:p>
            <a:r>
              <a:rPr lang="en-US" dirty="0"/>
              <a:t>A path contains a cycle if it has at least one </a:t>
            </a:r>
            <a:r>
              <a:rPr lang="en-US" dirty="0" err="1"/>
              <a:t>subpath</a:t>
            </a:r>
            <a:r>
              <a:rPr lang="en-US" dirty="0"/>
              <a:t> that is cyclic</a:t>
            </a:r>
          </a:p>
          <a:p>
            <a:pPr marL="0" indent="0">
              <a:buNone/>
            </a:pPr>
            <a:endParaRPr lang="en-US" dirty="0"/>
          </a:p>
        </p:txBody>
      </p:sp>
      <p:sp>
        <p:nvSpPr>
          <p:cNvPr id="4" name="Slide Number Placeholder 3">
            <a:extLst>
              <a:ext uri="{FF2B5EF4-FFF2-40B4-BE49-F238E27FC236}">
                <a16:creationId xmlns:a16="http://schemas.microsoft.com/office/drawing/2014/main" xmlns="" id="{4054F25D-7210-41CC-B2A8-53129DCFAC85}"/>
              </a:ext>
            </a:extLst>
          </p:cNvPr>
          <p:cNvSpPr>
            <a:spLocks noGrp="1"/>
          </p:cNvSpPr>
          <p:nvPr>
            <p:ph type="sldNum" sz="quarter" idx="12"/>
          </p:nvPr>
        </p:nvSpPr>
        <p:spPr/>
        <p:txBody>
          <a:bodyPr/>
          <a:lstStyle/>
          <a:p>
            <a:fld id="{704493BB-DD5B-458B-9296-6076C57566B4}" type="slidenum">
              <a:rPr lang="en-US" smtClean="0"/>
              <a:pPr/>
              <a:t>18</a:t>
            </a:fld>
            <a:endParaRPr lang="en-US"/>
          </a:p>
        </p:txBody>
      </p:sp>
    </p:spTree>
    <p:extLst>
      <p:ext uri="{BB962C8B-B14F-4D97-AF65-F5344CB8AC3E}">
        <p14:creationId xmlns:p14="http://schemas.microsoft.com/office/powerpoint/2010/main" val="142836569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r>
              <a:rPr lang="en-US"/>
              <a:t>Independent paths</a:t>
            </a:r>
          </a:p>
        </p:txBody>
      </p:sp>
      <p:sp>
        <p:nvSpPr>
          <p:cNvPr id="8195" name="Rectangle 3"/>
          <p:cNvSpPr>
            <a:spLocks noGrp="1" noChangeArrowheads="1"/>
          </p:cNvSpPr>
          <p:nvPr>
            <p:ph sz="quarter" idx="1"/>
          </p:nvPr>
        </p:nvSpPr>
        <p:spPr>
          <a:xfrm>
            <a:off x="914400" y="1371600"/>
            <a:ext cx="7772400" cy="4572000"/>
          </a:xfrm>
        </p:spPr>
        <p:txBody>
          <a:bodyPr/>
          <a:lstStyle/>
          <a:p>
            <a:pPr eaLnBrk="1" hangingPunct="1"/>
            <a:r>
              <a:rPr lang="en-US" sz="3200" dirty="0"/>
              <a:t>An independent path is one that is not included in any other path</a:t>
            </a:r>
          </a:p>
          <a:p>
            <a:pPr lvl="1" eaLnBrk="1" hangingPunct="1"/>
            <a:r>
              <a:rPr lang="en-US" sz="3200" dirty="0"/>
              <a:t>An independent path may have a cycle</a:t>
            </a:r>
          </a:p>
          <a:p>
            <a:pPr lvl="1" eaLnBrk="1" hangingPunct="1"/>
            <a:r>
              <a:rPr lang="en-US" sz="3200" dirty="0"/>
              <a:t>Two independent paths may have some nodes in common</a:t>
            </a:r>
          </a:p>
          <a:p>
            <a:pPr lvl="1" eaLnBrk="1" hangingPunct="1"/>
            <a:r>
              <a:rPr lang="en-US" sz="3000" dirty="0"/>
              <a:t>There can be one or more independent paths in a control flow graph</a:t>
            </a:r>
          </a:p>
          <a:p>
            <a:pPr eaLnBrk="1" hangingPunct="1"/>
            <a:r>
              <a:rPr lang="en-US" sz="3000" dirty="0"/>
              <a:t>The union of all nodes in all independent paths cover the entire set of nodes in the flow graph</a:t>
            </a:r>
          </a:p>
        </p:txBody>
      </p:sp>
      <p:sp>
        <p:nvSpPr>
          <p:cNvPr id="4" name="Slide Number Placeholder 4"/>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94639EC4-23D7-4A29-84BA-194D5C035B1E}" type="slidenum">
              <a:rPr lang="en-US">
                <a:solidFill>
                  <a:srgbClr val="FFFFFF"/>
                </a:solidFill>
                <a:latin typeface="Franklin Gothic Book" panose="020B0503020102020204" pitchFamily="34" charset="0"/>
              </a:rPr>
              <a:pPr/>
              <a:t>19</a:t>
            </a:fld>
            <a:endParaRPr lang="en-US">
              <a:solidFill>
                <a:srgbClr val="FFFFFF"/>
              </a:solidFill>
              <a:latin typeface="Franklin Gothic Book" panose="020B0503020102020204"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anim calcmode="lin" valueType="num">
                                      <p:cBhvr additive="base">
                                        <p:cTn id="11"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19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anim calcmode="lin" valueType="num">
                                      <p:cBhvr additive="base">
                                        <p:cTn id="15"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819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anim calcmode="lin" valueType="num">
                                      <p:cBhvr additive="base">
                                        <p:cTn id="19"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195">
                                            <p:txEl>
                                              <p:pRg st="4" end="4"/>
                                            </p:txEl>
                                          </p:spTgt>
                                        </p:tgtEl>
                                        <p:attrNameLst>
                                          <p:attrName>style.visibility</p:attrName>
                                        </p:attrNameLst>
                                      </p:cBhvr>
                                      <p:to>
                                        <p:strVal val="visible"/>
                                      </p:to>
                                    </p:set>
                                    <p:anim calcmode="lin" valueType="num">
                                      <p:cBhvr additive="base">
                                        <p:cTn id="25" dur="500"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r>
              <a:rPr lang="en-US"/>
              <a:t>Structural Testing</a:t>
            </a:r>
          </a:p>
        </p:txBody>
      </p:sp>
      <p:sp>
        <p:nvSpPr>
          <p:cNvPr id="6147" name="Rectangle 3"/>
          <p:cNvSpPr>
            <a:spLocks noGrp="1" noChangeArrowheads="1"/>
          </p:cNvSpPr>
          <p:nvPr>
            <p:ph sz="quarter" idx="1"/>
          </p:nvPr>
        </p:nvSpPr>
        <p:spPr/>
        <p:txBody>
          <a:bodyPr/>
          <a:lstStyle/>
          <a:p>
            <a:pPr eaLnBrk="1" hangingPunct="1">
              <a:lnSpc>
                <a:spcPct val="90000"/>
              </a:lnSpc>
            </a:pPr>
            <a:r>
              <a:rPr lang="en-US" sz="2800" dirty="0"/>
              <a:t>Also known as “White-box” testing</a:t>
            </a:r>
          </a:p>
          <a:p>
            <a:pPr eaLnBrk="1" hangingPunct="1">
              <a:lnSpc>
                <a:spcPct val="90000"/>
              </a:lnSpc>
            </a:pPr>
            <a:r>
              <a:rPr lang="en-US" sz="2800" dirty="0"/>
              <a:t>Test cases derived solely from source code</a:t>
            </a:r>
          </a:p>
          <a:p>
            <a:pPr eaLnBrk="1" hangingPunct="1">
              <a:lnSpc>
                <a:spcPct val="90000"/>
              </a:lnSpc>
            </a:pPr>
            <a:r>
              <a:rPr lang="en-US" sz="2800" dirty="0"/>
              <a:t>Control Flow Testing</a:t>
            </a:r>
          </a:p>
          <a:p>
            <a:pPr lvl="1" eaLnBrk="1" hangingPunct="1">
              <a:lnSpc>
                <a:spcPct val="90000"/>
              </a:lnSpc>
            </a:pPr>
            <a:r>
              <a:rPr lang="en-US" sz="2800" dirty="0"/>
              <a:t>To ensure that all statements are covered; no unreachable code</a:t>
            </a:r>
          </a:p>
          <a:p>
            <a:pPr lvl="1" eaLnBrk="1" hangingPunct="1">
              <a:lnSpc>
                <a:spcPct val="90000"/>
              </a:lnSpc>
            </a:pPr>
            <a:r>
              <a:rPr lang="en-US" sz="2800" dirty="0"/>
              <a:t>To show that all dependencies in program variables are tested</a:t>
            </a:r>
          </a:p>
          <a:p>
            <a:pPr lvl="1" eaLnBrk="1" hangingPunct="1">
              <a:lnSpc>
                <a:spcPct val="90000"/>
              </a:lnSpc>
            </a:pPr>
            <a:r>
              <a:rPr lang="en-US" sz="2800" dirty="0"/>
              <a:t>To ensure that all paths are satisfactorily tested</a:t>
            </a:r>
          </a:p>
          <a:p>
            <a:pPr eaLnBrk="1" hangingPunct="1">
              <a:lnSpc>
                <a:spcPct val="90000"/>
              </a:lnSpc>
            </a:pPr>
            <a:r>
              <a:rPr lang="en-US" sz="3000" dirty="0"/>
              <a:t>Data Flow Testing</a:t>
            </a:r>
          </a:p>
          <a:p>
            <a:pPr lvl="1" eaLnBrk="1" hangingPunct="1">
              <a:lnSpc>
                <a:spcPct val="90000"/>
              </a:lnSpc>
            </a:pPr>
            <a:r>
              <a:rPr lang="en-US" sz="2800" dirty="0"/>
              <a:t>To ensure that data flows in the right path through the code</a:t>
            </a:r>
          </a:p>
        </p:txBody>
      </p:sp>
      <p:sp>
        <p:nvSpPr>
          <p:cNvPr id="4" name="Slide Number Placeholder 4"/>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0B09F737-67EA-4375-B5B4-74035DB20943}" type="slidenum">
              <a:rPr lang="en-US">
                <a:solidFill>
                  <a:srgbClr val="FFFFFF"/>
                </a:solidFill>
                <a:latin typeface="Franklin Gothic Book" panose="020B0503020102020204" pitchFamily="34" charset="0"/>
              </a:rPr>
              <a:pPr/>
              <a:t>2</a:t>
            </a:fld>
            <a:endParaRPr lang="en-US">
              <a:solidFill>
                <a:srgbClr val="FFFFFF"/>
              </a:solidFill>
              <a:latin typeface="Franklin Gothic Book" panose="020B0503020102020204"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147">
                                            <p:txEl>
                                              <p:pRg st="3" end="3"/>
                                            </p:txEl>
                                          </p:spTgt>
                                        </p:tgtEl>
                                        <p:attrNameLst>
                                          <p:attrName>style.visibility</p:attrName>
                                        </p:attrNameLst>
                                      </p:cBhvr>
                                      <p:to>
                                        <p:strVal val="visible"/>
                                      </p:to>
                                    </p:set>
                                    <p:anim calcmode="lin" valueType="num">
                                      <p:cBhvr additive="base">
                                        <p:cTn id="23"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147">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 calcmode="lin" valueType="num">
                                      <p:cBhvr additive="base">
                                        <p:cTn id="27"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147">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6147">
                                            <p:txEl>
                                              <p:pRg st="5" end="5"/>
                                            </p:txEl>
                                          </p:spTgt>
                                        </p:tgtEl>
                                        <p:attrNameLst>
                                          <p:attrName>style.visibility</p:attrName>
                                        </p:attrNameLst>
                                      </p:cBhvr>
                                      <p:to>
                                        <p:strVal val="visible"/>
                                      </p:to>
                                    </p:set>
                                    <p:anim calcmode="lin" valueType="num">
                                      <p:cBhvr additive="base">
                                        <p:cTn id="31" dur="500" fill="hold"/>
                                        <p:tgtEl>
                                          <p:spTgt spid="614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147">
                                            <p:txEl>
                                              <p:pRg st="6" end="6"/>
                                            </p:txEl>
                                          </p:spTgt>
                                        </p:tgtEl>
                                        <p:attrNameLst>
                                          <p:attrName>style.visibility</p:attrName>
                                        </p:attrNameLst>
                                      </p:cBhvr>
                                      <p:to>
                                        <p:strVal val="visible"/>
                                      </p:to>
                                    </p:set>
                                    <p:anim calcmode="lin" valueType="num">
                                      <p:cBhvr additive="base">
                                        <p:cTn id="37" dur="500" fill="hold"/>
                                        <p:tgtEl>
                                          <p:spTgt spid="614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147">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6147">
                                            <p:txEl>
                                              <p:pRg st="7" end="7"/>
                                            </p:txEl>
                                          </p:spTgt>
                                        </p:tgtEl>
                                        <p:attrNameLst>
                                          <p:attrName>style.visibility</p:attrName>
                                        </p:attrNameLst>
                                      </p:cBhvr>
                                      <p:to>
                                        <p:strVal val="visible"/>
                                      </p:to>
                                    </p:set>
                                    <p:anim calcmode="lin" valueType="num">
                                      <p:cBhvr additive="base">
                                        <p:cTn id="41" dur="500" fill="hold"/>
                                        <p:tgtEl>
                                          <p:spTgt spid="6147">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14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r>
              <a:rPr lang="en-US"/>
              <a:t>Independent paths for the factorial example</a:t>
            </a:r>
          </a:p>
        </p:txBody>
      </p:sp>
      <p:sp>
        <p:nvSpPr>
          <p:cNvPr id="15363" name="Rectangle 3"/>
          <p:cNvSpPr>
            <a:spLocks noGrp="1" noChangeArrowheads="1"/>
          </p:cNvSpPr>
          <p:nvPr>
            <p:ph sz="quarter" idx="1"/>
          </p:nvPr>
        </p:nvSpPr>
        <p:spPr/>
        <p:txBody>
          <a:bodyPr/>
          <a:lstStyle/>
          <a:p>
            <a:pPr eaLnBrk="1" hangingPunct="1">
              <a:lnSpc>
                <a:spcPct val="90000"/>
              </a:lnSpc>
            </a:pPr>
            <a:r>
              <a:rPr lang="en-US" sz="3200"/>
              <a:t>Independent paths described using the node numbers in the graph</a:t>
            </a:r>
          </a:p>
          <a:p>
            <a:pPr lvl="1" eaLnBrk="1" hangingPunct="1">
              <a:lnSpc>
                <a:spcPct val="90000"/>
              </a:lnSpc>
            </a:pPr>
            <a:r>
              <a:rPr lang="en-US" sz="3200"/>
              <a:t>Path 1:  1,2,3</a:t>
            </a:r>
          </a:p>
          <a:p>
            <a:pPr lvl="1" eaLnBrk="1" hangingPunct="1">
              <a:lnSpc>
                <a:spcPct val="90000"/>
              </a:lnSpc>
            </a:pPr>
            <a:r>
              <a:rPr lang="en-US" sz="3200"/>
              <a:t>Path 2:  1,2,4,5,7</a:t>
            </a:r>
          </a:p>
          <a:p>
            <a:pPr lvl="1" eaLnBrk="1" hangingPunct="1">
              <a:lnSpc>
                <a:spcPct val="90000"/>
              </a:lnSpc>
            </a:pPr>
            <a:r>
              <a:rPr lang="en-US" sz="3200"/>
              <a:t>Path 3:  1,2,4,5,6,5,7</a:t>
            </a:r>
          </a:p>
          <a:p>
            <a:pPr eaLnBrk="1" hangingPunct="1">
              <a:lnSpc>
                <a:spcPct val="90000"/>
              </a:lnSpc>
            </a:pPr>
            <a:r>
              <a:rPr lang="en-US" sz="3200"/>
              <a:t>These paths describe three different scenarios of execution</a:t>
            </a:r>
          </a:p>
        </p:txBody>
      </p:sp>
      <p:sp>
        <p:nvSpPr>
          <p:cNvPr id="4" name="Slide Number Placeholder 4"/>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E9CC20DC-159C-4A3D-BD53-F2CB3163F382}" type="slidenum">
              <a:rPr lang="en-US">
                <a:solidFill>
                  <a:srgbClr val="FFFFFF"/>
                </a:solidFill>
                <a:latin typeface="Franklin Gothic Book" panose="020B0503020102020204" pitchFamily="34" charset="0"/>
              </a:rPr>
              <a:pPr/>
              <a:t>20</a:t>
            </a:fld>
            <a:endParaRPr lang="en-US">
              <a:solidFill>
                <a:srgbClr val="FFFFFF"/>
              </a:solidFill>
              <a:latin typeface="Franklin Gothic Book" panose="020B0503020102020204"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t>Exercise</a:t>
            </a:r>
          </a:p>
        </p:txBody>
      </p:sp>
      <p:sp>
        <p:nvSpPr>
          <p:cNvPr id="16387" name="Content Placeholder 2"/>
          <p:cNvSpPr>
            <a:spLocks noGrp="1"/>
          </p:cNvSpPr>
          <p:nvPr>
            <p:ph sz="quarter" idx="1"/>
          </p:nvPr>
        </p:nvSpPr>
        <p:spPr/>
        <p:txBody>
          <a:bodyPr/>
          <a:lstStyle/>
          <a:p>
            <a:r>
              <a:rPr lang="en-US" dirty="0"/>
              <a:t>Find the independent paths for the “Compute Binary Value” problem.</a:t>
            </a:r>
          </a:p>
          <a:p>
            <a:r>
              <a:rPr lang="en-US" dirty="0"/>
              <a:t>Find the independent paths for the “merge” method given in the previous exercise.</a:t>
            </a:r>
          </a:p>
        </p:txBody>
      </p:sp>
      <p:sp>
        <p:nvSpPr>
          <p:cNvPr id="4" name="Slide Number Placeholder 3"/>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8F2D2E1E-B3B4-49E6-8067-2E03A883FB44}" type="slidenum">
              <a:rPr lang="en-US">
                <a:solidFill>
                  <a:srgbClr val="FFFFFF"/>
                </a:solidFill>
                <a:latin typeface="Franklin Gothic Book" panose="020B0503020102020204" pitchFamily="34" charset="0"/>
              </a:rPr>
              <a:pPr/>
              <a:t>21</a:t>
            </a:fld>
            <a:endParaRPr lang="en-US">
              <a:solidFill>
                <a:srgbClr val="FFFFFF"/>
              </a:solidFill>
              <a:latin typeface="Franklin Gothic Book" panose="020B0503020102020204"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914400" y="274638"/>
            <a:ext cx="7772400" cy="792162"/>
          </a:xfrm>
        </p:spPr>
        <p:txBody>
          <a:bodyPr/>
          <a:lstStyle/>
          <a:p>
            <a:pPr eaLnBrk="1" hangingPunct="1"/>
            <a:r>
              <a:rPr lang="en-US"/>
              <a:t>Test coverage metrics</a:t>
            </a:r>
          </a:p>
        </p:txBody>
      </p:sp>
      <p:sp>
        <p:nvSpPr>
          <p:cNvPr id="10243" name="Rectangle 3"/>
          <p:cNvSpPr>
            <a:spLocks noGrp="1" noChangeArrowheads="1"/>
          </p:cNvSpPr>
          <p:nvPr>
            <p:ph sz="quarter" idx="1"/>
          </p:nvPr>
        </p:nvSpPr>
        <p:spPr>
          <a:xfrm>
            <a:off x="914400" y="1066800"/>
            <a:ext cx="7772400" cy="4572000"/>
          </a:xfrm>
        </p:spPr>
        <p:txBody>
          <a:bodyPr/>
          <a:lstStyle/>
          <a:p>
            <a:pPr eaLnBrk="1" hangingPunct="1">
              <a:lnSpc>
                <a:spcPct val="90000"/>
              </a:lnSpc>
            </a:pPr>
            <a:r>
              <a:rPr lang="en-US" sz="2800" dirty="0"/>
              <a:t>Goal is to derive sufficient number of test cases to cover one or more of the following:</a:t>
            </a:r>
          </a:p>
          <a:p>
            <a:pPr eaLnBrk="1" hangingPunct="1">
              <a:lnSpc>
                <a:spcPct val="90000"/>
              </a:lnSpc>
            </a:pPr>
            <a:r>
              <a:rPr lang="en-US" sz="2800" b="1" dirty="0"/>
              <a:t>Statement coverage</a:t>
            </a:r>
          </a:p>
          <a:p>
            <a:pPr lvl="1" eaLnBrk="1" hangingPunct="1">
              <a:lnSpc>
                <a:spcPct val="90000"/>
              </a:lnSpc>
            </a:pPr>
            <a:r>
              <a:rPr lang="en-US" sz="2800" dirty="0"/>
              <a:t>Ensures that every statement is covered</a:t>
            </a:r>
          </a:p>
          <a:p>
            <a:pPr eaLnBrk="1" hangingPunct="1">
              <a:lnSpc>
                <a:spcPct val="90000"/>
              </a:lnSpc>
            </a:pPr>
            <a:r>
              <a:rPr lang="en-US" sz="2800" b="1" dirty="0"/>
              <a:t>Predicate coverage</a:t>
            </a:r>
          </a:p>
          <a:p>
            <a:pPr lvl="1" eaLnBrk="1" hangingPunct="1">
              <a:lnSpc>
                <a:spcPct val="90000"/>
              </a:lnSpc>
            </a:pPr>
            <a:r>
              <a:rPr lang="en-US" sz="2800" dirty="0"/>
              <a:t>Ensure that every outcome (</a:t>
            </a:r>
            <a:r>
              <a:rPr lang="en-US" sz="2800" i="1" dirty="0"/>
              <a:t>true</a:t>
            </a:r>
            <a:r>
              <a:rPr lang="en-US" sz="2800" dirty="0"/>
              <a:t> and </a:t>
            </a:r>
            <a:r>
              <a:rPr lang="en-US" sz="2800" i="1" dirty="0"/>
              <a:t>false</a:t>
            </a:r>
            <a:r>
              <a:rPr lang="en-US" sz="2800" dirty="0"/>
              <a:t>) of every SIMPLE predicate is covered, then it is an exhaustive coverage of predicates </a:t>
            </a:r>
            <a:r>
              <a:rPr lang="en-US" sz="2800" dirty="0">
                <a:sym typeface="Wingdings" panose="05000000000000000000" pitchFamily="2" charset="2"/>
              </a:rPr>
              <a:t> strong coverage</a:t>
            </a:r>
          </a:p>
          <a:p>
            <a:pPr lvl="2" eaLnBrk="1" hangingPunct="1">
              <a:lnSpc>
                <a:spcPct val="90000"/>
              </a:lnSpc>
            </a:pPr>
            <a:r>
              <a:rPr lang="en-US" sz="2400" dirty="0">
                <a:sym typeface="Wingdings" panose="05000000000000000000" pitchFamily="2" charset="2"/>
              </a:rPr>
              <a:t>E.g., (x &lt; y) is a simple predicate</a:t>
            </a:r>
          </a:p>
          <a:p>
            <a:pPr lvl="2" eaLnBrk="1" hangingPunct="1">
              <a:lnSpc>
                <a:spcPct val="90000"/>
              </a:lnSpc>
            </a:pPr>
            <a:r>
              <a:rPr lang="en-US" sz="2400" dirty="0">
                <a:sym typeface="Wingdings" panose="05000000000000000000" pitchFamily="2" charset="2"/>
              </a:rPr>
              <a:t>E.g., ((x &lt; y) &amp; (y &lt; z)) is a compound predicate which contains two simple predicates</a:t>
            </a:r>
            <a:endParaRPr lang="en-US" sz="2400" dirty="0"/>
          </a:p>
        </p:txBody>
      </p:sp>
      <p:sp>
        <p:nvSpPr>
          <p:cNvPr id="4" name="Slide Number Placeholder 4"/>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6F31466C-7495-4101-BF78-0BE008536BEB}" type="slidenum">
              <a:rPr lang="en-US">
                <a:solidFill>
                  <a:srgbClr val="FFFFFF"/>
                </a:solidFill>
                <a:latin typeface="Franklin Gothic Book" panose="020B0503020102020204" pitchFamily="34" charset="0"/>
              </a:rPr>
              <a:pPr/>
              <a:t>22</a:t>
            </a:fld>
            <a:endParaRPr lang="en-US">
              <a:solidFill>
                <a:srgbClr val="FFFFFF"/>
              </a:solidFill>
              <a:latin typeface="Franklin Gothic Book" panose="020B0503020102020204"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 calcmode="lin" valueType="num">
                                      <p:cBhvr additive="base">
                                        <p:cTn id="17"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0243">
                                            <p:txEl>
                                              <p:pRg st="3" end="3"/>
                                            </p:txEl>
                                          </p:spTgt>
                                        </p:tgtEl>
                                        <p:attrNameLst>
                                          <p:attrName>style.visibility</p:attrName>
                                        </p:attrNameLst>
                                      </p:cBhvr>
                                      <p:to>
                                        <p:strVal val="visible"/>
                                      </p:to>
                                    </p:set>
                                    <p:anim calcmode="lin" valueType="num">
                                      <p:cBhvr additive="base">
                                        <p:cTn id="23"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024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 calcmode="lin" valueType="num">
                                      <p:cBhvr additive="base">
                                        <p:cTn id="27"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024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0243">
                                            <p:txEl>
                                              <p:pRg st="5" end="5"/>
                                            </p:txEl>
                                          </p:spTgt>
                                        </p:tgtEl>
                                        <p:attrNameLst>
                                          <p:attrName>style.visibility</p:attrName>
                                        </p:attrNameLst>
                                      </p:cBhvr>
                                      <p:to>
                                        <p:strVal val="visible"/>
                                      </p:to>
                                    </p:set>
                                    <p:anim calcmode="lin" valueType="num">
                                      <p:cBhvr additive="base">
                                        <p:cTn id="31"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0243">
                                            <p:txEl>
                                              <p:pRg st="6" end="6"/>
                                            </p:txEl>
                                          </p:spTgt>
                                        </p:tgtEl>
                                        <p:attrNameLst>
                                          <p:attrName>style.visibility</p:attrName>
                                        </p:attrNameLst>
                                      </p:cBhvr>
                                      <p:to>
                                        <p:strVal val="visible"/>
                                      </p:to>
                                    </p:set>
                                    <p:anim calcmode="lin" valueType="num">
                                      <p:cBhvr additive="base">
                                        <p:cTn id="35"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r>
              <a:rPr lang="en-US"/>
              <a:t>Test coverage metrics (continued)</a:t>
            </a:r>
          </a:p>
        </p:txBody>
      </p:sp>
      <p:sp>
        <p:nvSpPr>
          <p:cNvPr id="13315" name="Rectangle 3"/>
          <p:cNvSpPr>
            <a:spLocks noGrp="1" noChangeArrowheads="1"/>
          </p:cNvSpPr>
          <p:nvPr>
            <p:ph sz="quarter" idx="1"/>
          </p:nvPr>
        </p:nvSpPr>
        <p:spPr>
          <a:xfrm>
            <a:off x="914400" y="1447800"/>
            <a:ext cx="7772400" cy="4876800"/>
          </a:xfrm>
        </p:spPr>
        <p:txBody>
          <a:bodyPr/>
          <a:lstStyle/>
          <a:p>
            <a:pPr eaLnBrk="1" hangingPunct="1"/>
            <a:r>
              <a:rPr lang="en-US" sz="2800" b="1" dirty="0"/>
              <a:t>Loop coverage</a:t>
            </a:r>
          </a:p>
          <a:p>
            <a:pPr lvl="1" eaLnBrk="1" hangingPunct="1"/>
            <a:r>
              <a:rPr lang="en-US" sz="2800" dirty="0"/>
              <a:t>Ensure that every loop is covered for all possible execution scenarios</a:t>
            </a:r>
          </a:p>
          <a:p>
            <a:pPr lvl="2" eaLnBrk="1" hangingPunct="1"/>
            <a:r>
              <a:rPr lang="en-US" sz="2800" dirty="0"/>
              <a:t>Loop is skipped</a:t>
            </a:r>
          </a:p>
          <a:p>
            <a:pPr lvl="2" eaLnBrk="1" hangingPunct="1"/>
            <a:r>
              <a:rPr lang="en-US" sz="2800" dirty="0"/>
              <a:t>Loop is iterated through only once</a:t>
            </a:r>
          </a:p>
          <a:p>
            <a:pPr lvl="2" eaLnBrk="1" hangingPunct="1"/>
            <a:r>
              <a:rPr lang="en-US" sz="2800" dirty="0"/>
              <a:t>Loop is iterated through many times</a:t>
            </a:r>
          </a:p>
          <a:p>
            <a:pPr lvl="1" eaLnBrk="1" hangingPunct="1"/>
            <a:r>
              <a:rPr lang="en-US" sz="3200" dirty="0"/>
              <a:t>Sometimes, one or more of the above three conditions cannot be met</a:t>
            </a:r>
          </a:p>
          <a:p>
            <a:pPr lvl="2" eaLnBrk="1" hangingPunct="1"/>
            <a:r>
              <a:rPr lang="en-US" sz="2800" dirty="0"/>
              <a:t>E.g., </a:t>
            </a:r>
            <a:r>
              <a:rPr lang="en-US" sz="2400" dirty="0">
                <a:solidFill>
                  <a:srgbClr val="FF0000"/>
                </a:solidFill>
                <a:latin typeface="Arial" panose="020B0604020202020204" pitchFamily="34" charset="0"/>
                <a:cs typeface="Arial" panose="020B0604020202020204" pitchFamily="34" charset="0"/>
              </a:rPr>
              <a:t>for (</a:t>
            </a:r>
            <a:r>
              <a:rPr lang="en-US" sz="2400" dirty="0" err="1">
                <a:solidFill>
                  <a:srgbClr val="FF0000"/>
                </a:solidFill>
                <a:latin typeface="Arial" panose="020B0604020202020204" pitchFamily="34" charset="0"/>
                <a:cs typeface="Arial" panose="020B0604020202020204" pitchFamily="34" charset="0"/>
              </a:rPr>
              <a:t>i</a:t>
            </a:r>
            <a:r>
              <a:rPr lang="en-US" sz="2400" dirty="0">
                <a:solidFill>
                  <a:srgbClr val="FF0000"/>
                </a:solidFill>
                <a:latin typeface="Arial" panose="020B0604020202020204" pitchFamily="34" charset="0"/>
                <a:cs typeface="Arial" panose="020B0604020202020204" pitchFamily="34" charset="0"/>
              </a:rPr>
              <a:t> = 0; </a:t>
            </a:r>
            <a:r>
              <a:rPr lang="en-US" sz="2400" dirty="0" err="1">
                <a:solidFill>
                  <a:srgbClr val="FF0000"/>
                </a:solidFill>
                <a:latin typeface="Arial" panose="020B0604020202020204" pitchFamily="34" charset="0"/>
                <a:cs typeface="Arial" panose="020B0604020202020204" pitchFamily="34" charset="0"/>
              </a:rPr>
              <a:t>i</a:t>
            </a:r>
            <a:r>
              <a:rPr lang="en-US" sz="2400" dirty="0">
                <a:solidFill>
                  <a:srgbClr val="FF0000"/>
                </a:solidFill>
                <a:latin typeface="Arial" panose="020B0604020202020204" pitchFamily="34" charset="0"/>
                <a:cs typeface="Arial" panose="020B0604020202020204" pitchFamily="34" charset="0"/>
              </a:rPr>
              <a:t> &lt; N; </a:t>
            </a:r>
            <a:r>
              <a:rPr lang="en-US" sz="2400" dirty="0" err="1">
                <a:solidFill>
                  <a:srgbClr val="FF0000"/>
                </a:solidFill>
                <a:latin typeface="Arial" panose="020B0604020202020204" pitchFamily="34" charset="0"/>
                <a:cs typeface="Arial" panose="020B0604020202020204" pitchFamily="34" charset="0"/>
              </a:rPr>
              <a:t>i</a:t>
            </a:r>
            <a:r>
              <a:rPr lang="en-US" sz="2400" dirty="0">
                <a:solidFill>
                  <a:srgbClr val="FF0000"/>
                </a:solidFill>
                <a:latin typeface="Arial" panose="020B0604020202020204" pitchFamily="34" charset="0"/>
                <a:cs typeface="Arial" panose="020B0604020202020204" pitchFamily="34" charset="0"/>
              </a:rPr>
              <a:t>++)</a:t>
            </a:r>
            <a:r>
              <a:rPr lang="en-US" sz="2800" dirty="0"/>
              <a:t>   given </a:t>
            </a:r>
            <a:r>
              <a:rPr lang="en-US" sz="2800" dirty="0">
                <a:solidFill>
                  <a:srgbClr val="FF0000"/>
                </a:solidFill>
              </a:rPr>
              <a:t>N &gt; 0</a:t>
            </a:r>
          </a:p>
          <a:p>
            <a:pPr marL="593725" lvl="2" indent="0" eaLnBrk="1" hangingPunct="1">
              <a:buNone/>
            </a:pPr>
            <a:r>
              <a:rPr lang="en-US" sz="2800" dirty="0">
                <a:solidFill>
                  <a:srgbClr val="FF0000"/>
                </a:solidFill>
              </a:rPr>
              <a:t> </a:t>
            </a:r>
            <a:r>
              <a:rPr lang="en-US" sz="2800" dirty="0"/>
              <a:t>This loop cannot be skipped.</a:t>
            </a:r>
            <a:endParaRPr lang="en-US" sz="2800" dirty="0">
              <a:solidFill>
                <a:srgbClr val="FF0000"/>
              </a:solidFill>
            </a:endParaRPr>
          </a:p>
        </p:txBody>
      </p:sp>
      <p:sp>
        <p:nvSpPr>
          <p:cNvPr id="4" name="Slide Number Placeholder 4"/>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FF252731-D756-49C4-A3F0-B292A5E359F2}" type="slidenum">
              <a:rPr lang="en-US">
                <a:solidFill>
                  <a:srgbClr val="FFFFFF"/>
                </a:solidFill>
                <a:latin typeface="Franklin Gothic Book" panose="020B0503020102020204" pitchFamily="34" charset="0"/>
              </a:rPr>
              <a:pPr/>
              <a:t>23</a:t>
            </a:fld>
            <a:endParaRPr lang="en-US">
              <a:solidFill>
                <a:srgbClr val="FFFFFF"/>
              </a:solidFill>
              <a:latin typeface="Franklin Gothic Book" panose="020B0503020102020204"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anim calcmode="lin" valueType="num">
                                      <p:cBhvr additive="base">
                                        <p:cTn id="11"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31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 calcmode="lin" valueType="num">
                                      <p:cBhvr additive="base">
                                        <p:cTn id="15"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31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anim calcmode="lin" valueType="num">
                                      <p:cBhvr additive="base">
                                        <p:cTn id="19" dur="500" fill="hold"/>
                                        <p:tgtEl>
                                          <p:spTgt spid="1331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anim calcmode="lin" valueType="num">
                                      <p:cBhvr additive="base">
                                        <p:cTn id="23" dur="500" fill="hold"/>
                                        <p:tgtEl>
                                          <p:spTgt spid="13315">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3315">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3315">
                                            <p:txEl>
                                              <p:pRg st="5" end="5"/>
                                            </p:txEl>
                                          </p:spTgt>
                                        </p:tgtEl>
                                        <p:attrNameLst>
                                          <p:attrName>style.visibility</p:attrName>
                                        </p:attrNameLst>
                                      </p:cBhvr>
                                      <p:to>
                                        <p:strVal val="visible"/>
                                      </p:to>
                                    </p:set>
                                    <p:anim calcmode="lin" valueType="num">
                                      <p:cBhvr additive="base">
                                        <p:cTn id="27" dur="500" fill="hold"/>
                                        <p:tgtEl>
                                          <p:spTgt spid="13315">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3315">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3315">
                                            <p:txEl>
                                              <p:pRg st="6" end="6"/>
                                            </p:txEl>
                                          </p:spTgt>
                                        </p:tgtEl>
                                        <p:attrNameLst>
                                          <p:attrName>style.visibility</p:attrName>
                                        </p:attrNameLst>
                                      </p:cBhvr>
                                      <p:to>
                                        <p:strVal val="visible"/>
                                      </p:to>
                                    </p:set>
                                    <p:anim calcmode="lin" valueType="num">
                                      <p:cBhvr additive="base">
                                        <p:cTn id="31" dur="500" fill="hold"/>
                                        <p:tgtEl>
                                          <p:spTgt spid="1331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5">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3315">
                                            <p:txEl>
                                              <p:pRg st="7" end="7"/>
                                            </p:txEl>
                                          </p:spTgt>
                                        </p:tgtEl>
                                        <p:attrNameLst>
                                          <p:attrName>style.visibility</p:attrName>
                                        </p:attrNameLst>
                                      </p:cBhvr>
                                      <p:to>
                                        <p:strVal val="visible"/>
                                      </p:to>
                                    </p:set>
                                    <p:anim calcmode="lin" valueType="num">
                                      <p:cBhvr additive="base">
                                        <p:cTn id="35" dur="500" fill="hold"/>
                                        <p:tgtEl>
                                          <p:spTgt spid="13315">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331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r>
              <a:rPr lang="en-US"/>
              <a:t>Statement coverage for factorial problem</a:t>
            </a:r>
          </a:p>
        </p:txBody>
      </p:sp>
      <p:graphicFrame>
        <p:nvGraphicFramePr>
          <p:cNvPr id="35866" name="Group 26"/>
          <p:cNvGraphicFramePr>
            <a:graphicFrameLocks noGrp="1"/>
          </p:cNvGraphicFramePr>
          <p:nvPr>
            <p:ph type="tbl" idx="1"/>
            <p:extLst>
              <p:ext uri="{D42A27DB-BD31-4B8C-83A1-F6EECF244321}">
                <p14:modId xmlns:p14="http://schemas.microsoft.com/office/powerpoint/2010/main" val="865038524"/>
              </p:ext>
            </p:extLst>
          </p:nvPr>
        </p:nvGraphicFramePr>
        <p:xfrm>
          <a:off x="685800" y="1981200"/>
          <a:ext cx="7772400" cy="4525964"/>
        </p:xfrm>
        <a:graphic>
          <a:graphicData uri="http://schemas.openxmlformats.org/drawingml/2006/table">
            <a:tbl>
              <a:tblPr/>
              <a:tblGrid>
                <a:gridCol w="2590800">
                  <a:extLst>
                    <a:ext uri="{9D8B030D-6E8A-4147-A177-3AD203B41FA5}">
                      <a16:colId xmlns:a16="http://schemas.microsoft.com/office/drawing/2014/main" xmlns="" val="20000"/>
                    </a:ext>
                  </a:extLst>
                </a:gridCol>
                <a:gridCol w="2590800">
                  <a:extLst>
                    <a:ext uri="{9D8B030D-6E8A-4147-A177-3AD203B41FA5}">
                      <a16:colId xmlns:a16="http://schemas.microsoft.com/office/drawing/2014/main" xmlns="" val="20001"/>
                    </a:ext>
                  </a:extLst>
                </a:gridCol>
                <a:gridCol w="2590800">
                  <a:extLst>
                    <a:ext uri="{9D8B030D-6E8A-4147-A177-3AD203B41FA5}">
                      <a16:colId xmlns:a16="http://schemas.microsoft.com/office/drawing/2014/main" xmlns="" val="20002"/>
                    </a:ext>
                  </a:extLst>
                </a:gridCol>
              </a:tblGrid>
              <a:tr h="11318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a:ln>
                            <a:noFill/>
                          </a:ln>
                          <a:solidFill>
                            <a:schemeClr val="tx1"/>
                          </a:solidFill>
                          <a:effectLst/>
                          <a:latin typeface="Garamond" pitchFamily="18" charset="0"/>
                        </a:rPr>
                        <a:t>Test case #</a:t>
                      </a:r>
                    </a:p>
                  </a:txBody>
                  <a:tcPr marL="86360" marR="863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a:ln>
                            <a:noFill/>
                          </a:ln>
                          <a:solidFill>
                            <a:schemeClr val="tx1"/>
                          </a:solidFill>
                          <a:effectLst/>
                          <a:latin typeface="Garamond" pitchFamily="18" charset="0"/>
                        </a:rPr>
                        <a:t>Input (n)</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a:ln>
                            <a:noFill/>
                          </a:ln>
                          <a:solidFill>
                            <a:schemeClr val="tx1"/>
                          </a:solidFill>
                          <a:effectLst/>
                          <a:latin typeface="Garamond" pitchFamily="18" charset="0"/>
                        </a:rPr>
                        <a:t>Statements covered</a:t>
                      </a:r>
                    </a:p>
                  </a:txBody>
                  <a:tcPr marL="86360" marR="863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1318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latin typeface="Garamond" pitchFamily="18" charset="0"/>
                        </a:rPr>
                        <a:t>1</a:t>
                      </a:r>
                    </a:p>
                  </a:txBody>
                  <a:tcPr marL="86360" marR="863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latin typeface="Garamond" pitchFamily="18" charset="0"/>
                        </a:rPr>
                        <a:t>Any negative value</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1,2,3</a:t>
                      </a:r>
                    </a:p>
                  </a:txBody>
                  <a:tcPr marL="86360" marR="863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1303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2</a:t>
                      </a:r>
                    </a:p>
                  </a:txBody>
                  <a:tcPr marL="86360" marR="863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latin typeface="Garamond" pitchFamily="18" charset="0"/>
                        </a:rPr>
                        <a:t>0</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latin typeface="Garamond" pitchFamily="18" charset="0"/>
                        </a:rPr>
                        <a:t>1,2,4,5,7</a:t>
                      </a:r>
                    </a:p>
                  </a:txBody>
                  <a:tcPr marL="86360" marR="863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1318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3</a:t>
                      </a:r>
                    </a:p>
                  </a:txBody>
                  <a:tcPr marL="86360" marR="863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a:ln>
                            <a:noFill/>
                          </a:ln>
                          <a:solidFill>
                            <a:schemeClr val="tx1"/>
                          </a:solidFill>
                          <a:effectLst/>
                          <a:latin typeface="Garamond" pitchFamily="18" charset="0"/>
                        </a:rPr>
                        <a:t>Any positive value</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a:ln>
                            <a:noFill/>
                          </a:ln>
                          <a:solidFill>
                            <a:schemeClr val="tx1"/>
                          </a:solidFill>
                          <a:effectLst/>
                          <a:latin typeface="Garamond" pitchFamily="18" charset="0"/>
                        </a:rPr>
                        <a:t>1,2,4,5,6,7</a:t>
                      </a:r>
                    </a:p>
                  </a:txBody>
                  <a:tcPr marL="86360" marR="863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25" name="Slide Number Placeholder 4"/>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E27B66AB-74CE-4910-B85D-4BFB2870F7EA}" type="slidenum">
              <a:rPr lang="en-US">
                <a:solidFill>
                  <a:srgbClr val="FFFFFF"/>
                </a:solidFill>
                <a:latin typeface="Franklin Gothic Book" panose="020B0503020102020204" pitchFamily="34" charset="0"/>
              </a:rPr>
              <a:pPr/>
              <a:t>24</a:t>
            </a:fld>
            <a:endParaRPr lang="en-US">
              <a:solidFill>
                <a:srgbClr val="FFFFFF"/>
              </a:solidFill>
              <a:latin typeface="Franklin Gothic Book" panose="020B0503020102020204"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685800" y="914400"/>
            <a:ext cx="7772400" cy="762000"/>
          </a:xfrm>
        </p:spPr>
        <p:txBody>
          <a:bodyPr/>
          <a:lstStyle/>
          <a:p>
            <a:pPr eaLnBrk="1" hangingPunct="1"/>
            <a:r>
              <a:rPr lang="en-US" dirty="0"/>
              <a:t>Predicate coverage for factorial problem</a:t>
            </a:r>
          </a:p>
        </p:txBody>
      </p:sp>
      <p:graphicFrame>
        <p:nvGraphicFramePr>
          <p:cNvPr id="35866" name="Group 26"/>
          <p:cNvGraphicFramePr>
            <a:graphicFrameLocks noGrp="1"/>
          </p:cNvGraphicFramePr>
          <p:nvPr>
            <p:ph type="tbl" idx="1"/>
            <p:extLst>
              <p:ext uri="{D42A27DB-BD31-4B8C-83A1-F6EECF244321}">
                <p14:modId xmlns:p14="http://schemas.microsoft.com/office/powerpoint/2010/main" val="1893503168"/>
              </p:ext>
            </p:extLst>
          </p:nvPr>
        </p:nvGraphicFramePr>
        <p:xfrm>
          <a:off x="685800" y="1981200"/>
          <a:ext cx="7772400" cy="3352800"/>
        </p:xfrm>
        <a:graphic>
          <a:graphicData uri="http://schemas.openxmlformats.org/drawingml/2006/table">
            <a:tbl>
              <a:tblPr/>
              <a:tblGrid>
                <a:gridCol w="1554480">
                  <a:extLst>
                    <a:ext uri="{9D8B030D-6E8A-4147-A177-3AD203B41FA5}">
                      <a16:colId xmlns:a16="http://schemas.microsoft.com/office/drawing/2014/main" xmlns="" val="20000"/>
                    </a:ext>
                  </a:extLst>
                </a:gridCol>
                <a:gridCol w="1554480">
                  <a:extLst>
                    <a:ext uri="{9D8B030D-6E8A-4147-A177-3AD203B41FA5}">
                      <a16:colId xmlns:a16="http://schemas.microsoft.com/office/drawing/2014/main" xmlns="" val="20001"/>
                    </a:ext>
                  </a:extLst>
                </a:gridCol>
                <a:gridCol w="1234440">
                  <a:extLst>
                    <a:ext uri="{9D8B030D-6E8A-4147-A177-3AD203B41FA5}">
                      <a16:colId xmlns:a16="http://schemas.microsoft.com/office/drawing/2014/main" xmlns="" val="20002"/>
                    </a:ext>
                  </a:extLst>
                </a:gridCol>
                <a:gridCol w="1600200">
                  <a:extLst>
                    <a:ext uri="{9D8B030D-6E8A-4147-A177-3AD203B41FA5}">
                      <a16:colId xmlns:a16="http://schemas.microsoft.com/office/drawing/2014/main" xmlns="" val="2921974562"/>
                    </a:ext>
                  </a:extLst>
                </a:gridCol>
                <a:gridCol w="1828800">
                  <a:extLst>
                    <a:ext uri="{9D8B030D-6E8A-4147-A177-3AD203B41FA5}">
                      <a16:colId xmlns:a16="http://schemas.microsoft.com/office/drawing/2014/main" xmlns="" val="114565035"/>
                    </a:ext>
                  </a:extLst>
                </a:gridCol>
              </a:tblGrid>
              <a:tr h="762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Test case #</a:t>
                      </a:r>
                    </a:p>
                  </a:txBody>
                  <a:tcPr marL="86360" marR="863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Input (n)</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Node number </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Predicate</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Outcome (True/False)</a:t>
                      </a:r>
                    </a:p>
                  </a:txBody>
                  <a:tcPr marL="86360" marR="863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7056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1</a:t>
                      </a:r>
                    </a:p>
                  </a:txBody>
                  <a:tcPr marL="86360" marR="863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Any negative value (&lt; 0)</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2</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n &lt; 0</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True</a:t>
                      </a:r>
                    </a:p>
                  </a:txBody>
                  <a:tcPr marL="86360" marR="863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7244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a:ln>
                            <a:noFill/>
                          </a:ln>
                          <a:solidFill>
                            <a:schemeClr val="tx1"/>
                          </a:solidFill>
                          <a:effectLst/>
                          <a:latin typeface="Garamond" pitchFamily="18" charset="0"/>
                        </a:rPr>
                        <a:t>2</a:t>
                      </a:r>
                    </a:p>
                  </a:txBody>
                  <a:tcPr marL="86360" marR="863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0</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2</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n &lt; 0</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False</a:t>
                      </a:r>
                    </a:p>
                  </a:txBody>
                  <a:tcPr marL="86360" marR="863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62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3</a:t>
                      </a:r>
                    </a:p>
                  </a:txBody>
                  <a:tcPr marL="86360" marR="863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Any positive value ( &gt; 0)</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5</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err="1">
                          <a:ln>
                            <a:noFill/>
                          </a:ln>
                          <a:solidFill>
                            <a:schemeClr val="tx1"/>
                          </a:solidFill>
                          <a:effectLst/>
                          <a:latin typeface="Garamond" pitchFamily="18" charset="0"/>
                        </a:rPr>
                        <a:t>i</a:t>
                      </a:r>
                      <a:r>
                        <a:rPr kumimoji="0" lang="en-US" sz="1800" b="0" i="0" u="none" strike="noStrike" cap="none" normalizeH="0" baseline="0" dirty="0">
                          <a:ln>
                            <a:noFill/>
                          </a:ln>
                          <a:solidFill>
                            <a:schemeClr val="tx1"/>
                          </a:solidFill>
                          <a:effectLst/>
                          <a:latin typeface="Garamond" pitchFamily="18" charset="0"/>
                        </a:rPr>
                        <a:t> &gt; 0</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True</a:t>
                      </a:r>
                    </a:p>
                  </a:txBody>
                  <a:tcPr marL="86360" marR="863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858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4</a:t>
                      </a:r>
                    </a:p>
                  </a:txBody>
                  <a:tcPr marL="86360" marR="863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0</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5</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err="1">
                          <a:ln>
                            <a:noFill/>
                          </a:ln>
                          <a:solidFill>
                            <a:schemeClr val="tx1"/>
                          </a:solidFill>
                          <a:effectLst/>
                          <a:latin typeface="Garamond" pitchFamily="18" charset="0"/>
                        </a:rPr>
                        <a:t>i</a:t>
                      </a:r>
                      <a:r>
                        <a:rPr kumimoji="0" lang="en-US" sz="1800" b="0" i="0" u="none" strike="noStrike" cap="none" normalizeH="0" baseline="0" dirty="0">
                          <a:ln>
                            <a:noFill/>
                          </a:ln>
                          <a:solidFill>
                            <a:schemeClr val="tx1"/>
                          </a:solidFill>
                          <a:effectLst/>
                          <a:latin typeface="Garamond" pitchFamily="18" charset="0"/>
                        </a:rPr>
                        <a:t> &gt; 0</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False</a:t>
                      </a:r>
                    </a:p>
                  </a:txBody>
                  <a:tcPr marL="86360" marR="863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077789718"/>
                  </a:ext>
                </a:extLst>
              </a:tr>
            </a:tbl>
          </a:graphicData>
        </a:graphic>
      </p:graphicFrame>
      <p:sp>
        <p:nvSpPr>
          <p:cNvPr id="25" name="Slide Number Placeholder 4"/>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E27B66AB-74CE-4910-B85D-4BFB2870F7EA}" type="slidenum">
              <a:rPr lang="en-US">
                <a:solidFill>
                  <a:srgbClr val="FFFFFF"/>
                </a:solidFill>
                <a:latin typeface="Franklin Gothic Book" panose="020B0503020102020204" pitchFamily="34" charset="0"/>
              </a:rPr>
              <a:pPr/>
              <a:t>25</a:t>
            </a:fld>
            <a:endParaRPr lang="en-US">
              <a:solidFill>
                <a:srgbClr val="FFFFFF"/>
              </a:solidFill>
              <a:latin typeface="Franklin Gothic Book" panose="020B0503020102020204" pitchFamily="34" charset="0"/>
            </a:endParaRPr>
          </a:p>
        </p:txBody>
      </p:sp>
    </p:spTree>
    <p:extLst>
      <p:ext uri="{BB962C8B-B14F-4D97-AF65-F5344CB8AC3E}">
        <p14:creationId xmlns:p14="http://schemas.microsoft.com/office/powerpoint/2010/main" val="320500391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685800" y="322729"/>
            <a:ext cx="7772400" cy="762000"/>
          </a:xfrm>
        </p:spPr>
        <p:txBody>
          <a:bodyPr/>
          <a:lstStyle/>
          <a:p>
            <a:pPr eaLnBrk="1" hangingPunct="1"/>
            <a:r>
              <a:rPr lang="en-US" dirty="0"/>
              <a:t>Loop coverage for factorial problem</a:t>
            </a:r>
          </a:p>
        </p:txBody>
      </p:sp>
      <p:graphicFrame>
        <p:nvGraphicFramePr>
          <p:cNvPr id="35866" name="Group 26"/>
          <p:cNvGraphicFramePr>
            <a:graphicFrameLocks noGrp="1"/>
          </p:cNvGraphicFramePr>
          <p:nvPr>
            <p:ph type="tbl" idx="1"/>
            <p:extLst>
              <p:ext uri="{D42A27DB-BD31-4B8C-83A1-F6EECF244321}">
                <p14:modId xmlns:p14="http://schemas.microsoft.com/office/powerpoint/2010/main" val="3869218097"/>
              </p:ext>
            </p:extLst>
          </p:nvPr>
        </p:nvGraphicFramePr>
        <p:xfrm>
          <a:off x="685800" y="1981200"/>
          <a:ext cx="7772400" cy="3215640"/>
        </p:xfrm>
        <a:graphic>
          <a:graphicData uri="http://schemas.openxmlformats.org/drawingml/2006/table">
            <a:tbl>
              <a:tblPr/>
              <a:tblGrid>
                <a:gridCol w="1343378">
                  <a:extLst>
                    <a:ext uri="{9D8B030D-6E8A-4147-A177-3AD203B41FA5}">
                      <a16:colId xmlns:a16="http://schemas.microsoft.com/office/drawing/2014/main" xmlns="" val="20000"/>
                    </a:ext>
                  </a:extLst>
                </a:gridCol>
                <a:gridCol w="1823156">
                  <a:extLst>
                    <a:ext uri="{9D8B030D-6E8A-4147-A177-3AD203B41FA5}">
                      <a16:colId xmlns:a16="http://schemas.microsoft.com/office/drawing/2014/main" xmlns="" val="20001"/>
                    </a:ext>
                  </a:extLst>
                </a:gridCol>
                <a:gridCol w="2302933">
                  <a:extLst>
                    <a:ext uri="{9D8B030D-6E8A-4147-A177-3AD203B41FA5}">
                      <a16:colId xmlns:a16="http://schemas.microsoft.com/office/drawing/2014/main" xmlns="" val="20002"/>
                    </a:ext>
                  </a:extLst>
                </a:gridCol>
                <a:gridCol w="2302933">
                  <a:extLst>
                    <a:ext uri="{9D8B030D-6E8A-4147-A177-3AD203B41FA5}">
                      <a16:colId xmlns:a16="http://schemas.microsoft.com/office/drawing/2014/main" xmlns="" val="114565035"/>
                    </a:ext>
                  </a:extLst>
                </a:gridCol>
              </a:tblGrid>
              <a:tr h="762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Test case #</a:t>
                      </a:r>
                    </a:p>
                  </a:txBody>
                  <a:tcPr marL="86360" marR="863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Input (n)</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Node number for the condition in the loop </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Outcome (skipped/executed once/executed many times)</a:t>
                      </a:r>
                    </a:p>
                  </a:txBody>
                  <a:tcPr marL="86360" marR="863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7056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1</a:t>
                      </a:r>
                    </a:p>
                  </a:txBody>
                  <a:tcPr marL="86360" marR="863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Any negative value (&lt; 0) or zero</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5</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skipped</a:t>
                      </a:r>
                    </a:p>
                  </a:txBody>
                  <a:tcPr marL="86360" marR="863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7244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a:ln>
                            <a:noFill/>
                          </a:ln>
                          <a:solidFill>
                            <a:schemeClr val="tx1"/>
                          </a:solidFill>
                          <a:effectLst/>
                          <a:latin typeface="Garamond" pitchFamily="18" charset="0"/>
                        </a:rPr>
                        <a:t>2</a:t>
                      </a:r>
                    </a:p>
                  </a:txBody>
                  <a:tcPr marL="86360" marR="863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1</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5</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executed once</a:t>
                      </a:r>
                    </a:p>
                  </a:txBody>
                  <a:tcPr marL="86360" marR="863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62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3</a:t>
                      </a:r>
                    </a:p>
                  </a:txBody>
                  <a:tcPr marL="86360" marR="863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Any positive value ( &gt; 0)</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5</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dirty="0">
                          <a:ln>
                            <a:noFill/>
                          </a:ln>
                          <a:solidFill>
                            <a:schemeClr val="tx1"/>
                          </a:solidFill>
                          <a:effectLst/>
                          <a:latin typeface="Garamond" pitchFamily="18" charset="0"/>
                        </a:rPr>
                        <a:t>Executed more than once</a:t>
                      </a:r>
                    </a:p>
                  </a:txBody>
                  <a:tcPr marL="86360" marR="863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25" name="Slide Number Placeholder 4"/>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E27B66AB-74CE-4910-B85D-4BFB2870F7EA}" type="slidenum">
              <a:rPr lang="en-US">
                <a:solidFill>
                  <a:srgbClr val="FFFFFF"/>
                </a:solidFill>
                <a:latin typeface="Franklin Gothic Book" panose="020B0503020102020204" pitchFamily="34" charset="0"/>
              </a:rPr>
              <a:pPr/>
              <a:t>26</a:t>
            </a:fld>
            <a:endParaRPr lang="en-US">
              <a:solidFill>
                <a:srgbClr val="FFFFFF"/>
              </a:solidFill>
              <a:latin typeface="Franklin Gothic Book" panose="020B0503020102020204" pitchFamily="34" charset="0"/>
            </a:endParaRPr>
          </a:p>
        </p:txBody>
      </p:sp>
      <p:sp>
        <p:nvSpPr>
          <p:cNvPr id="2" name="TextBox 1">
            <a:extLst>
              <a:ext uri="{FF2B5EF4-FFF2-40B4-BE49-F238E27FC236}">
                <a16:creationId xmlns:a16="http://schemas.microsoft.com/office/drawing/2014/main" xmlns="" id="{DD36AB1D-9927-4C0F-8DB1-3E33B150B35E}"/>
              </a:ext>
            </a:extLst>
          </p:cNvPr>
          <p:cNvSpPr txBox="1"/>
          <p:nvPr/>
        </p:nvSpPr>
        <p:spPr>
          <a:xfrm>
            <a:off x="717176" y="1176635"/>
            <a:ext cx="7848600" cy="461665"/>
          </a:xfrm>
          <a:prstGeom prst="rect">
            <a:avLst/>
          </a:prstGeom>
          <a:noFill/>
        </p:spPr>
        <p:txBody>
          <a:bodyPr wrap="square" rtlCol="0">
            <a:spAutoFit/>
          </a:bodyPr>
          <a:lstStyle/>
          <a:p>
            <a:r>
              <a:rPr lang="en-US" sz="2400" dirty="0"/>
              <a:t>There is only one loop (a while loop at node 5) in the code</a:t>
            </a:r>
          </a:p>
        </p:txBody>
      </p:sp>
    </p:spTree>
    <p:extLst>
      <p:ext uri="{BB962C8B-B14F-4D97-AF65-F5344CB8AC3E}">
        <p14:creationId xmlns:p14="http://schemas.microsoft.com/office/powerpoint/2010/main" val="403409764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t>Exercise</a:t>
            </a:r>
          </a:p>
        </p:txBody>
      </p:sp>
      <p:sp>
        <p:nvSpPr>
          <p:cNvPr id="23555" name="Content Placeholder 2"/>
          <p:cNvSpPr>
            <a:spLocks noGrp="1"/>
          </p:cNvSpPr>
          <p:nvPr>
            <p:ph sz="quarter" idx="1"/>
          </p:nvPr>
        </p:nvSpPr>
        <p:spPr/>
        <p:txBody>
          <a:bodyPr/>
          <a:lstStyle/>
          <a:p>
            <a:r>
              <a:rPr lang="en-US" dirty="0"/>
              <a:t>Generate test cases for “Compute Binary Value” problem to address </a:t>
            </a:r>
          </a:p>
          <a:p>
            <a:pPr lvl="1"/>
            <a:r>
              <a:rPr lang="en-US" dirty="0"/>
              <a:t>Statement coverage</a:t>
            </a:r>
          </a:p>
          <a:p>
            <a:pPr lvl="1"/>
            <a:r>
              <a:rPr lang="en-US" dirty="0"/>
              <a:t>Predicate coverage (all possible outcomes of all simple predicates)</a:t>
            </a:r>
          </a:p>
          <a:p>
            <a:pPr lvl="1"/>
            <a:r>
              <a:rPr lang="en-US" dirty="0"/>
              <a:t>Loop coverage</a:t>
            </a:r>
          </a:p>
          <a:p>
            <a:r>
              <a:rPr lang="en-US" dirty="0"/>
              <a:t>Generate test cases for “Merge” method to address </a:t>
            </a:r>
          </a:p>
          <a:p>
            <a:pPr lvl="1"/>
            <a:r>
              <a:rPr lang="en-US" dirty="0"/>
              <a:t>Statement coverage</a:t>
            </a:r>
          </a:p>
          <a:p>
            <a:pPr lvl="1"/>
            <a:r>
              <a:rPr lang="en-US" dirty="0"/>
              <a:t>Predicate coverage (all possible outcomes of all simple predicates)</a:t>
            </a:r>
          </a:p>
          <a:p>
            <a:pPr lvl="1"/>
            <a:r>
              <a:rPr lang="en-US" dirty="0"/>
              <a:t>Loop coverage</a:t>
            </a:r>
          </a:p>
          <a:p>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1FA43DFE-9255-44E9-AA89-26E6C0C5CE50}" type="slidenum">
              <a:rPr lang="en-US">
                <a:solidFill>
                  <a:srgbClr val="FFFFFF"/>
                </a:solidFill>
                <a:latin typeface="Franklin Gothic Book" panose="020B0503020102020204" pitchFamily="34" charset="0"/>
              </a:rPr>
              <a:pPr/>
              <a:t>27</a:t>
            </a:fld>
            <a:endParaRPr lang="en-US">
              <a:solidFill>
                <a:srgbClr val="FFFFFF"/>
              </a:solidFill>
              <a:latin typeface="Franklin Gothic Book" panose="020B0503020102020204"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92F44A0B-192D-4E05-955A-59D4E8DAE8F0}" type="slidenum">
              <a:rPr lang="en-US">
                <a:solidFill>
                  <a:srgbClr val="FFFFFF"/>
                </a:solidFill>
                <a:latin typeface="Franklin Gothic Book" panose="020B0503020102020204" pitchFamily="34" charset="0"/>
              </a:rPr>
              <a:pPr/>
              <a:t>28</a:t>
            </a:fld>
            <a:endParaRPr lang="en-US">
              <a:solidFill>
                <a:srgbClr val="FFFFFF"/>
              </a:solidFill>
              <a:latin typeface="Franklin Gothic Book" panose="020B0503020102020204" pitchFamily="34" charset="0"/>
            </a:endParaRPr>
          </a:p>
        </p:txBody>
      </p:sp>
      <p:sp>
        <p:nvSpPr>
          <p:cNvPr id="32771" name="Rectangle 2"/>
          <p:cNvSpPr>
            <a:spLocks noGrp="1" noChangeArrowheads="1"/>
          </p:cNvSpPr>
          <p:nvPr>
            <p:ph type="title"/>
          </p:nvPr>
        </p:nvSpPr>
        <p:spPr>
          <a:xfrm>
            <a:off x="533400" y="0"/>
            <a:ext cx="7772400" cy="1143000"/>
          </a:xfrm>
        </p:spPr>
        <p:txBody>
          <a:bodyPr/>
          <a:lstStyle/>
          <a:p>
            <a:r>
              <a:rPr lang="en-US"/>
              <a:t>Program calling another program</a:t>
            </a:r>
          </a:p>
        </p:txBody>
      </p:sp>
      <p:sp>
        <p:nvSpPr>
          <p:cNvPr id="32772" name="Text Box 3"/>
          <p:cNvSpPr txBox="1">
            <a:spLocks noChangeArrowheads="1"/>
          </p:cNvSpPr>
          <p:nvPr/>
        </p:nvSpPr>
        <p:spPr bwMode="auto">
          <a:xfrm>
            <a:off x="381000" y="1143000"/>
            <a:ext cx="441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sz="2400">
                <a:latin typeface="Times New Roman" panose="02020603050405020304" pitchFamily="18" charset="0"/>
              </a:rPr>
              <a:t> </a:t>
            </a:r>
            <a:r>
              <a:rPr lang="en-US" sz="2000">
                <a:latin typeface="Times New Roman" panose="02020603050405020304" pitchFamily="18" charset="0"/>
              </a:rPr>
              <a:t>public char reportGrade (int[] marks) {</a:t>
            </a:r>
          </a:p>
          <a:p>
            <a:r>
              <a:rPr lang="en-US" sz="2000">
                <a:latin typeface="Times New Roman" panose="02020603050405020304" pitchFamily="18" charset="0"/>
              </a:rPr>
              <a:t>      int s,i;</a:t>
            </a:r>
          </a:p>
          <a:p>
            <a:r>
              <a:rPr lang="en-US" sz="2000">
                <a:latin typeface="Times New Roman" panose="02020603050405020304" pitchFamily="18" charset="0"/>
              </a:rPr>
              <a:t>      char ch;</a:t>
            </a:r>
          </a:p>
          <a:p>
            <a:r>
              <a:rPr lang="en-US" sz="2000">
                <a:latin typeface="Times New Roman" panose="02020603050405020304" pitchFamily="18" charset="0"/>
              </a:rPr>
              <a:t>      ch = ’ ’;</a:t>
            </a:r>
          </a:p>
          <a:p>
            <a:r>
              <a:rPr lang="en-US" sz="2000">
                <a:latin typeface="Times New Roman" panose="02020603050405020304" pitchFamily="18" charset="0"/>
              </a:rPr>
              <a:t>      if (marks.length == 0) return ch;</a:t>
            </a:r>
          </a:p>
          <a:p>
            <a:r>
              <a:rPr lang="en-US" sz="2000">
                <a:latin typeface="Times New Roman" panose="02020603050405020304" pitchFamily="18" charset="0"/>
              </a:rPr>
              <a:t>      s = sum (marks) / marks.length;</a:t>
            </a:r>
          </a:p>
          <a:p>
            <a:r>
              <a:rPr lang="en-US" sz="2000">
                <a:latin typeface="Times New Roman" panose="02020603050405020304" pitchFamily="18" charset="0"/>
              </a:rPr>
              <a:t>      if (s &gt;= 90) ch = 'A';</a:t>
            </a:r>
          </a:p>
          <a:p>
            <a:r>
              <a:rPr lang="en-US" sz="2000">
                <a:latin typeface="Times New Roman" panose="02020603050405020304" pitchFamily="18" charset="0"/>
              </a:rPr>
              <a:t>      else if (s &lt; 90 &amp;&amp; s &gt;= 75) ch = 'B';</a:t>
            </a:r>
          </a:p>
          <a:p>
            <a:r>
              <a:rPr lang="en-US" sz="2000">
                <a:latin typeface="Times New Roman" panose="02020603050405020304" pitchFamily="18" charset="0"/>
              </a:rPr>
              <a:t>      else if (s &lt; 75 &amp;&amp; s &gt;= 60) ch = 'C';    </a:t>
            </a:r>
          </a:p>
          <a:p>
            <a:r>
              <a:rPr lang="en-US" sz="2000">
                <a:latin typeface="Times New Roman" panose="02020603050405020304" pitchFamily="18" charset="0"/>
              </a:rPr>
              <a:t>      else if (s &lt; 60 &amp;&amp; s &gt;= 50) ch = 'D';</a:t>
            </a:r>
          </a:p>
          <a:p>
            <a:r>
              <a:rPr lang="en-US" sz="2000">
                <a:latin typeface="Times New Roman" panose="02020603050405020304" pitchFamily="18" charset="0"/>
              </a:rPr>
              <a:t>      else ch = 'F';</a:t>
            </a:r>
          </a:p>
          <a:p>
            <a:r>
              <a:rPr lang="en-US" sz="2000">
                <a:latin typeface="Times New Roman" panose="02020603050405020304" pitchFamily="18" charset="0"/>
              </a:rPr>
              <a:t>      return ch;</a:t>
            </a:r>
          </a:p>
          <a:p>
            <a:r>
              <a:rPr lang="en-US" sz="2000">
                <a:latin typeface="Times New Roman" panose="02020603050405020304" pitchFamily="18" charset="0"/>
              </a:rPr>
              <a:t>    }</a:t>
            </a:r>
          </a:p>
        </p:txBody>
      </p:sp>
      <p:sp>
        <p:nvSpPr>
          <p:cNvPr id="32773" name="Text Box 4"/>
          <p:cNvSpPr txBox="1">
            <a:spLocks noChangeArrowheads="1"/>
          </p:cNvSpPr>
          <p:nvPr/>
        </p:nvSpPr>
        <p:spPr bwMode="auto">
          <a:xfrm>
            <a:off x="4800600" y="3657600"/>
            <a:ext cx="4191000" cy="21144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nSpc>
                <a:spcPct val="50000"/>
              </a:lnSpc>
              <a:spcBef>
                <a:spcPct val="50000"/>
              </a:spcBef>
            </a:pPr>
            <a:r>
              <a:rPr lang="en-US" sz="2000">
                <a:latin typeface="Times New Roman" panose="02020603050405020304" pitchFamily="18" charset="0"/>
              </a:rPr>
              <a:t>public int sum (int[] marks) {</a:t>
            </a:r>
          </a:p>
          <a:p>
            <a:pPr>
              <a:lnSpc>
                <a:spcPct val="50000"/>
              </a:lnSpc>
              <a:spcBef>
                <a:spcPct val="50000"/>
              </a:spcBef>
            </a:pPr>
            <a:r>
              <a:rPr lang="en-US" sz="2000">
                <a:latin typeface="Times New Roman" panose="02020603050405020304" pitchFamily="18" charset="0"/>
              </a:rPr>
              <a:t>    int n, ret;</a:t>
            </a:r>
          </a:p>
          <a:p>
            <a:pPr>
              <a:lnSpc>
                <a:spcPct val="50000"/>
              </a:lnSpc>
              <a:spcBef>
                <a:spcPct val="50000"/>
              </a:spcBef>
            </a:pPr>
            <a:r>
              <a:rPr lang="en-US" sz="2000">
                <a:latin typeface="Times New Roman" panose="02020603050405020304" pitchFamily="18" charset="0"/>
              </a:rPr>
              <a:t>    ret = 0;</a:t>
            </a:r>
          </a:p>
          <a:p>
            <a:pPr>
              <a:lnSpc>
                <a:spcPct val="50000"/>
              </a:lnSpc>
              <a:spcBef>
                <a:spcPct val="50000"/>
              </a:spcBef>
            </a:pPr>
            <a:r>
              <a:rPr lang="en-US" sz="2000">
                <a:latin typeface="Times New Roman" panose="02020603050405020304" pitchFamily="18" charset="0"/>
              </a:rPr>
              <a:t>     for (n = 0; n &lt; marks.length; n++) </a:t>
            </a:r>
          </a:p>
          <a:p>
            <a:pPr>
              <a:lnSpc>
                <a:spcPct val="50000"/>
              </a:lnSpc>
              <a:spcBef>
                <a:spcPct val="50000"/>
              </a:spcBef>
            </a:pPr>
            <a:r>
              <a:rPr lang="en-US" sz="2000">
                <a:latin typeface="Times New Roman" panose="02020603050405020304" pitchFamily="18" charset="0"/>
              </a:rPr>
              <a:t>          ret = ret + marks[n];</a:t>
            </a:r>
          </a:p>
          <a:p>
            <a:pPr>
              <a:lnSpc>
                <a:spcPct val="50000"/>
              </a:lnSpc>
              <a:spcBef>
                <a:spcPct val="50000"/>
              </a:spcBef>
            </a:pPr>
            <a:r>
              <a:rPr lang="en-US" sz="2000">
                <a:latin typeface="Times New Roman" panose="02020603050405020304" pitchFamily="18" charset="0"/>
              </a:rPr>
              <a:t>     return ret;</a:t>
            </a:r>
          </a:p>
          <a:p>
            <a:pPr>
              <a:lnSpc>
                <a:spcPct val="50000"/>
              </a:lnSpc>
              <a:spcBef>
                <a:spcPct val="50000"/>
              </a:spcBef>
            </a:pPr>
            <a:r>
              <a:rPr lang="en-US" sz="2000">
                <a:latin typeface="Times New Roman" panose="02020603050405020304" pitchFamily="18" charset="0"/>
              </a:rPr>
              <a:t>}</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t>Options</a:t>
            </a:r>
          </a:p>
        </p:txBody>
      </p:sp>
      <p:sp>
        <p:nvSpPr>
          <p:cNvPr id="33795" name="Content Placeholder 2"/>
          <p:cNvSpPr>
            <a:spLocks noGrp="1"/>
          </p:cNvSpPr>
          <p:nvPr>
            <p:ph sz="quarter" idx="1"/>
          </p:nvPr>
        </p:nvSpPr>
        <p:spPr/>
        <p:txBody>
          <a:bodyPr/>
          <a:lstStyle/>
          <a:p>
            <a:r>
              <a:rPr lang="en-US"/>
              <a:t>Option 1</a:t>
            </a:r>
          </a:p>
          <a:p>
            <a:pPr lvl="1"/>
            <a:r>
              <a:rPr lang="en-US"/>
              <a:t>All the code can be combined into one single piece of code and then generate test case for the entire code (see the flow graph in the next slide)</a:t>
            </a:r>
          </a:p>
          <a:p>
            <a:r>
              <a:rPr lang="en-US"/>
              <a:t>Option 2</a:t>
            </a:r>
          </a:p>
          <a:p>
            <a:pPr lvl="1"/>
            <a:r>
              <a:rPr lang="en-US"/>
              <a:t>First, each independent piece of code is tested individually. </a:t>
            </a:r>
          </a:p>
          <a:p>
            <a:pPr lvl="1"/>
            <a:r>
              <a:rPr lang="en-US"/>
              <a:t>When a program P calls another program Q (assuming that Q is independently tested), the calling statement can be tested only to see whether the parameters are passed correctly. </a:t>
            </a:r>
          </a:p>
        </p:txBody>
      </p:sp>
      <p:sp>
        <p:nvSpPr>
          <p:cNvPr id="4" name="Slide Number Placeholder 3"/>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C9139679-461B-4160-AC9E-1BA479B6BF13}" type="slidenum">
              <a:rPr lang="en-US">
                <a:solidFill>
                  <a:srgbClr val="FFFFFF"/>
                </a:solidFill>
                <a:latin typeface="Franklin Gothic Book" panose="020B0503020102020204" pitchFamily="34" charset="0"/>
              </a:rPr>
              <a:pPr/>
              <a:t>29</a:t>
            </a:fld>
            <a:endParaRPr lang="en-US">
              <a:solidFill>
                <a:srgbClr val="FFFFFF"/>
              </a:solidFill>
              <a:latin typeface="Franklin Gothic Book" panose="020B0503020102020204"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31A61480-1BDC-4866-AF02-3F587BAB14BE}" type="slidenum">
              <a:rPr lang="en-US">
                <a:solidFill>
                  <a:srgbClr val="FFFFFF"/>
                </a:solidFill>
                <a:latin typeface="Franklin Gothic Book" panose="020B0503020102020204" pitchFamily="34" charset="0"/>
              </a:rPr>
              <a:pPr/>
              <a:t>3</a:t>
            </a:fld>
            <a:endParaRPr lang="en-US">
              <a:solidFill>
                <a:srgbClr val="FFFFFF"/>
              </a:solidFill>
              <a:latin typeface="Franklin Gothic Book" panose="020B0503020102020204" pitchFamily="34" charset="0"/>
            </a:endParaRPr>
          </a:p>
        </p:txBody>
      </p:sp>
      <p:sp>
        <p:nvSpPr>
          <p:cNvPr id="9219" name="Rectangle 2"/>
          <p:cNvSpPr>
            <a:spLocks noGrp="1" noChangeArrowheads="1"/>
          </p:cNvSpPr>
          <p:nvPr>
            <p:ph type="title"/>
          </p:nvPr>
        </p:nvSpPr>
        <p:spPr/>
        <p:txBody>
          <a:bodyPr/>
          <a:lstStyle/>
          <a:p>
            <a:r>
              <a:rPr lang="en-US"/>
              <a:t>Control Flow Testing</a:t>
            </a:r>
          </a:p>
        </p:txBody>
      </p:sp>
      <p:sp>
        <p:nvSpPr>
          <p:cNvPr id="9220" name="Rectangle 3"/>
          <p:cNvSpPr>
            <a:spLocks noGrp="1" noChangeArrowheads="1"/>
          </p:cNvSpPr>
          <p:nvPr>
            <p:ph type="body" idx="1"/>
          </p:nvPr>
        </p:nvSpPr>
        <p:spPr/>
        <p:txBody>
          <a:bodyPr/>
          <a:lstStyle/>
          <a:p>
            <a:r>
              <a:rPr lang="en-US" sz="2800" dirty="0"/>
              <a:t>Control flow graph of a source code can be used for several purposes</a:t>
            </a:r>
          </a:p>
          <a:p>
            <a:pPr lvl="2" eaLnBrk="1" hangingPunct="1">
              <a:lnSpc>
                <a:spcPct val="90000"/>
              </a:lnSpc>
            </a:pPr>
            <a:r>
              <a:rPr lang="en-US" sz="2800" dirty="0"/>
              <a:t>To view the entire program and its flow </a:t>
            </a:r>
          </a:p>
          <a:p>
            <a:pPr lvl="2" eaLnBrk="1" hangingPunct="1">
              <a:lnSpc>
                <a:spcPct val="90000"/>
              </a:lnSpc>
            </a:pPr>
            <a:r>
              <a:rPr lang="en-US" sz="2800" dirty="0"/>
              <a:t>To select and test a portion of a program </a:t>
            </a:r>
          </a:p>
          <a:p>
            <a:pPr lvl="2" eaLnBrk="1" hangingPunct="1">
              <a:lnSpc>
                <a:spcPct val="90000"/>
              </a:lnSpc>
            </a:pPr>
            <a:r>
              <a:rPr lang="en-US" sz="2800" dirty="0"/>
              <a:t>To simplify the flow using graph theory</a:t>
            </a:r>
          </a:p>
          <a:p>
            <a:pPr lvl="2" eaLnBrk="1" hangingPunct="1">
              <a:lnSpc>
                <a:spcPct val="90000"/>
              </a:lnSpc>
            </a:pPr>
            <a:r>
              <a:rPr lang="en-US" sz="2800" dirty="0"/>
              <a:t>To justify test coverage using graph theory</a:t>
            </a:r>
          </a:p>
          <a:p>
            <a:r>
              <a:rPr lang="en-US" sz="2800" dirty="0"/>
              <a:t>Identify the execution path(s) using the control flow graph</a:t>
            </a:r>
          </a:p>
          <a:p>
            <a:r>
              <a:rPr lang="en-US" sz="2800" dirty="0"/>
              <a:t>Create and execute test cases to cover the execution paths</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Slide Number Placeholder 3"/>
          <p:cNvSpPr>
            <a:spLocks noGrp="1"/>
          </p:cNvSpPr>
          <p:nvPr>
            <p:ph type="sldNum" sz="quarter" idx="12"/>
          </p:nvPr>
        </p:nvSpPr>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6F54657C-E070-42A8-B9F2-FCA5C598BA5C}" type="slidenum">
              <a:rPr lang="en-US">
                <a:solidFill>
                  <a:srgbClr val="FFFFFF"/>
                </a:solidFill>
                <a:latin typeface="Franklin Gothic Book" panose="020B0503020102020204" pitchFamily="34" charset="0"/>
              </a:rPr>
              <a:pPr/>
              <a:t>30</a:t>
            </a:fld>
            <a:endParaRPr lang="en-US">
              <a:solidFill>
                <a:srgbClr val="FFFFFF"/>
              </a:solidFill>
              <a:latin typeface="Franklin Gothic Book" panose="020B0503020102020204" pitchFamily="34" charset="0"/>
            </a:endParaRPr>
          </a:p>
        </p:txBody>
      </p:sp>
      <p:sp>
        <p:nvSpPr>
          <p:cNvPr id="34819" name="Oval 4"/>
          <p:cNvSpPr>
            <a:spLocks noChangeArrowheads="1"/>
          </p:cNvSpPr>
          <p:nvPr/>
        </p:nvSpPr>
        <p:spPr bwMode="auto">
          <a:xfrm>
            <a:off x="762000" y="457200"/>
            <a:ext cx="1828800" cy="609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34820" name="Oval 10"/>
          <p:cNvSpPr>
            <a:spLocks noChangeArrowheads="1"/>
          </p:cNvSpPr>
          <p:nvPr/>
        </p:nvSpPr>
        <p:spPr bwMode="auto">
          <a:xfrm>
            <a:off x="685800" y="1219200"/>
            <a:ext cx="1828800" cy="609600"/>
          </a:xfrm>
          <a:prstGeom prst="ellipse">
            <a:avLst/>
          </a:prstGeom>
          <a:solidFill>
            <a:srgbClr val="DFFDFC"/>
          </a:solidFill>
          <a:ln w="9525">
            <a:solidFill>
              <a:schemeClr val="tx1"/>
            </a:solidFill>
            <a:round/>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34821" name="Oval 11"/>
          <p:cNvSpPr>
            <a:spLocks noChangeArrowheads="1"/>
          </p:cNvSpPr>
          <p:nvPr/>
        </p:nvSpPr>
        <p:spPr bwMode="auto">
          <a:xfrm>
            <a:off x="685800" y="1981200"/>
            <a:ext cx="1828800" cy="609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34822" name="Oval 12"/>
          <p:cNvSpPr>
            <a:spLocks noChangeArrowheads="1"/>
          </p:cNvSpPr>
          <p:nvPr/>
        </p:nvSpPr>
        <p:spPr bwMode="auto">
          <a:xfrm>
            <a:off x="685800" y="2743200"/>
            <a:ext cx="1828800" cy="609600"/>
          </a:xfrm>
          <a:prstGeom prst="ellipse">
            <a:avLst/>
          </a:prstGeom>
          <a:solidFill>
            <a:srgbClr val="DFFDFC"/>
          </a:solidFill>
          <a:ln w="9525">
            <a:solidFill>
              <a:schemeClr val="tx1"/>
            </a:solidFill>
            <a:round/>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34823" name="Oval 13"/>
          <p:cNvSpPr>
            <a:spLocks noChangeArrowheads="1"/>
          </p:cNvSpPr>
          <p:nvPr/>
        </p:nvSpPr>
        <p:spPr bwMode="auto">
          <a:xfrm>
            <a:off x="685800" y="3505200"/>
            <a:ext cx="1828800" cy="609600"/>
          </a:xfrm>
          <a:prstGeom prst="ellipse">
            <a:avLst/>
          </a:prstGeom>
          <a:solidFill>
            <a:srgbClr val="DFFDFC"/>
          </a:solidFill>
          <a:ln w="9525">
            <a:solidFill>
              <a:schemeClr val="tx1"/>
            </a:solidFill>
            <a:round/>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34824" name="Oval 14"/>
          <p:cNvSpPr>
            <a:spLocks noChangeArrowheads="1"/>
          </p:cNvSpPr>
          <p:nvPr/>
        </p:nvSpPr>
        <p:spPr bwMode="auto">
          <a:xfrm>
            <a:off x="685800" y="4267200"/>
            <a:ext cx="1828800" cy="609600"/>
          </a:xfrm>
          <a:prstGeom prst="ellipse">
            <a:avLst/>
          </a:prstGeom>
          <a:solidFill>
            <a:srgbClr val="DFFDFC"/>
          </a:solidFill>
          <a:ln w="9525">
            <a:solidFill>
              <a:schemeClr val="tx1"/>
            </a:solidFill>
            <a:round/>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34825" name="Oval 15"/>
          <p:cNvSpPr>
            <a:spLocks noChangeArrowheads="1"/>
          </p:cNvSpPr>
          <p:nvPr/>
        </p:nvSpPr>
        <p:spPr bwMode="auto">
          <a:xfrm>
            <a:off x="685800" y="5029200"/>
            <a:ext cx="1828800" cy="609600"/>
          </a:xfrm>
          <a:prstGeom prst="ellipse">
            <a:avLst/>
          </a:prstGeom>
          <a:solidFill>
            <a:srgbClr val="DFFDFC"/>
          </a:solidFill>
          <a:ln w="9525">
            <a:solidFill>
              <a:schemeClr val="tx1"/>
            </a:solidFill>
            <a:round/>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34826" name="Oval 16"/>
          <p:cNvSpPr>
            <a:spLocks noChangeArrowheads="1"/>
          </p:cNvSpPr>
          <p:nvPr/>
        </p:nvSpPr>
        <p:spPr bwMode="auto">
          <a:xfrm>
            <a:off x="685800" y="5867400"/>
            <a:ext cx="1828800" cy="609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34827" name="Oval 17"/>
          <p:cNvSpPr>
            <a:spLocks noChangeArrowheads="1"/>
          </p:cNvSpPr>
          <p:nvPr/>
        </p:nvSpPr>
        <p:spPr bwMode="auto">
          <a:xfrm>
            <a:off x="2667000" y="1143000"/>
            <a:ext cx="1828800" cy="609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34828" name="Oval 18"/>
          <p:cNvSpPr>
            <a:spLocks noChangeArrowheads="1"/>
          </p:cNvSpPr>
          <p:nvPr/>
        </p:nvSpPr>
        <p:spPr bwMode="auto">
          <a:xfrm>
            <a:off x="2667000" y="2743200"/>
            <a:ext cx="1828800" cy="609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34829" name="Oval 19"/>
          <p:cNvSpPr>
            <a:spLocks noChangeArrowheads="1"/>
          </p:cNvSpPr>
          <p:nvPr/>
        </p:nvSpPr>
        <p:spPr bwMode="auto">
          <a:xfrm>
            <a:off x="2667000" y="3505200"/>
            <a:ext cx="1828800" cy="609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34830" name="Oval 20"/>
          <p:cNvSpPr>
            <a:spLocks noChangeArrowheads="1"/>
          </p:cNvSpPr>
          <p:nvPr/>
        </p:nvSpPr>
        <p:spPr bwMode="auto">
          <a:xfrm>
            <a:off x="2667000" y="4267200"/>
            <a:ext cx="1828800" cy="609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34831" name="Oval 21"/>
          <p:cNvSpPr>
            <a:spLocks noChangeArrowheads="1"/>
          </p:cNvSpPr>
          <p:nvPr/>
        </p:nvSpPr>
        <p:spPr bwMode="auto">
          <a:xfrm>
            <a:off x="2667000" y="5029200"/>
            <a:ext cx="1828800" cy="609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34832" name="Oval 22"/>
          <p:cNvSpPr>
            <a:spLocks noChangeArrowheads="1"/>
          </p:cNvSpPr>
          <p:nvPr/>
        </p:nvSpPr>
        <p:spPr bwMode="auto">
          <a:xfrm>
            <a:off x="2667000" y="5867400"/>
            <a:ext cx="1828800" cy="609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34833" name="Oval 23"/>
          <p:cNvSpPr>
            <a:spLocks noChangeArrowheads="1"/>
          </p:cNvSpPr>
          <p:nvPr/>
        </p:nvSpPr>
        <p:spPr bwMode="auto">
          <a:xfrm>
            <a:off x="6400800" y="1143000"/>
            <a:ext cx="1828800" cy="609600"/>
          </a:xfrm>
          <a:prstGeom prst="ellipse">
            <a:avLst/>
          </a:prstGeom>
          <a:solidFill>
            <a:srgbClr val="D2D2CC"/>
          </a:solidFill>
          <a:ln w="9525">
            <a:solidFill>
              <a:schemeClr val="tx1"/>
            </a:solidFill>
            <a:round/>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34834" name="Oval 24"/>
          <p:cNvSpPr>
            <a:spLocks noChangeArrowheads="1"/>
          </p:cNvSpPr>
          <p:nvPr/>
        </p:nvSpPr>
        <p:spPr bwMode="auto">
          <a:xfrm>
            <a:off x="6400800" y="1905000"/>
            <a:ext cx="1828800" cy="609600"/>
          </a:xfrm>
          <a:prstGeom prst="ellipse">
            <a:avLst/>
          </a:prstGeom>
          <a:solidFill>
            <a:srgbClr val="D2D2CC"/>
          </a:solidFill>
          <a:ln w="9525">
            <a:solidFill>
              <a:schemeClr val="tx1"/>
            </a:solidFill>
            <a:round/>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34835" name="Oval 25"/>
          <p:cNvSpPr>
            <a:spLocks noChangeArrowheads="1"/>
          </p:cNvSpPr>
          <p:nvPr/>
        </p:nvSpPr>
        <p:spPr bwMode="auto">
          <a:xfrm>
            <a:off x="6400800" y="2743200"/>
            <a:ext cx="1828800" cy="609600"/>
          </a:xfrm>
          <a:prstGeom prst="ellipse">
            <a:avLst/>
          </a:prstGeom>
          <a:solidFill>
            <a:srgbClr val="DFFDFC"/>
          </a:solidFill>
          <a:ln w="9525">
            <a:solidFill>
              <a:schemeClr val="tx1"/>
            </a:solidFill>
            <a:round/>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34836" name="Oval 26"/>
          <p:cNvSpPr>
            <a:spLocks noChangeArrowheads="1"/>
          </p:cNvSpPr>
          <p:nvPr/>
        </p:nvSpPr>
        <p:spPr bwMode="auto">
          <a:xfrm>
            <a:off x="4419600" y="2286000"/>
            <a:ext cx="1828800" cy="609600"/>
          </a:xfrm>
          <a:prstGeom prst="ellipse">
            <a:avLst/>
          </a:prstGeom>
          <a:solidFill>
            <a:srgbClr val="D2D2CC"/>
          </a:solidFill>
          <a:ln w="9525">
            <a:solidFill>
              <a:schemeClr val="tx1"/>
            </a:solidFill>
            <a:round/>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34837" name="Oval 27"/>
          <p:cNvSpPr>
            <a:spLocks noChangeArrowheads="1"/>
          </p:cNvSpPr>
          <p:nvPr/>
        </p:nvSpPr>
        <p:spPr bwMode="auto">
          <a:xfrm>
            <a:off x="6400800" y="3505200"/>
            <a:ext cx="1828800" cy="609600"/>
          </a:xfrm>
          <a:prstGeom prst="ellipse">
            <a:avLst/>
          </a:prstGeom>
          <a:solidFill>
            <a:srgbClr val="D2D2CC"/>
          </a:solidFill>
          <a:ln w="9525">
            <a:solidFill>
              <a:schemeClr val="tx1"/>
            </a:solidFill>
            <a:round/>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34838" name="Oval 28"/>
          <p:cNvSpPr>
            <a:spLocks noChangeArrowheads="1"/>
          </p:cNvSpPr>
          <p:nvPr/>
        </p:nvSpPr>
        <p:spPr bwMode="auto">
          <a:xfrm>
            <a:off x="6400800" y="4267200"/>
            <a:ext cx="1828800" cy="609600"/>
          </a:xfrm>
          <a:prstGeom prst="ellipse">
            <a:avLst/>
          </a:prstGeom>
          <a:solidFill>
            <a:srgbClr val="D2D2CC"/>
          </a:solidFill>
          <a:ln w="9525">
            <a:solidFill>
              <a:schemeClr val="tx1"/>
            </a:solidFill>
            <a:round/>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p>
        </p:txBody>
      </p:sp>
      <p:sp>
        <p:nvSpPr>
          <p:cNvPr id="34839" name="Line 29"/>
          <p:cNvSpPr>
            <a:spLocks noChangeShapeType="1"/>
          </p:cNvSpPr>
          <p:nvPr/>
        </p:nvSpPr>
        <p:spPr bwMode="auto">
          <a:xfrm>
            <a:off x="1600200" y="10668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0" name="Line 30"/>
          <p:cNvSpPr>
            <a:spLocks noChangeShapeType="1"/>
          </p:cNvSpPr>
          <p:nvPr/>
        </p:nvSpPr>
        <p:spPr bwMode="auto">
          <a:xfrm>
            <a:off x="1600200" y="18288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1" name="Line 31"/>
          <p:cNvSpPr>
            <a:spLocks noChangeShapeType="1"/>
          </p:cNvSpPr>
          <p:nvPr/>
        </p:nvSpPr>
        <p:spPr bwMode="auto">
          <a:xfrm>
            <a:off x="1600200" y="25908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2" name="Line 32"/>
          <p:cNvSpPr>
            <a:spLocks noChangeShapeType="1"/>
          </p:cNvSpPr>
          <p:nvPr/>
        </p:nvSpPr>
        <p:spPr bwMode="auto">
          <a:xfrm>
            <a:off x="1600200" y="33528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3" name="Line 33"/>
          <p:cNvSpPr>
            <a:spLocks noChangeShapeType="1"/>
          </p:cNvSpPr>
          <p:nvPr/>
        </p:nvSpPr>
        <p:spPr bwMode="auto">
          <a:xfrm>
            <a:off x="1600200" y="41148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4" name="Line 34"/>
          <p:cNvSpPr>
            <a:spLocks noChangeShapeType="1"/>
          </p:cNvSpPr>
          <p:nvPr/>
        </p:nvSpPr>
        <p:spPr bwMode="auto">
          <a:xfrm>
            <a:off x="1600200" y="48768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5" name="Line 35"/>
          <p:cNvSpPr>
            <a:spLocks noChangeShapeType="1"/>
          </p:cNvSpPr>
          <p:nvPr/>
        </p:nvSpPr>
        <p:spPr bwMode="auto">
          <a:xfrm>
            <a:off x="1600200" y="5638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6" name="Line 36"/>
          <p:cNvSpPr>
            <a:spLocks noChangeShapeType="1"/>
          </p:cNvSpPr>
          <p:nvPr/>
        </p:nvSpPr>
        <p:spPr bwMode="auto">
          <a:xfrm>
            <a:off x="2514600" y="6172200"/>
            <a:ext cx="152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7" name="Line 37"/>
          <p:cNvSpPr>
            <a:spLocks noChangeShapeType="1"/>
          </p:cNvSpPr>
          <p:nvPr/>
        </p:nvSpPr>
        <p:spPr bwMode="auto">
          <a:xfrm>
            <a:off x="4495800" y="61722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8" name="Line 38"/>
          <p:cNvSpPr>
            <a:spLocks noChangeShapeType="1"/>
          </p:cNvSpPr>
          <p:nvPr/>
        </p:nvSpPr>
        <p:spPr bwMode="auto">
          <a:xfrm flipV="1">
            <a:off x="2514600" y="1447800"/>
            <a:ext cx="152400" cy="76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9" name="Line 39"/>
          <p:cNvSpPr>
            <a:spLocks noChangeShapeType="1"/>
          </p:cNvSpPr>
          <p:nvPr/>
        </p:nvSpPr>
        <p:spPr bwMode="auto">
          <a:xfrm>
            <a:off x="4495800" y="14478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50" name="Line 40"/>
          <p:cNvSpPr>
            <a:spLocks noChangeShapeType="1"/>
          </p:cNvSpPr>
          <p:nvPr/>
        </p:nvSpPr>
        <p:spPr bwMode="auto">
          <a:xfrm>
            <a:off x="2514600" y="3048000"/>
            <a:ext cx="152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51" name="Line 41"/>
          <p:cNvSpPr>
            <a:spLocks noChangeShapeType="1"/>
          </p:cNvSpPr>
          <p:nvPr/>
        </p:nvSpPr>
        <p:spPr bwMode="auto">
          <a:xfrm>
            <a:off x="2514600" y="3810000"/>
            <a:ext cx="152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52" name="Line 42"/>
          <p:cNvSpPr>
            <a:spLocks noChangeShapeType="1"/>
          </p:cNvSpPr>
          <p:nvPr/>
        </p:nvSpPr>
        <p:spPr bwMode="auto">
          <a:xfrm>
            <a:off x="2514600" y="4572000"/>
            <a:ext cx="152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53" name="Line 43"/>
          <p:cNvSpPr>
            <a:spLocks noChangeShapeType="1"/>
          </p:cNvSpPr>
          <p:nvPr/>
        </p:nvSpPr>
        <p:spPr bwMode="auto">
          <a:xfrm>
            <a:off x="2514600" y="5334000"/>
            <a:ext cx="152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54" name="Line 46"/>
          <p:cNvSpPr>
            <a:spLocks noChangeShapeType="1"/>
          </p:cNvSpPr>
          <p:nvPr/>
        </p:nvSpPr>
        <p:spPr bwMode="auto">
          <a:xfrm>
            <a:off x="5105400" y="3048000"/>
            <a:ext cx="0" cy="2286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5" name="Line 47"/>
          <p:cNvSpPr>
            <a:spLocks noChangeShapeType="1"/>
          </p:cNvSpPr>
          <p:nvPr/>
        </p:nvSpPr>
        <p:spPr bwMode="auto">
          <a:xfrm>
            <a:off x="4495800" y="30480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6" name="Line 48"/>
          <p:cNvSpPr>
            <a:spLocks noChangeShapeType="1"/>
          </p:cNvSpPr>
          <p:nvPr/>
        </p:nvSpPr>
        <p:spPr bwMode="auto">
          <a:xfrm>
            <a:off x="4495800" y="38100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7" name="Line 49"/>
          <p:cNvSpPr>
            <a:spLocks noChangeShapeType="1"/>
          </p:cNvSpPr>
          <p:nvPr/>
        </p:nvSpPr>
        <p:spPr bwMode="auto">
          <a:xfrm>
            <a:off x="4495800" y="45720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8" name="Line 50"/>
          <p:cNvSpPr>
            <a:spLocks noChangeShapeType="1"/>
          </p:cNvSpPr>
          <p:nvPr/>
        </p:nvSpPr>
        <p:spPr bwMode="auto">
          <a:xfrm>
            <a:off x="4495800" y="53340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9" name="Line 51"/>
          <p:cNvSpPr>
            <a:spLocks noChangeShapeType="1"/>
          </p:cNvSpPr>
          <p:nvPr/>
        </p:nvSpPr>
        <p:spPr bwMode="auto">
          <a:xfrm flipV="1">
            <a:off x="2514600" y="1447800"/>
            <a:ext cx="38862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60" name="Line 53"/>
          <p:cNvSpPr>
            <a:spLocks noChangeShapeType="1"/>
          </p:cNvSpPr>
          <p:nvPr/>
        </p:nvSpPr>
        <p:spPr bwMode="auto">
          <a:xfrm>
            <a:off x="7315200" y="17526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61" name="Line 54"/>
          <p:cNvSpPr>
            <a:spLocks noChangeShapeType="1"/>
          </p:cNvSpPr>
          <p:nvPr/>
        </p:nvSpPr>
        <p:spPr bwMode="auto">
          <a:xfrm>
            <a:off x="7315200" y="25146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62" name="Line 55"/>
          <p:cNvSpPr>
            <a:spLocks noChangeShapeType="1"/>
          </p:cNvSpPr>
          <p:nvPr/>
        </p:nvSpPr>
        <p:spPr bwMode="auto">
          <a:xfrm>
            <a:off x="7315200" y="33528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63" name="Line 56"/>
          <p:cNvSpPr>
            <a:spLocks noChangeShapeType="1"/>
          </p:cNvSpPr>
          <p:nvPr/>
        </p:nvSpPr>
        <p:spPr bwMode="auto">
          <a:xfrm>
            <a:off x="7315200" y="41148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64" name="Line 57"/>
          <p:cNvSpPr>
            <a:spLocks noChangeShapeType="1"/>
          </p:cNvSpPr>
          <p:nvPr/>
        </p:nvSpPr>
        <p:spPr bwMode="auto">
          <a:xfrm flipH="1">
            <a:off x="8229600" y="3124200"/>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65" name="Line 58"/>
          <p:cNvSpPr>
            <a:spLocks noChangeShapeType="1"/>
          </p:cNvSpPr>
          <p:nvPr/>
        </p:nvSpPr>
        <p:spPr bwMode="auto">
          <a:xfrm>
            <a:off x="8534400" y="3124200"/>
            <a:ext cx="0" cy="144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66" name="Line 59"/>
          <p:cNvSpPr>
            <a:spLocks noChangeShapeType="1"/>
          </p:cNvSpPr>
          <p:nvPr/>
        </p:nvSpPr>
        <p:spPr bwMode="auto">
          <a:xfrm flipH="1">
            <a:off x="8229600" y="45720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67" name="Line 60"/>
          <p:cNvSpPr>
            <a:spLocks noChangeShapeType="1"/>
          </p:cNvSpPr>
          <p:nvPr/>
        </p:nvSpPr>
        <p:spPr bwMode="auto">
          <a:xfrm flipH="1" flipV="1">
            <a:off x="6019800" y="2743200"/>
            <a:ext cx="3810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68" name="Line 61"/>
          <p:cNvSpPr>
            <a:spLocks noChangeShapeType="1"/>
          </p:cNvSpPr>
          <p:nvPr/>
        </p:nvSpPr>
        <p:spPr bwMode="auto">
          <a:xfrm flipH="1" flipV="1">
            <a:off x="2438400" y="2362200"/>
            <a:ext cx="19812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69" name="Text Box 63"/>
          <p:cNvSpPr txBox="1">
            <a:spLocks noChangeArrowheads="1"/>
          </p:cNvSpPr>
          <p:nvPr/>
        </p:nvSpPr>
        <p:spPr bwMode="auto">
          <a:xfrm>
            <a:off x="1295400" y="609600"/>
            <a:ext cx="1371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t>ch = ‘ ‘;</a:t>
            </a:r>
          </a:p>
        </p:txBody>
      </p:sp>
      <p:sp>
        <p:nvSpPr>
          <p:cNvPr id="34870" name="Text Box 64"/>
          <p:cNvSpPr txBox="1">
            <a:spLocks noChangeArrowheads="1"/>
          </p:cNvSpPr>
          <p:nvPr/>
        </p:nvSpPr>
        <p:spPr bwMode="auto">
          <a:xfrm>
            <a:off x="762000" y="1371600"/>
            <a:ext cx="160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t>marks.len == 0</a:t>
            </a:r>
          </a:p>
        </p:txBody>
      </p:sp>
      <p:sp>
        <p:nvSpPr>
          <p:cNvPr id="34871" name="Text Box 65"/>
          <p:cNvSpPr txBox="1">
            <a:spLocks noChangeArrowheads="1"/>
          </p:cNvSpPr>
          <p:nvPr/>
        </p:nvSpPr>
        <p:spPr bwMode="auto">
          <a:xfrm>
            <a:off x="2438400" y="11430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b="1"/>
              <a:t>T</a:t>
            </a:r>
          </a:p>
        </p:txBody>
      </p:sp>
      <p:sp>
        <p:nvSpPr>
          <p:cNvPr id="34872" name="Text Box 66"/>
          <p:cNvSpPr txBox="1">
            <a:spLocks noChangeArrowheads="1"/>
          </p:cNvSpPr>
          <p:nvPr/>
        </p:nvSpPr>
        <p:spPr bwMode="auto">
          <a:xfrm>
            <a:off x="685800" y="1752600"/>
            <a:ext cx="381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b="1"/>
              <a:t>F</a:t>
            </a:r>
          </a:p>
        </p:txBody>
      </p:sp>
      <p:sp>
        <p:nvSpPr>
          <p:cNvPr id="34873" name="Text Box 67"/>
          <p:cNvSpPr txBox="1">
            <a:spLocks noChangeArrowheads="1"/>
          </p:cNvSpPr>
          <p:nvPr/>
        </p:nvSpPr>
        <p:spPr bwMode="auto">
          <a:xfrm>
            <a:off x="838200" y="2133600"/>
            <a:ext cx="160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t>s = sum …</a:t>
            </a:r>
          </a:p>
        </p:txBody>
      </p:sp>
      <p:sp>
        <p:nvSpPr>
          <p:cNvPr id="34874" name="Text Box 69"/>
          <p:cNvSpPr txBox="1">
            <a:spLocks noChangeArrowheads="1"/>
          </p:cNvSpPr>
          <p:nvPr/>
        </p:nvSpPr>
        <p:spPr bwMode="auto">
          <a:xfrm>
            <a:off x="914400" y="2895600"/>
            <a:ext cx="152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t>     s &gt;= 90</a:t>
            </a:r>
          </a:p>
        </p:txBody>
      </p:sp>
      <p:sp>
        <p:nvSpPr>
          <p:cNvPr id="34875" name="Text Box 70"/>
          <p:cNvSpPr txBox="1">
            <a:spLocks noChangeArrowheads="1"/>
          </p:cNvSpPr>
          <p:nvPr/>
        </p:nvSpPr>
        <p:spPr bwMode="auto">
          <a:xfrm>
            <a:off x="838200" y="3657600"/>
            <a:ext cx="152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t>75 &lt;= s &lt; 90</a:t>
            </a:r>
          </a:p>
        </p:txBody>
      </p:sp>
      <p:sp>
        <p:nvSpPr>
          <p:cNvPr id="34876" name="Text Box 71"/>
          <p:cNvSpPr txBox="1">
            <a:spLocks noChangeArrowheads="1"/>
          </p:cNvSpPr>
          <p:nvPr/>
        </p:nvSpPr>
        <p:spPr bwMode="auto">
          <a:xfrm>
            <a:off x="838200" y="4419600"/>
            <a:ext cx="160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t>60 &lt;= s &lt; 75</a:t>
            </a:r>
          </a:p>
        </p:txBody>
      </p:sp>
      <p:sp>
        <p:nvSpPr>
          <p:cNvPr id="34877" name="Text Box 72"/>
          <p:cNvSpPr txBox="1">
            <a:spLocks noChangeArrowheads="1"/>
          </p:cNvSpPr>
          <p:nvPr/>
        </p:nvSpPr>
        <p:spPr bwMode="auto">
          <a:xfrm>
            <a:off x="838200" y="5181600"/>
            <a:ext cx="152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t>50 &lt;= s &lt; 60</a:t>
            </a:r>
          </a:p>
        </p:txBody>
      </p:sp>
      <p:sp>
        <p:nvSpPr>
          <p:cNvPr id="34878" name="Text Box 73"/>
          <p:cNvSpPr txBox="1">
            <a:spLocks noChangeArrowheads="1"/>
          </p:cNvSpPr>
          <p:nvPr/>
        </p:nvSpPr>
        <p:spPr bwMode="auto">
          <a:xfrm>
            <a:off x="914400" y="6019800"/>
            <a:ext cx="1371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t>      ch = ‘F’  </a:t>
            </a:r>
          </a:p>
        </p:txBody>
      </p:sp>
      <p:sp>
        <p:nvSpPr>
          <p:cNvPr id="34879" name="Text Box 74"/>
          <p:cNvSpPr txBox="1">
            <a:spLocks noChangeArrowheads="1"/>
          </p:cNvSpPr>
          <p:nvPr/>
        </p:nvSpPr>
        <p:spPr bwMode="auto">
          <a:xfrm>
            <a:off x="2819400" y="2895600"/>
            <a:ext cx="144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t>      ch = ‘A’</a:t>
            </a:r>
          </a:p>
        </p:txBody>
      </p:sp>
      <p:sp>
        <p:nvSpPr>
          <p:cNvPr id="34880" name="Text Box 75"/>
          <p:cNvSpPr txBox="1">
            <a:spLocks noChangeArrowheads="1"/>
          </p:cNvSpPr>
          <p:nvPr/>
        </p:nvSpPr>
        <p:spPr bwMode="auto">
          <a:xfrm>
            <a:off x="2819400" y="3657600"/>
            <a:ext cx="152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t>      ch = ‘B’</a:t>
            </a:r>
          </a:p>
        </p:txBody>
      </p:sp>
      <p:sp>
        <p:nvSpPr>
          <p:cNvPr id="34881" name="Text Box 76"/>
          <p:cNvSpPr txBox="1">
            <a:spLocks noChangeArrowheads="1"/>
          </p:cNvSpPr>
          <p:nvPr/>
        </p:nvSpPr>
        <p:spPr bwMode="auto">
          <a:xfrm>
            <a:off x="2819400" y="4419600"/>
            <a:ext cx="160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t>      ch = ‘C’</a:t>
            </a:r>
          </a:p>
        </p:txBody>
      </p:sp>
      <p:sp>
        <p:nvSpPr>
          <p:cNvPr id="34882" name="Text Box 77"/>
          <p:cNvSpPr txBox="1">
            <a:spLocks noChangeArrowheads="1"/>
          </p:cNvSpPr>
          <p:nvPr/>
        </p:nvSpPr>
        <p:spPr bwMode="auto">
          <a:xfrm>
            <a:off x="2819400" y="5181600"/>
            <a:ext cx="152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t>      ch = ‘D’</a:t>
            </a:r>
          </a:p>
        </p:txBody>
      </p:sp>
      <p:sp>
        <p:nvSpPr>
          <p:cNvPr id="34883" name="Text Box 78"/>
          <p:cNvSpPr txBox="1">
            <a:spLocks noChangeArrowheads="1"/>
          </p:cNvSpPr>
          <p:nvPr/>
        </p:nvSpPr>
        <p:spPr bwMode="auto">
          <a:xfrm>
            <a:off x="2819400" y="6019800"/>
            <a:ext cx="152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t>    return ch</a:t>
            </a:r>
          </a:p>
        </p:txBody>
      </p:sp>
      <p:sp>
        <p:nvSpPr>
          <p:cNvPr id="34884" name="Line 81"/>
          <p:cNvSpPr>
            <a:spLocks noChangeShapeType="1"/>
          </p:cNvSpPr>
          <p:nvPr/>
        </p:nvSpPr>
        <p:spPr bwMode="auto">
          <a:xfrm flipH="1">
            <a:off x="4419600" y="5334000"/>
            <a:ext cx="6858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85" name="Text Box 83"/>
          <p:cNvSpPr txBox="1">
            <a:spLocks noChangeArrowheads="1"/>
          </p:cNvSpPr>
          <p:nvPr/>
        </p:nvSpPr>
        <p:spPr bwMode="auto">
          <a:xfrm>
            <a:off x="2743200" y="1295400"/>
            <a:ext cx="152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t>    return ch</a:t>
            </a:r>
          </a:p>
        </p:txBody>
      </p:sp>
      <p:sp>
        <p:nvSpPr>
          <p:cNvPr id="34886" name="Text Box 84"/>
          <p:cNvSpPr txBox="1">
            <a:spLocks noChangeArrowheads="1"/>
          </p:cNvSpPr>
          <p:nvPr/>
        </p:nvSpPr>
        <p:spPr bwMode="auto">
          <a:xfrm>
            <a:off x="2438400" y="26670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b="1"/>
              <a:t>T</a:t>
            </a:r>
          </a:p>
        </p:txBody>
      </p:sp>
      <p:sp>
        <p:nvSpPr>
          <p:cNvPr id="34887" name="Text Box 85"/>
          <p:cNvSpPr txBox="1">
            <a:spLocks noChangeArrowheads="1"/>
          </p:cNvSpPr>
          <p:nvPr/>
        </p:nvSpPr>
        <p:spPr bwMode="auto">
          <a:xfrm>
            <a:off x="2438400" y="33528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b="1"/>
              <a:t>T</a:t>
            </a:r>
          </a:p>
        </p:txBody>
      </p:sp>
      <p:sp>
        <p:nvSpPr>
          <p:cNvPr id="34888" name="Text Box 86"/>
          <p:cNvSpPr txBox="1">
            <a:spLocks noChangeArrowheads="1"/>
          </p:cNvSpPr>
          <p:nvPr/>
        </p:nvSpPr>
        <p:spPr bwMode="auto">
          <a:xfrm>
            <a:off x="2362200" y="41148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t> </a:t>
            </a:r>
            <a:r>
              <a:rPr lang="en-US" b="1"/>
              <a:t>T</a:t>
            </a:r>
          </a:p>
        </p:txBody>
      </p:sp>
      <p:sp>
        <p:nvSpPr>
          <p:cNvPr id="34889" name="Text Box 87"/>
          <p:cNvSpPr txBox="1">
            <a:spLocks noChangeArrowheads="1"/>
          </p:cNvSpPr>
          <p:nvPr/>
        </p:nvSpPr>
        <p:spPr bwMode="auto">
          <a:xfrm>
            <a:off x="2438400" y="48768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b="1"/>
              <a:t>T</a:t>
            </a:r>
          </a:p>
        </p:txBody>
      </p:sp>
      <p:sp>
        <p:nvSpPr>
          <p:cNvPr id="34890" name="Text Box 89"/>
          <p:cNvSpPr txBox="1">
            <a:spLocks noChangeArrowheads="1"/>
          </p:cNvSpPr>
          <p:nvPr/>
        </p:nvSpPr>
        <p:spPr bwMode="auto">
          <a:xfrm>
            <a:off x="609600" y="32766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b="1"/>
              <a:t>F</a:t>
            </a:r>
          </a:p>
        </p:txBody>
      </p:sp>
      <p:sp>
        <p:nvSpPr>
          <p:cNvPr id="34891" name="Text Box 90"/>
          <p:cNvSpPr txBox="1">
            <a:spLocks noChangeArrowheads="1"/>
          </p:cNvSpPr>
          <p:nvPr/>
        </p:nvSpPr>
        <p:spPr bwMode="auto">
          <a:xfrm>
            <a:off x="609600" y="4038600"/>
            <a:ext cx="381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b="1"/>
              <a:t>F</a:t>
            </a:r>
          </a:p>
        </p:txBody>
      </p:sp>
      <p:sp>
        <p:nvSpPr>
          <p:cNvPr id="34892" name="Text Box 91"/>
          <p:cNvSpPr txBox="1">
            <a:spLocks noChangeArrowheads="1"/>
          </p:cNvSpPr>
          <p:nvPr/>
        </p:nvSpPr>
        <p:spPr bwMode="auto">
          <a:xfrm>
            <a:off x="609600" y="47244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b="1"/>
              <a:t>F</a:t>
            </a:r>
          </a:p>
        </p:txBody>
      </p:sp>
      <p:sp>
        <p:nvSpPr>
          <p:cNvPr id="34893" name="Text Box 92"/>
          <p:cNvSpPr txBox="1">
            <a:spLocks noChangeArrowheads="1"/>
          </p:cNvSpPr>
          <p:nvPr/>
        </p:nvSpPr>
        <p:spPr bwMode="auto">
          <a:xfrm>
            <a:off x="685800" y="56388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b="1"/>
              <a:t>F</a:t>
            </a:r>
          </a:p>
        </p:txBody>
      </p:sp>
      <p:sp>
        <p:nvSpPr>
          <p:cNvPr id="34894" name="Text Box 93"/>
          <p:cNvSpPr txBox="1">
            <a:spLocks noChangeArrowheads="1"/>
          </p:cNvSpPr>
          <p:nvPr/>
        </p:nvSpPr>
        <p:spPr bwMode="auto">
          <a:xfrm>
            <a:off x="6629400" y="1295400"/>
            <a:ext cx="1295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t>    ret = 0</a:t>
            </a:r>
          </a:p>
        </p:txBody>
      </p:sp>
      <p:sp>
        <p:nvSpPr>
          <p:cNvPr id="34895" name="Text Box 94"/>
          <p:cNvSpPr txBox="1">
            <a:spLocks noChangeArrowheads="1"/>
          </p:cNvSpPr>
          <p:nvPr/>
        </p:nvSpPr>
        <p:spPr bwMode="auto">
          <a:xfrm>
            <a:off x="6705600" y="2057400"/>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t>     n = 0</a:t>
            </a:r>
          </a:p>
        </p:txBody>
      </p:sp>
      <p:sp>
        <p:nvSpPr>
          <p:cNvPr id="34896" name="Text Box 95"/>
          <p:cNvSpPr txBox="1">
            <a:spLocks noChangeArrowheads="1"/>
          </p:cNvSpPr>
          <p:nvPr/>
        </p:nvSpPr>
        <p:spPr bwMode="auto">
          <a:xfrm>
            <a:off x="6477000" y="28956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t>  n &lt; marks.len</a:t>
            </a:r>
          </a:p>
        </p:txBody>
      </p:sp>
      <p:sp>
        <p:nvSpPr>
          <p:cNvPr id="34897" name="Text Box 96"/>
          <p:cNvSpPr txBox="1">
            <a:spLocks noChangeArrowheads="1"/>
          </p:cNvSpPr>
          <p:nvPr/>
        </p:nvSpPr>
        <p:spPr bwMode="auto">
          <a:xfrm>
            <a:off x="6477000" y="3657600"/>
            <a:ext cx="1828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t>ret=ret+marks[n]</a:t>
            </a:r>
          </a:p>
        </p:txBody>
      </p:sp>
      <p:sp>
        <p:nvSpPr>
          <p:cNvPr id="34898" name="Text Box 97"/>
          <p:cNvSpPr txBox="1">
            <a:spLocks noChangeArrowheads="1"/>
          </p:cNvSpPr>
          <p:nvPr/>
        </p:nvSpPr>
        <p:spPr bwMode="auto">
          <a:xfrm>
            <a:off x="6629400" y="4419600"/>
            <a:ext cx="1371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t>      n++</a:t>
            </a:r>
          </a:p>
        </p:txBody>
      </p:sp>
      <p:sp>
        <p:nvSpPr>
          <p:cNvPr id="34899" name="Text Box 98"/>
          <p:cNvSpPr txBox="1">
            <a:spLocks noChangeArrowheads="1"/>
          </p:cNvSpPr>
          <p:nvPr/>
        </p:nvSpPr>
        <p:spPr bwMode="auto">
          <a:xfrm>
            <a:off x="4495800" y="2438400"/>
            <a:ext cx="160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t>     return ret</a:t>
            </a:r>
          </a:p>
        </p:txBody>
      </p:sp>
      <p:sp>
        <p:nvSpPr>
          <p:cNvPr id="34900" name="Text Box 99"/>
          <p:cNvSpPr txBox="1">
            <a:spLocks noChangeArrowheads="1"/>
          </p:cNvSpPr>
          <p:nvPr/>
        </p:nvSpPr>
        <p:spPr bwMode="auto">
          <a:xfrm>
            <a:off x="7848600" y="3276600"/>
            <a:ext cx="381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b="1"/>
              <a:t>T</a:t>
            </a:r>
          </a:p>
        </p:txBody>
      </p:sp>
      <p:sp>
        <p:nvSpPr>
          <p:cNvPr id="34901" name="Text Box 100"/>
          <p:cNvSpPr txBox="1">
            <a:spLocks noChangeArrowheads="1"/>
          </p:cNvSpPr>
          <p:nvPr/>
        </p:nvSpPr>
        <p:spPr bwMode="auto">
          <a:xfrm>
            <a:off x="5943600" y="28956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b="1"/>
              <a:t>F</a:t>
            </a:r>
          </a:p>
        </p:txBody>
      </p:sp>
      <p:sp>
        <p:nvSpPr>
          <p:cNvPr id="34902" name="Text Box 102"/>
          <p:cNvSpPr txBox="1">
            <a:spLocks noChangeArrowheads="1"/>
          </p:cNvSpPr>
          <p:nvPr/>
        </p:nvSpPr>
        <p:spPr bwMode="auto">
          <a:xfrm>
            <a:off x="533400" y="4572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solidFill>
                  <a:srgbClr val="FF0000"/>
                </a:solidFill>
              </a:rPr>
              <a:t>1</a:t>
            </a:r>
          </a:p>
        </p:txBody>
      </p:sp>
      <p:sp>
        <p:nvSpPr>
          <p:cNvPr id="34903" name="Text Box 103"/>
          <p:cNvSpPr txBox="1">
            <a:spLocks noChangeArrowheads="1"/>
          </p:cNvSpPr>
          <p:nvPr/>
        </p:nvSpPr>
        <p:spPr bwMode="auto">
          <a:xfrm>
            <a:off x="609600" y="10668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solidFill>
                  <a:srgbClr val="FF0000"/>
                </a:solidFill>
              </a:rPr>
              <a:t>2</a:t>
            </a:r>
          </a:p>
        </p:txBody>
      </p:sp>
      <p:sp>
        <p:nvSpPr>
          <p:cNvPr id="34904" name="Text Box 104"/>
          <p:cNvSpPr txBox="1">
            <a:spLocks noChangeArrowheads="1"/>
          </p:cNvSpPr>
          <p:nvPr/>
        </p:nvSpPr>
        <p:spPr bwMode="auto">
          <a:xfrm>
            <a:off x="381000" y="20574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solidFill>
                  <a:srgbClr val="FF0000"/>
                </a:solidFill>
              </a:rPr>
              <a:t>4</a:t>
            </a:r>
          </a:p>
        </p:txBody>
      </p:sp>
      <p:sp>
        <p:nvSpPr>
          <p:cNvPr id="34905" name="Text Box 105"/>
          <p:cNvSpPr txBox="1">
            <a:spLocks noChangeArrowheads="1"/>
          </p:cNvSpPr>
          <p:nvPr/>
        </p:nvSpPr>
        <p:spPr bwMode="auto">
          <a:xfrm>
            <a:off x="381000" y="28956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solidFill>
                  <a:srgbClr val="FF0000"/>
                </a:solidFill>
              </a:rPr>
              <a:t>5</a:t>
            </a:r>
          </a:p>
        </p:txBody>
      </p:sp>
      <p:sp>
        <p:nvSpPr>
          <p:cNvPr id="34906" name="Text Box 106"/>
          <p:cNvSpPr txBox="1">
            <a:spLocks noChangeArrowheads="1"/>
          </p:cNvSpPr>
          <p:nvPr/>
        </p:nvSpPr>
        <p:spPr bwMode="auto">
          <a:xfrm>
            <a:off x="381000" y="36576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solidFill>
                  <a:srgbClr val="FF0000"/>
                </a:solidFill>
              </a:rPr>
              <a:t>7</a:t>
            </a:r>
          </a:p>
        </p:txBody>
      </p:sp>
      <p:sp>
        <p:nvSpPr>
          <p:cNvPr id="34907" name="Text Box 107"/>
          <p:cNvSpPr txBox="1">
            <a:spLocks noChangeArrowheads="1"/>
          </p:cNvSpPr>
          <p:nvPr/>
        </p:nvSpPr>
        <p:spPr bwMode="auto">
          <a:xfrm>
            <a:off x="381000" y="44196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solidFill>
                  <a:srgbClr val="FF0000"/>
                </a:solidFill>
              </a:rPr>
              <a:t>9</a:t>
            </a:r>
          </a:p>
        </p:txBody>
      </p:sp>
      <p:sp>
        <p:nvSpPr>
          <p:cNvPr id="34908" name="Text Box 108"/>
          <p:cNvSpPr txBox="1">
            <a:spLocks noChangeArrowheads="1"/>
          </p:cNvSpPr>
          <p:nvPr/>
        </p:nvSpPr>
        <p:spPr bwMode="auto">
          <a:xfrm>
            <a:off x="304800" y="5181600"/>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solidFill>
                  <a:srgbClr val="FF0000"/>
                </a:solidFill>
              </a:rPr>
              <a:t>11</a:t>
            </a:r>
          </a:p>
        </p:txBody>
      </p:sp>
      <p:sp>
        <p:nvSpPr>
          <p:cNvPr id="34909" name="Text Box 109"/>
          <p:cNvSpPr txBox="1">
            <a:spLocks noChangeArrowheads="1"/>
          </p:cNvSpPr>
          <p:nvPr/>
        </p:nvSpPr>
        <p:spPr bwMode="auto">
          <a:xfrm>
            <a:off x="228600" y="6019800"/>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solidFill>
                  <a:srgbClr val="FF0000"/>
                </a:solidFill>
              </a:rPr>
              <a:t>13</a:t>
            </a:r>
          </a:p>
        </p:txBody>
      </p:sp>
      <p:sp>
        <p:nvSpPr>
          <p:cNvPr id="34910" name="Text Box 110"/>
          <p:cNvSpPr txBox="1">
            <a:spLocks noChangeArrowheads="1"/>
          </p:cNvSpPr>
          <p:nvPr/>
        </p:nvSpPr>
        <p:spPr bwMode="auto">
          <a:xfrm>
            <a:off x="2819400" y="8382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solidFill>
                  <a:srgbClr val="FF0000"/>
                </a:solidFill>
              </a:rPr>
              <a:t>3</a:t>
            </a:r>
          </a:p>
        </p:txBody>
      </p:sp>
      <p:sp>
        <p:nvSpPr>
          <p:cNvPr id="34911" name="Text Box 111"/>
          <p:cNvSpPr txBox="1">
            <a:spLocks noChangeArrowheads="1"/>
          </p:cNvSpPr>
          <p:nvPr/>
        </p:nvSpPr>
        <p:spPr bwMode="auto">
          <a:xfrm>
            <a:off x="4495800" y="30480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solidFill>
                  <a:srgbClr val="FF0000"/>
                </a:solidFill>
              </a:rPr>
              <a:t>6</a:t>
            </a:r>
          </a:p>
        </p:txBody>
      </p:sp>
      <p:sp>
        <p:nvSpPr>
          <p:cNvPr id="34912" name="Text Box 112"/>
          <p:cNvSpPr txBox="1">
            <a:spLocks noChangeArrowheads="1"/>
          </p:cNvSpPr>
          <p:nvPr/>
        </p:nvSpPr>
        <p:spPr bwMode="auto">
          <a:xfrm>
            <a:off x="4572000" y="3810000"/>
            <a:ext cx="381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solidFill>
                  <a:srgbClr val="FF0000"/>
                </a:solidFill>
              </a:rPr>
              <a:t>8</a:t>
            </a:r>
          </a:p>
        </p:txBody>
      </p:sp>
      <p:sp>
        <p:nvSpPr>
          <p:cNvPr id="34913" name="Text Box 113"/>
          <p:cNvSpPr txBox="1">
            <a:spLocks noChangeArrowheads="1"/>
          </p:cNvSpPr>
          <p:nvPr/>
        </p:nvSpPr>
        <p:spPr bwMode="auto">
          <a:xfrm>
            <a:off x="4572000" y="4572000"/>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solidFill>
                  <a:srgbClr val="FF0000"/>
                </a:solidFill>
              </a:rPr>
              <a:t>10</a:t>
            </a:r>
          </a:p>
        </p:txBody>
      </p:sp>
      <p:sp>
        <p:nvSpPr>
          <p:cNvPr id="34914" name="Text Box 115"/>
          <p:cNvSpPr txBox="1">
            <a:spLocks noChangeArrowheads="1"/>
          </p:cNvSpPr>
          <p:nvPr/>
        </p:nvSpPr>
        <p:spPr bwMode="auto">
          <a:xfrm>
            <a:off x="4495800" y="50292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solidFill>
                  <a:srgbClr val="FF0000"/>
                </a:solidFill>
              </a:rPr>
              <a:t>12</a:t>
            </a:r>
          </a:p>
        </p:txBody>
      </p:sp>
      <p:sp>
        <p:nvSpPr>
          <p:cNvPr id="34915" name="Text Box 116"/>
          <p:cNvSpPr txBox="1">
            <a:spLocks noChangeArrowheads="1"/>
          </p:cNvSpPr>
          <p:nvPr/>
        </p:nvSpPr>
        <p:spPr bwMode="auto">
          <a:xfrm>
            <a:off x="4495800" y="6248400"/>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solidFill>
                  <a:srgbClr val="FF0000"/>
                </a:solidFill>
              </a:rPr>
              <a:t>14</a:t>
            </a:r>
          </a:p>
        </p:txBody>
      </p:sp>
      <p:sp>
        <p:nvSpPr>
          <p:cNvPr id="34916" name="Text Box 117"/>
          <p:cNvSpPr txBox="1">
            <a:spLocks noChangeArrowheads="1"/>
          </p:cNvSpPr>
          <p:nvPr/>
        </p:nvSpPr>
        <p:spPr bwMode="auto">
          <a:xfrm>
            <a:off x="8229600" y="1143000"/>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solidFill>
                  <a:srgbClr val="FF0000"/>
                </a:solidFill>
              </a:rPr>
              <a:t>s1</a:t>
            </a:r>
          </a:p>
        </p:txBody>
      </p:sp>
      <p:sp>
        <p:nvSpPr>
          <p:cNvPr id="34917" name="Text Box 118"/>
          <p:cNvSpPr txBox="1">
            <a:spLocks noChangeArrowheads="1"/>
          </p:cNvSpPr>
          <p:nvPr/>
        </p:nvSpPr>
        <p:spPr bwMode="auto">
          <a:xfrm>
            <a:off x="8305800" y="2057400"/>
            <a:ext cx="609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solidFill>
                  <a:srgbClr val="FF0000"/>
                </a:solidFill>
              </a:rPr>
              <a:t>s2</a:t>
            </a:r>
          </a:p>
        </p:txBody>
      </p:sp>
      <p:sp>
        <p:nvSpPr>
          <p:cNvPr id="34918" name="Text Box 119"/>
          <p:cNvSpPr txBox="1">
            <a:spLocks noChangeArrowheads="1"/>
          </p:cNvSpPr>
          <p:nvPr/>
        </p:nvSpPr>
        <p:spPr bwMode="auto">
          <a:xfrm>
            <a:off x="8001000" y="2514600"/>
            <a:ext cx="609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solidFill>
                  <a:srgbClr val="FF0000"/>
                </a:solidFill>
              </a:rPr>
              <a:t>s3</a:t>
            </a:r>
          </a:p>
        </p:txBody>
      </p:sp>
      <p:sp>
        <p:nvSpPr>
          <p:cNvPr id="34919" name="Text Box 120"/>
          <p:cNvSpPr txBox="1">
            <a:spLocks noChangeArrowheads="1"/>
          </p:cNvSpPr>
          <p:nvPr/>
        </p:nvSpPr>
        <p:spPr bwMode="auto">
          <a:xfrm>
            <a:off x="8229600" y="36576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solidFill>
                  <a:srgbClr val="FF0000"/>
                </a:solidFill>
              </a:rPr>
              <a:t>s4</a:t>
            </a:r>
          </a:p>
        </p:txBody>
      </p:sp>
      <p:sp>
        <p:nvSpPr>
          <p:cNvPr id="34920" name="Text Box 121"/>
          <p:cNvSpPr txBox="1">
            <a:spLocks noChangeArrowheads="1"/>
          </p:cNvSpPr>
          <p:nvPr/>
        </p:nvSpPr>
        <p:spPr bwMode="auto">
          <a:xfrm>
            <a:off x="8077200" y="48006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solidFill>
                  <a:srgbClr val="FF0000"/>
                </a:solidFill>
              </a:rPr>
              <a:t>s5</a:t>
            </a:r>
          </a:p>
        </p:txBody>
      </p:sp>
      <p:sp>
        <p:nvSpPr>
          <p:cNvPr id="34921" name="Text Box 122"/>
          <p:cNvSpPr txBox="1">
            <a:spLocks noChangeArrowheads="1"/>
          </p:cNvSpPr>
          <p:nvPr/>
        </p:nvSpPr>
        <p:spPr bwMode="auto">
          <a:xfrm>
            <a:off x="5334000" y="1905000"/>
            <a:ext cx="457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solidFill>
                  <a:srgbClr val="FF0000"/>
                </a:solidFill>
              </a:rPr>
              <a:t>s6</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82E6ED-5B5E-4BE2-905C-EFA380CBB10B}"/>
              </a:ext>
            </a:extLst>
          </p:cNvPr>
          <p:cNvSpPr>
            <a:spLocks noGrp="1"/>
          </p:cNvSpPr>
          <p:nvPr>
            <p:ph type="title"/>
          </p:nvPr>
        </p:nvSpPr>
        <p:spPr>
          <a:xfrm>
            <a:off x="914400" y="274638"/>
            <a:ext cx="7772400" cy="792162"/>
          </a:xfrm>
        </p:spPr>
        <p:txBody>
          <a:bodyPr/>
          <a:lstStyle/>
          <a:p>
            <a:r>
              <a:rPr lang="en-US" dirty="0"/>
              <a:t>Control flow graph of a source code</a:t>
            </a:r>
          </a:p>
        </p:txBody>
      </p:sp>
      <p:sp>
        <p:nvSpPr>
          <p:cNvPr id="3" name="Content Placeholder 2">
            <a:extLst>
              <a:ext uri="{FF2B5EF4-FFF2-40B4-BE49-F238E27FC236}">
                <a16:creationId xmlns:a16="http://schemas.microsoft.com/office/drawing/2014/main" xmlns="" id="{0FD5D3ED-2AE3-4DAE-9BD2-079DC9A37E8A}"/>
              </a:ext>
            </a:extLst>
          </p:cNvPr>
          <p:cNvSpPr>
            <a:spLocks noGrp="1"/>
          </p:cNvSpPr>
          <p:nvPr>
            <p:ph sz="quarter" idx="1"/>
          </p:nvPr>
        </p:nvSpPr>
        <p:spPr>
          <a:xfrm>
            <a:off x="914400" y="1295400"/>
            <a:ext cx="7772400" cy="4572000"/>
          </a:xfrm>
        </p:spPr>
        <p:txBody>
          <a:bodyPr/>
          <a:lstStyle/>
          <a:p>
            <a:r>
              <a:rPr lang="en-US" dirty="0"/>
              <a:t>Directed graph </a:t>
            </a:r>
          </a:p>
          <a:p>
            <a:pPr lvl="1"/>
            <a:r>
              <a:rPr lang="en-US" dirty="0"/>
              <a:t>Each node represents a statement (or a series of statements with no branches – see the next slide for details of this type of statements)</a:t>
            </a:r>
          </a:p>
          <a:p>
            <a:pPr lvl="1"/>
            <a:r>
              <a:rPr lang="en-US" dirty="0"/>
              <a:t>An edge from a node </a:t>
            </a:r>
            <a:r>
              <a:rPr lang="en-US" dirty="0" err="1"/>
              <a:t>n</a:t>
            </a:r>
            <a:r>
              <a:rPr lang="en-US" baseline="-25000" dirty="0" err="1"/>
              <a:t>i</a:t>
            </a:r>
            <a:r>
              <a:rPr lang="en-US" dirty="0"/>
              <a:t> to </a:t>
            </a:r>
            <a:r>
              <a:rPr lang="en-US" dirty="0" err="1"/>
              <a:t>n</a:t>
            </a:r>
            <a:r>
              <a:rPr lang="en-US" baseline="-25000" dirty="0" err="1"/>
              <a:t>j</a:t>
            </a:r>
            <a:r>
              <a:rPr lang="en-US" dirty="0"/>
              <a:t> represents that the statement(s) in node </a:t>
            </a:r>
            <a:r>
              <a:rPr lang="en-US" dirty="0" err="1"/>
              <a:t>n</a:t>
            </a:r>
            <a:r>
              <a:rPr lang="en-US" baseline="-25000" dirty="0" err="1"/>
              <a:t>i</a:t>
            </a:r>
            <a:r>
              <a:rPr lang="en-US" dirty="0"/>
              <a:t> is(are) executed before the statement(s) in </a:t>
            </a:r>
            <a:r>
              <a:rPr lang="en-US" dirty="0" err="1"/>
              <a:t>n</a:t>
            </a:r>
            <a:r>
              <a:rPr lang="en-US" baseline="-25000" dirty="0" err="1"/>
              <a:t>j</a:t>
            </a:r>
            <a:endParaRPr lang="en-US" baseline="-25000" dirty="0"/>
          </a:p>
          <a:p>
            <a:pPr lvl="2"/>
            <a:r>
              <a:rPr lang="en-US" dirty="0"/>
              <a:t>Sequential execution of statements</a:t>
            </a:r>
          </a:p>
          <a:p>
            <a:pPr lvl="1"/>
            <a:r>
              <a:rPr lang="en-US" dirty="0"/>
              <a:t>Only executable statements in the source code are represented</a:t>
            </a:r>
          </a:p>
          <a:p>
            <a:pPr lvl="1"/>
            <a:r>
              <a:rPr lang="en-US" dirty="0"/>
              <a:t>There must be exactly one initial edge where the execution begins</a:t>
            </a:r>
          </a:p>
          <a:p>
            <a:pPr lvl="1"/>
            <a:r>
              <a:rPr lang="en-US" dirty="0"/>
              <a:t>Any edge leaving a node but not connected afterwards is considered to be a terminating point of execution for that graph</a:t>
            </a:r>
          </a:p>
        </p:txBody>
      </p:sp>
      <p:sp>
        <p:nvSpPr>
          <p:cNvPr id="4" name="Slide Number Placeholder 3">
            <a:extLst>
              <a:ext uri="{FF2B5EF4-FFF2-40B4-BE49-F238E27FC236}">
                <a16:creationId xmlns:a16="http://schemas.microsoft.com/office/drawing/2014/main" xmlns="" id="{694C81A3-287E-4052-BA50-67E93E38C9AD}"/>
              </a:ext>
            </a:extLst>
          </p:cNvPr>
          <p:cNvSpPr>
            <a:spLocks noGrp="1"/>
          </p:cNvSpPr>
          <p:nvPr>
            <p:ph type="sldNum" sz="quarter" idx="12"/>
          </p:nvPr>
        </p:nvSpPr>
        <p:spPr/>
        <p:txBody>
          <a:bodyPr/>
          <a:lstStyle/>
          <a:p>
            <a:fld id="{704493BB-DD5B-458B-9296-6076C57566B4}" type="slidenum">
              <a:rPr lang="en-US" smtClean="0"/>
              <a:pPr/>
              <a:t>4</a:t>
            </a:fld>
            <a:endParaRPr lang="en-US"/>
          </a:p>
        </p:txBody>
      </p:sp>
    </p:spTree>
    <p:extLst>
      <p:ext uri="{BB962C8B-B14F-4D97-AF65-F5344CB8AC3E}">
        <p14:creationId xmlns:p14="http://schemas.microsoft.com/office/powerpoint/2010/main" val="7091900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4DECD9-1932-49CA-A2E5-9FF4CAF829F0}"/>
              </a:ext>
            </a:extLst>
          </p:cNvPr>
          <p:cNvSpPr>
            <a:spLocks noGrp="1"/>
          </p:cNvSpPr>
          <p:nvPr>
            <p:ph type="title"/>
          </p:nvPr>
        </p:nvSpPr>
        <p:spPr/>
        <p:txBody>
          <a:bodyPr/>
          <a:lstStyle/>
          <a:p>
            <a:r>
              <a:rPr lang="en-US" dirty="0"/>
              <a:t>Patterns in control flow graph</a:t>
            </a:r>
          </a:p>
        </p:txBody>
      </p:sp>
      <p:sp>
        <p:nvSpPr>
          <p:cNvPr id="4" name="Slide Number Placeholder 3">
            <a:extLst>
              <a:ext uri="{FF2B5EF4-FFF2-40B4-BE49-F238E27FC236}">
                <a16:creationId xmlns:a16="http://schemas.microsoft.com/office/drawing/2014/main" xmlns="" id="{4286ACF9-760B-4F51-BF46-193D6BD5EB67}"/>
              </a:ext>
            </a:extLst>
          </p:cNvPr>
          <p:cNvSpPr>
            <a:spLocks noGrp="1"/>
          </p:cNvSpPr>
          <p:nvPr>
            <p:ph type="sldNum" sz="quarter" idx="12"/>
          </p:nvPr>
        </p:nvSpPr>
        <p:spPr/>
        <p:txBody>
          <a:bodyPr/>
          <a:lstStyle/>
          <a:p>
            <a:fld id="{704493BB-DD5B-458B-9296-6076C57566B4}" type="slidenum">
              <a:rPr lang="en-US" smtClean="0"/>
              <a:pPr/>
              <a:t>5</a:t>
            </a:fld>
            <a:endParaRPr lang="en-US"/>
          </a:p>
        </p:txBody>
      </p:sp>
      <p:sp>
        <p:nvSpPr>
          <p:cNvPr id="5" name="TextBox 4">
            <a:extLst>
              <a:ext uri="{FF2B5EF4-FFF2-40B4-BE49-F238E27FC236}">
                <a16:creationId xmlns:a16="http://schemas.microsoft.com/office/drawing/2014/main" xmlns="" id="{D9DD18F0-342B-47C9-9809-EFF48A31EC58}"/>
              </a:ext>
            </a:extLst>
          </p:cNvPr>
          <p:cNvSpPr txBox="1"/>
          <p:nvPr/>
        </p:nvSpPr>
        <p:spPr>
          <a:xfrm>
            <a:off x="914400" y="1594049"/>
            <a:ext cx="7772400" cy="381000"/>
          </a:xfrm>
          <a:prstGeom prst="rect">
            <a:avLst/>
          </a:prstGeom>
          <a:noFill/>
        </p:spPr>
        <p:txBody>
          <a:bodyPr wrap="square" rtlCol="0">
            <a:spAutoFit/>
          </a:bodyPr>
          <a:lstStyle/>
          <a:p>
            <a:r>
              <a:rPr lang="en-US" dirty="0"/>
              <a:t>Statements with no branches (assignment statement, print statement, …)</a:t>
            </a:r>
          </a:p>
        </p:txBody>
      </p:sp>
      <p:sp>
        <p:nvSpPr>
          <p:cNvPr id="6" name="TextBox 5">
            <a:extLst>
              <a:ext uri="{FF2B5EF4-FFF2-40B4-BE49-F238E27FC236}">
                <a16:creationId xmlns:a16="http://schemas.microsoft.com/office/drawing/2014/main" xmlns="" id="{A1E57D1F-BD51-4712-98CF-E36F8849A118}"/>
              </a:ext>
            </a:extLst>
          </p:cNvPr>
          <p:cNvSpPr txBox="1"/>
          <p:nvPr/>
        </p:nvSpPr>
        <p:spPr>
          <a:xfrm>
            <a:off x="1066800" y="2514600"/>
            <a:ext cx="2514600" cy="923330"/>
          </a:xfrm>
          <a:prstGeom prst="rect">
            <a:avLst/>
          </a:prstGeom>
          <a:noFill/>
        </p:spPr>
        <p:txBody>
          <a:bodyPr wrap="square" rtlCol="0">
            <a:spAutoFit/>
          </a:bodyPr>
          <a:lstStyle/>
          <a:p>
            <a:r>
              <a:rPr lang="en-US" dirty="0"/>
              <a:t>…</a:t>
            </a:r>
          </a:p>
          <a:p>
            <a:r>
              <a:rPr lang="en-US" dirty="0"/>
              <a:t>x = y;</a:t>
            </a:r>
          </a:p>
          <a:p>
            <a:r>
              <a:rPr lang="en-US" dirty="0"/>
              <a:t>…</a:t>
            </a:r>
          </a:p>
        </p:txBody>
      </p:sp>
      <p:cxnSp>
        <p:nvCxnSpPr>
          <p:cNvPr id="8" name="Straight Arrow Connector 7">
            <a:extLst>
              <a:ext uri="{FF2B5EF4-FFF2-40B4-BE49-F238E27FC236}">
                <a16:creationId xmlns:a16="http://schemas.microsoft.com/office/drawing/2014/main" xmlns="" id="{9A26E26E-EB1E-4237-8480-4F23886C5038}"/>
              </a:ext>
            </a:extLst>
          </p:cNvPr>
          <p:cNvCxnSpPr>
            <a:cxnSpLocks/>
          </p:cNvCxnSpPr>
          <p:nvPr/>
        </p:nvCxnSpPr>
        <p:spPr>
          <a:xfrm>
            <a:off x="3276599" y="2094048"/>
            <a:ext cx="1"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xmlns="" id="{84A5B1D1-B7E7-4CD9-BEA3-9B1ADC1E9FAA}"/>
              </a:ext>
            </a:extLst>
          </p:cNvPr>
          <p:cNvSpPr/>
          <p:nvPr/>
        </p:nvSpPr>
        <p:spPr>
          <a:xfrm>
            <a:off x="2667000" y="2627448"/>
            <a:ext cx="1219199" cy="5423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xmlns="" id="{93C5C2C9-3C99-4FD4-A72A-584F1FF94AFA}"/>
              </a:ext>
            </a:extLst>
          </p:cNvPr>
          <p:cNvCxnSpPr>
            <a:cxnSpLocks/>
          </p:cNvCxnSpPr>
          <p:nvPr/>
        </p:nvCxnSpPr>
        <p:spPr>
          <a:xfrm>
            <a:off x="3276599" y="3169778"/>
            <a:ext cx="0" cy="5244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xmlns="" id="{DF2FC29F-BC62-4376-8C4A-F8C2C944F5A2}"/>
              </a:ext>
            </a:extLst>
          </p:cNvPr>
          <p:cNvSpPr txBox="1"/>
          <p:nvPr/>
        </p:nvSpPr>
        <p:spPr>
          <a:xfrm>
            <a:off x="2971799" y="2713947"/>
            <a:ext cx="914400" cy="369332"/>
          </a:xfrm>
          <a:prstGeom prst="rect">
            <a:avLst/>
          </a:prstGeom>
          <a:noFill/>
        </p:spPr>
        <p:txBody>
          <a:bodyPr wrap="square" rtlCol="0">
            <a:spAutoFit/>
          </a:bodyPr>
          <a:lstStyle/>
          <a:p>
            <a:r>
              <a:rPr lang="en-US" dirty="0"/>
              <a:t>x = y</a:t>
            </a:r>
          </a:p>
        </p:txBody>
      </p:sp>
      <p:sp>
        <p:nvSpPr>
          <p:cNvPr id="12" name="TextBox 11">
            <a:extLst>
              <a:ext uri="{FF2B5EF4-FFF2-40B4-BE49-F238E27FC236}">
                <a16:creationId xmlns:a16="http://schemas.microsoft.com/office/drawing/2014/main" xmlns="" id="{3D045780-C18D-4576-B851-0482CC6E33D1}"/>
              </a:ext>
            </a:extLst>
          </p:cNvPr>
          <p:cNvSpPr txBox="1"/>
          <p:nvPr/>
        </p:nvSpPr>
        <p:spPr>
          <a:xfrm>
            <a:off x="990600" y="4191000"/>
            <a:ext cx="2819400" cy="1477328"/>
          </a:xfrm>
          <a:prstGeom prst="rect">
            <a:avLst/>
          </a:prstGeom>
          <a:noFill/>
        </p:spPr>
        <p:txBody>
          <a:bodyPr wrap="square" rtlCol="0">
            <a:spAutoFit/>
          </a:bodyPr>
          <a:lstStyle/>
          <a:p>
            <a:r>
              <a:rPr lang="en-US" dirty="0"/>
              <a:t>…</a:t>
            </a:r>
          </a:p>
          <a:p>
            <a:r>
              <a:rPr lang="en-US" dirty="0"/>
              <a:t>x = y;</a:t>
            </a:r>
          </a:p>
          <a:p>
            <a:r>
              <a:rPr lang="en-US" dirty="0"/>
              <a:t>z = p+ y;</a:t>
            </a:r>
          </a:p>
          <a:p>
            <a:r>
              <a:rPr lang="en-US" dirty="0" err="1"/>
              <a:t>System.out.print</a:t>
            </a:r>
            <a:r>
              <a:rPr lang="en-US" dirty="0"/>
              <a:t>(“z = ” + z);</a:t>
            </a:r>
          </a:p>
          <a:p>
            <a:r>
              <a:rPr lang="en-US" dirty="0"/>
              <a:t>…</a:t>
            </a:r>
          </a:p>
        </p:txBody>
      </p:sp>
      <p:sp>
        <p:nvSpPr>
          <p:cNvPr id="15" name="Oval 14">
            <a:extLst>
              <a:ext uri="{FF2B5EF4-FFF2-40B4-BE49-F238E27FC236}">
                <a16:creationId xmlns:a16="http://schemas.microsoft.com/office/drawing/2014/main" xmlns="" id="{D55F850B-0109-4BD3-8124-D066593F28F4}"/>
              </a:ext>
            </a:extLst>
          </p:cNvPr>
          <p:cNvSpPr/>
          <p:nvPr/>
        </p:nvSpPr>
        <p:spPr>
          <a:xfrm>
            <a:off x="6553217" y="4419600"/>
            <a:ext cx="2362109" cy="1143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xmlns="" id="{F4D9063E-E758-4CA2-BB45-5D44601850FF}"/>
              </a:ext>
            </a:extLst>
          </p:cNvPr>
          <p:cNvSpPr txBox="1"/>
          <p:nvPr/>
        </p:nvSpPr>
        <p:spPr>
          <a:xfrm>
            <a:off x="6781800" y="4506099"/>
            <a:ext cx="2209799" cy="923330"/>
          </a:xfrm>
          <a:prstGeom prst="rect">
            <a:avLst/>
          </a:prstGeom>
          <a:noFill/>
        </p:spPr>
        <p:txBody>
          <a:bodyPr wrap="square" rtlCol="0">
            <a:spAutoFit/>
          </a:bodyPr>
          <a:lstStyle/>
          <a:p>
            <a:r>
              <a:rPr lang="en-US" dirty="0"/>
              <a:t>x = y</a:t>
            </a:r>
          </a:p>
          <a:p>
            <a:r>
              <a:rPr lang="en-US" dirty="0"/>
              <a:t>z = p + y</a:t>
            </a:r>
          </a:p>
          <a:p>
            <a:r>
              <a:rPr lang="en-US" dirty="0" err="1"/>
              <a:t>System.out.print</a:t>
            </a:r>
            <a:r>
              <a:rPr lang="en-US" dirty="0"/>
              <a:t>(…)</a:t>
            </a:r>
          </a:p>
        </p:txBody>
      </p:sp>
      <p:cxnSp>
        <p:nvCxnSpPr>
          <p:cNvPr id="18" name="Straight Arrow Connector 17">
            <a:extLst>
              <a:ext uri="{FF2B5EF4-FFF2-40B4-BE49-F238E27FC236}">
                <a16:creationId xmlns:a16="http://schemas.microsoft.com/office/drawing/2014/main" xmlns="" id="{BCC1713D-9A79-471E-842A-8C970884DC0E}"/>
              </a:ext>
            </a:extLst>
          </p:cNvPr>
          <p:cNvCxnSpPr>
            <a:cxnSpLocks/>
          </p:cNvCxnSpPr>
          <p:nvPr/>
        </p:nvCxnSpPr>
        <p:spPr>
          <a:xfrm>
            <a:off x="7734271" y="3917576"/>
            <a:ext cx="1"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2494E565-C557-4531-9E3A-00D7EEAD135E}"/>
              </a:ext>
            </a:extLst>
          </p:cNvPr>
          <p:cNvCxnSpPr>
            <a:cxnSpLocks/>
          </p:cNvCxnSpPr>
          <p:nvPr/>
        </p:nvCxnSpPr>
        <p:spPr>
          <a:xfrm>
            <a:off x="7736511" y="5562600"/>
            <a:ext cx="1"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xmlns="" id="{117E3010-FAFF-4F11-8F0F-0753BA944C39}"/>
              </a:ext>
            </a:extLst>
          </p:cNvPr>
          <p:cNvCxnSpPr>
            <a:cxnSpLocks/>
          </p:cNvCxnSpPr>
          <p:nvPr/>
        </p:nvCxnSpPr>
        <p:spPr>
          <a:xfrm>
            <a:off x="4743491" y="3572470"/>
            <a:ext cx="1"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xmlns="" id="{2DBCD5B6-BDBC-4984-B0EB-137E711099A3}"/>
              </a:ext>
            </a:extLst>
          </p:cNvPr>
          <p:cNvSpPr/>
          <p:nvPr/>
        </p:nvSpPr>
        <p:spPr>
          <a:xfrm>
            <a:off x="4133892" y="4105870"/>
            <a:ext cx="1219199" cy="5423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xmlns="" id="{D5EF6AD4-38BC-4ADB-B45B-685327293BF4}"/>
              </a:ext>
            </a:extLst>
          </p:cNvPr>
          <p:cNvCxnSpPr>
            <a:cxnSpLocks/>
          </p:cNvCxnSpPr>
          <p:nvPr/>
        </p:nvCxnSpPr>
        <p:spPr>
          <a:xfrm>
            <a:off x="5873399" y="6039734"/>
            <a:ext cx="587209" cy="3094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xmlns="" id="{F45D775C-DA73-44B6-BB0B-9627BC018520}"/>
              </a:ext>
            </a:extLst>
          </p:cNvPr>
          <p:cNvSpPr txBox="1"/>
          <p:nvPr/>
        </p:nvSpPr>
        <p:spPr>
          <a:xfrm>
            <a:off x="4438691" y="4192369"/>
            <a:ext cx="914400" cy="369332"/>
          </a:xfrm>
          <a:prstGeom prst="rect">
            <a:avLst/>
          </a:prstGeom>
          <a:noFill/>
        </p:spPr>
        <p:txBody>
          <a:bodyPr wrap="square" rtlCol="0">
            <a:spAutoFit/>
          </a:bodyPr>
          <a:lstStyle/>
          <a:p>
            <a:r>
              <a:rPr lang="en-US" dirty="0"/>
              <a:t>x = y</a:t>
            </a:r>
          </a:p>
        </p:txBody>
      </p:sp>
      <p:cxnSp>
        <p:nvCxnSpPr>
          <p:cNvPr id="25" name="Straight Arrow Connector 24">
            <a:extLst>
              <a:ext uri="{FF2B5EF4-FFF2-40B4-BE49-F238E27FC236}">
                <a16:creationId xmlns:a16="http://schemas.microsoft.com/office/drawing/2014/main" xmlns="" id="{06F6A3C9-5004-49C3-BA26-957EB94F9ABC}"/>
              </a:ext>
            </a:extLst>
          </p:cNvPr>
          <p:cNvCxnSpPr>
            <a:cxnSpLocks/>
          </p:cNvCxnSpPr>
          <p:nvPr/>
        </p:nvCxnSpPr>
        <p:spPr>
          <a:xfrm>
            <a:off x="4743491" y="4648200"/>
            <a:ext cx="0"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xmlns="" id="{CF729A81-1B88-42A1-B5B2-5D1C3B12C977}"/>
              </a:ext>
            </a:extLst>
          </p:cNvPr>
          <p:cNvSpPr/>
          <p:nvPr/>
        </p:nvSpPr>
        <p:spPr>
          <a:xfrm>
            <a:off x="4141697" y="4926516"/>
            <a:ext cx="1219199" cy="5423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xmlns="" id="{49695548-4E37-4033-9C4B-D625B4AC18D0}"/>
              </a:ext>
            </a:extLst>
          </p:cNvPr>
          <p:cNvSpPr txBox="1"/>
          <p:nvPr/>
        </p:nvSpPr>
        <p:spPr>
          <a:xfrm>
            <a:off x="4195467" y="4991100"/>
            <a:ext cx="1066800" cy="369332"/>
          </a:xfrm>
          <a:prstGeom prst="rect">
            <a:avLst/>
          </a:prstGeom>
          <a:noFill/>
        </p:spPr>
        <p:txBody>
          <a:bodyPr wrap="square" rtlCol="0">
            <a:spAutoFit/>
          </a:bodyPr>
          <a:lstStyle/>
          <a:p>
            <a:r>
              <a:rPr lang="en-US" dirty="0"/>
              <a:t>z = p + y</a:t>
            </a:r>
          </a:p>
        </p:txBody>
      </p:sp>
      <p:cxnSp>
        <p:nvCxnSpPr>
          <p:cNvPr id="29" name="Straight Arrow Connector 28">
            <a:extLst>
              <a:ext uri="{FF2B5EF4-FFF2-40B4-BE49-F238E27FC236}">
                <a16:creationId xmlns:a16="http://schemas.microsoft.com/office/drawing/2014/main" xmlns="" id="{33742384-8AC7-4C43-86AE-21097889801F}"/>
              </a:ext>
            </a:extLst>
          </p:cNvPr>
          <p:cNvCxnSpPr>
            <a:cxnSpLocks/>
          </p:cNvCxnSpPr>
          <p:nvPr/>
        </p:nvCxnSpPr>
        <p:spPr>
          <a:xfrm>
            <a:off x="4721064" y="5468846"/>
            <a:ext cx="0"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xmlns="" id="{5BCDBB88-DDCE-44F0-8A5B-AA19CF9EDFDB}"/>
              </a:ext>
            </a:extLst>
          </p:cNvPr>
          <p:cNvSpPr/>
          <p:nvPr/>
        </p:nvSpPr>
        <p:spPr>
          <a:xfrm>
            <a:off x="3733810" y="5751643"/>
            <a:ext cx="2133491" cy="57017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xmlns="" id="{A4D6520C-56AB-4288-8694-95CCD574F9C2}"/>
              </a:ext>
            </a:extLst>
          </p:cNvPr>
          <p:cNvSpPr txBox="1"/>
          <p:nvPr/>
        </p:nvSpPr>
        <p:spPr>
          <a:xfrm>
            <a:off x="3829094" y="5897748"/>
            <a:ext cx="2133593" cy="369332"/>
          </a:xfrm>
          <a:prstGeom prst="rect">
            <a:avLst/>
          </a:prstGeom>
          <a:noFill/>
        </p:spPr>
        <p:txBody>
          <a:bodyPr wrap="square" rtlCol="0">
            <a:spAutoFit/>
          </a:bodyPr>
          <a:lstStyle/>
          <a:p>
            <a:r>
              <a:rPr lang="en-US" dirty="0" err="1"/>
              <a:t>System.out.print</a:t>
            </a:r>
            <a:r>
              <a:rPr lang="en-US" dirty="0"/>
              <a:t>(…)</a:t>
            </a:r>
          </a:p>
        </p:txBody>
      </p:sp>
      <p:sp>
        <p:nvSpPr>
          <p:cNvPr id="34" name="TextBox 33">
            <a:extLst>
              <a:ext uri="{FF2B5EF4-FFF2-40B4-BE49-F238E27FC236}">
                <a16:creationId xmlns:a16="http://schemas.microsoft.com/office/drawing/2014/main" xmlns="" id="{A296191C-B969-4317-885C-BC484879FD57}"/>
              </a:ext>
            </a:extLst>
          </p:cNvPr>
          <p:cNvSpPr txBox="1"/>
          <p:nvPr/>
        </p:nvSpPr>
        <p:spPr>
          <a:xfrm>
            <a:off x="5715000" y="4561701"/>
            <a:ext cx="579387" cy="369332"/>
          </a:xfrm>
          <a:prstGeom prst="rect">
            <a:avLst/>
          </a:prstGeom>
          <a:noFill/>
        </p:spPr>
        <p:txBody>
          <a:bodyPr wrap="square" rtlCol="0">
            <a:spAutoFit/>
          </a:bodyPr>
          <a:lstStyle/>
          <a:p>
            <a:r>
              <a:rPr lang="en-US" b="1" dirty="0"/>
              <a:t>OR</a:t>
            </a:r>
          </a:p>
        </p:txBody>
      </p:sp>
    </p:spTree>
    <p:extLst>
      <p:ext uri="{BB962C8B-B14F-4D97-AF65-F5344CB8AC3E}">
        <p14:creationId xmlns:p14="http://schemas.microsoft.com/office/powerpoint/2010/main" val="17081712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894576-968D-4122-B81A-96681B577321}"/>
              </a:ext>
            </a:extLst>
          </p:cNvPr>
          <p:cNvSpPr>
            <a:spLocks noGrp="1"/>
          </p:cNvSpPr>
          <p:nvPr>
            <p:ph type="title"/>
          </p:nvPr>
        </p:nvSpPr>
        <p:spPr>
          <a:xfrm>
            <a:off x="914400" y="274638"/>
            <a:ext cx="7772400" cy="792162"/>
          </a:xfrm>
        </p:spPr>
        <p:txBody>
          <a:bodyPr/>
          <a:lstStyle/>
          <a:p>
            <a:r>
              <a:rPr lang="en-US" dirty="0"/>
              <a:t>if statements</a:t>
            </a:r>
          </a:p>
        </p:txBody>
      </p:sp>
      <p:sp>
        <p:nvSpPr>
          <p:cNvPr id="3" name="Slide Number Placeholder 2">
            <a:extLst>
              <a:ext uri="{FF2B5EF4-FFF2-40B4-BE49-F238E27FC236}">
                <a16:creationId xmlns:a16="http://schemas.microsoft.com/office/drawing/2014/main" xmlns="" id="{A22004B2-D5F1-43FF-801B-7D452C2C923C}"/>
              </a:ext>
            </a:extLst>
          </p:cNvPr>
          <p:cNvSpPr>
            <a:spLocks noGrp="1"/>
          </p:cNvSpPr>
          <p:nvPr>
            <p:ph type="sldNum" sz="quarter" idx="12"/>
          </p:nvPr>
        </p:nvSpPr>
        <p:spPr/>
        <p:txBody>
          <a:bodyPr/>
          <a:lstStyle/>
          <a:p>
            <a:fld id="{F18132B0-10CC-4CE2-A359-191F0E15AAAD}" type="slidenum">
              <a:rPr lang="en-US" smtClean="0"/>
              <a:pPr/>
              <a:t>6</a:t>
            </a:fld>
            <a:endParaRPr lang="en-US"/>
          </a:p>
        </p:txBody>
      </p:sp>
      <p:sp>
        <p:nvSpPr>
          <p:cNvPr id="4" name="TextBox 3">
            <a:extLst>
              <a:ext uri="{FF2B5EF4-FFF2-40B4-BE49-F238E27FC236}">
                <a16:creationId xmlns:a16="http://schemas.microsoft.com/office/drawing/2014/main" xmlns="" id="{CFC466F5-6A9B-4AE6-BC43-7917C6330E52}"/>
              </a:ext>
            </a:extLst>
          </p:cNvPr>
          <p:cNvSpPr txBox="1"/>
          <p:nvPr/>
        </p:nvSpPr>
        <p:spPr>
          <a:xfrm>
            <a:off x="2680448" y="3962400"/>
            <a:ext cx="1981200" cy="2585323"/>
          </a:xfrm>
          <a:prstGeom prst="rect">
            <a:avLst/>
          </a:prstGeom>
          <a:noFill/>
        </p:spPr>
        <p:txBody>
          <a:bodyPr wrap="square" rtlCol="0">
            <a:spAutoFit/>
          </a:bodyPr>
          <a:lstStyle/>
          <a:p>
            <a:r>
              <a:rPr lang="en-US" dirty="0"/>
              <a:t>…</a:t>
            </a:r>
          </a:p>
          <a:p>
            <a:r>
              <a:rPr lang="en-US" dirty="0"/>
              <a:t>if (a &gt; b) {</a:t>
            </a:r>
          </a:p>
          <a:p>
            <a:r>
              <a:rPr lang="en-US" dirty="0"/>
              <a:t>  x = a * a;</a:t>
            </a:r>
          </a:p>
          <a:p>
            <a:r>
              <a:rPr lang="en-US" dirty="0"/>
              <a:t>}</a:t>
            </a:r>
          </a:p>
          <a:p>
            <a:r>
              <a:rPr lang="en-US" dirty="0"/>
              <a:t>else {</a:t>
            </a:r>
          </a:p>
          <a:p>
            <a:r>
              <a:rPr lang="en-US" dirty="0"/>
              <a:t>  x = b * b;</a:t>
            </a:r>
          </a:p>
          <a:p>
            <a:r>
              <a:rPr lang="en-US" dirty="0"/>
              <a:t>}</a:t>
            </a:r>
          </a:p>
          <a:p>
            <a:r>
              <a:rPr lang="en-US" dirty="0"/>
              <a:t>y = a + b;</a:t>
            </a:r>
          </a:p>
          <a:p>
            <a:r>
              <a:rPr lang="en-US" dirty="0"/>
              <a:t>…</a:t>
            </a:r>
          </a:p>
        </p:txBody>
      </p:sp>
      <p:cxnSp>
        <p:nvCxnSpPr>
          <p:cNvPr id="6" name="Straight Arrow Connector 5">
            <a:extLst>
              <a:ext uri="{FF2B5EF4-FFF2-40B4-BE49-F238E27FC236}">
                <a16:creationId xmlns:a16="http://schemas.microsoft.com/office/drawing/2014/main" xmlns="" id="{A7A3C453-54B7-41AE-8D39-40561867303C}"/>
              </a:ext>
            </a:extLst>
          </p:cNvPr>
          <p:cNvCxnSpPr/>
          <p:nvPr/>
        </p:nvCxnSpPr>
        <p:spPr>
          <a:xfrm>
            <a:off x="6400800" y="609600"/>
            <a:ext cx="0" cy="38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xmlns="" id="{FDE22C93-EA02-48BC-8868-1BC2B3BFC82D}"/>
              </a:ext>
            </a:extLst>
          </p:cNvPr>
          <p:cNvSpPr/>
          <p:nvPr/>
        </p:nvSpPr>
        <p:spPr>
          <a:xfrm>
            <a:off x="5791201" y="990600"/>
            <a:ext cx="1219197" cy="533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xmlns="" id="{805C5ED0-EBB8-47EC-98AC-3390564C1112}"/>
              </a:ext>
            </a:extLst>
          </p:cNvPr>
          <p:cNvSpPr txBox="1"/>
          <p:nvPr/>
        </p:nvSpPr>
        <p:spPr>
          <a:xfrm>
            <a:off x="6095999" y="1066800"/>
            <a:ext cx="838200" cy="381000"/>
          </a:xfrm>
          <a:prstGeom prst="rect">
            <a:avLst/>
          </a:prstGeom>
          <a:noFill/>
        </p:spPr>
        <p:txBody>
          <a:bodyPr wrap="square" rtlCol="0">
            <a:spAutoFit/>
          </a:bodyPr>
          <a:lstStyle/>
          <a:p>
            <a:r>
              <a:rPr lang="en-US" dirty="0"/>
              <a:t>a &gt; b</a:t>
            </a:r>
          </a:p>
        </p:txBody>
      </p:sp>
      <p:sp>
        <p:nvSpPr>
          <p:cNvPr id="9" name="Oval 8">
            <a:extLst>
              <a:ext uri="{FF2B5EF4-FFF2-40B4-BE49-F238E27FC236}">
                <a16:creationId xmlns:a16="http://schemas.microsoft.com/office/drawing/2014/main" xmlns="" id="{4D861F9E-77CA-48E2-9E9D-F248DE54BFFE}"/>
              </a:ext>
            </a:extLst>
          </p:cNvPr>
          <p:cNvSpPr/>
          <p:nvPr/>
        </p:nvSpPr>
        <p:spPr>
          <a:xfrm>
            <a:off x="5804647" y="1837765"/>
            <a:ext cx="1219197"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CF7BD429-981D-48FE-89C2-7A185479520B}"/>
              </a:ext>
            </a:extLst>
          </p:cNvPr>
          <p:cNvSpPr/>
          <p:nvPr/>
        </p:nvSpPr>
        <p:spPr>
          <a:xfrm>
            <a:off x="5791201" y="2859741"/>
            <a:ext cx="1219197"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xmlns="" id="{901870F7-404F-46EC-B401-E9B0B7B523A7}"/>
              </a:ext>
            </a:extLst>
          </p:cNvPr>
          <p:cNvCxnSpPr>
            <a:cxnSpLocks/>
            <a:endCxn id="9" idx="0"/>
          </p:cNvCxnSpPr>
          <p:nvPr/>
        </p:nvCxnSpPr>
        <p:spPr>
          <a:xfrm flipH="1">
            <a:off x="6414246" y="1532965"/>
            <a:ext cx="13446"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xmlns="" id="{B7897817-1924-4DA7-93C2-A66B11BAF0F7}"/>
              </a:ext>
            </a:extLst>
          </p:cNvPr>
          <p:cNvCxnSpPr>
            <a:cxnSpLocks/>
            <a:endCxn id="10" idx="0"/>
          </p:cNvCxnSpPr>
          <p:nvPr/>
        </p:nvCxnSpPr>
        <p:spPr>
          <a:xfrm flipH="1">
            <a:off x="6400800" y="2362200"/>
            <a:ext cx="13446" cy="4975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xmlns="" id="{43712ACA-DDC4-4A56-858E-B0C8F929CFE2}"/>
              </a:ext>
            </a:extLst>
          </p:cNvPr>
          <p:cNvCxnSpPr/>
          <p:nvPr/>
        </p:nvCxnSpPr>
        <p:spPr>
          <a:xfrm>
            <a:off x="5257800" y="2209800"/>
            <a:ext cx="990600" cy="6499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D2242637-2138-4FCD-AA42-47183033106B}"/>
              </a:ext>
            </a:extLst>
          </p:cNvPr>
          <p:cNvCxnSpPr>
            <a:endCxn id="7" idx="2"/>
          </p:cNvCxnSpPr>
          <p:nvPr/>
        </p:nvCxnSpPr>
        <p:spPr>
          <a:xfrm flipV="1">
            <a:off x="5257800" y="1257300"/>
            <a:ext cx="533401" cy="952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67C9831E-3FF4-4923-BBD6-70B2AE078A82}"/>
              </a:ext>
            </a:extLst>
          </p:cNvPr>
          <p:cNvCxnSpPr>
            <a:cxnSpLocks/>
            <a:stCxn id="10" idx="4"/>
          </p:cNvCxnSpPr>
          <p:nvPr/>
        </p:nvCxnSpPr>
        <p:spPr>
          <a:xfrm flipH="1">
            <a:off x="6396320" y="3393141"/>
            <a:ext cx="4480" cy="340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xmlns="" id="{8FE0F3B0-3C0B-4200-AFD8-BECC619F236E}"/>
              </a:ext>
            </a:extLst>
          </p:cNvPr>
          <p:cNvSpPr txBox="1"/>
          <p:nvPr/>
        </p:nvSpPr>
        <p:spPr>
          <a:xfrm>
            <a:off x="5939111" y="1906325"/>
            <a:ext cx="1116108" cy="369332"/>
          </a:xfrm>
          <a:prstGeom prst="rect">
            <a:avLst/>
          </a:prstGeom>
          <a:noFill/>
        </p:spPr>
        <p:txBody>
          <a:bodyPr wrap="square" rtlCol="0">
            <a:spAutoFit/>
          </a:bodyPr>
          <a:lstStyle/>
          <a:p>
            <a:r>
              <a:rPr lang="en-US" dirty="0"/>
              <a:t>x = a * a</a:t>
            </a:r>
          </a:p>
        </p:txBody>
      </p:sp>
      <p:sp>
        <p:nvSpPr>
          <p:cNvPr id="22" name="TextBox 21">
            <a:extLst>
              <a:ext uri="{FF2B5EF4-FFF2-40B4-BE49-F238E27FC236}">
                <a16:creationId xmlns:a16="http://schemas.microsoft.com/office/drawing/2014/main" xmlns="" id="{DB087AF3-AD67-4181-8D4E-253A481A3E10}"/>
              </a:ext>
            </a:extLst>
          </p:cNvPr>
          <p:cNvSpPr txBox="1"/>
          <p:nvPr/>
        </p:nvSpPr>
        <p:spPr>
          <a:xfrm>
            <a:off x="5880846" y="2957464"/>
            <a:ext cx="1066794" cy="369332"/>
          </a:xfrm>
          <a:prstGeom prst="rect">
            <a:avLst/>
          </a:prstGeom>
          <a:noFill/>
        </p:spPr>
        <p:txBody>
          <a:bodyPr wrap="square" rtlCol="0">
            <a:spAutoFit/>
          </a:bodyPr>
          <a:lstStyle/>
          <a:p>
            <a:r>
              <a:rPr lang="en-US" dirty="0"/>
              <a:t>y = a + b</a:t>
            </a:r>
          </a:p>
        </p:txBody>
      </p:sp>
      <p:sp>
        <p:nvSpPr>
          <p:cNvPr id="23" name="TextBox 22">
            <a:extLst>
              <a:ext uri="{FF2B5EF4-FFF2-40B4-BE49-F238E27FC236}">
                <a16:creationId xmlns:a16="http://schemas.microsoft.com/office/drawing/2014/main" xmlns="" id="{E3F82A6D-CC42-4B05-9B79-EBB7FBC2D94D}"/>
              </a:ext>
            </a:extLst>
          </p:cNvPr>
          <p:cNvSpPr txBox="1"/>
          <p:nvPr/>
        </p:nvSpPr>
        <p:spPr>
          <a:xfrm>
            <a:off x="6477000" y="1532965"/>
            <a:ext cx="291354" cy="369332"/>
          </a:xfrm>
          <a:prstGeom prst="rect">
            <a:avLst/>
          </a:prstGeom>
          <a:noFill/>
        </p:spPr>
        <p:txBody>
          <a:bodyPr wrap="square" rtlCol="0">
            <a:spAutoFit/>
          </a:bodyPr>
          <a:lstStyle/>
          <a:p>
            <a:r>
              <a:rPr lang="en-US" dirty="0"/>
              <a:t>T</a:t>
            </a:r>
          </a:p>
        </p:txBody>
      </p:sp>
      <p:sp>
        <p:nvSpPr>
          <p:cNvPr id="24" name="TextBox 23">
            <a:extLst>
              <a:ext uri="{FF2B5EF4-FFF2-40B4-BE49-F238E27FC236}">
                <a16:creationId xmlns:a16="http://schemas.microsoft.com/office/drawing/2014/main" xmlns="" id="{6F1970B4-E0AF-4731-BDBD-EEB8AF25ADB5}"/>
              </a:ext>
            </a:extLst>
          </p:cNvPr>
          <p:cNvSpPr txBox="1"/>
          <p:nvPr/>
        </p:nvSpPr>
        <p:spPr>
          <a:xfrm>
            <a:off x="5257800" y="1524000"/>
            <a:ext cx="291357" cy="369332"/>
          </a:xfrm>
          <a:prstGeom prst="rect">
            <a:avLst/>
          </a:prstGeom>
          <a:noFill/>
        </p:spPr>
        <p:txBody>
          <a:bodyPr wrap="square" rtlCol="0">
            <a:spAutoFit/>
          </a:bodyPr>
          <a:lstStyle/>
          <a:p>
            <a:r>
              <a:rPr lang="en-US" dirty="0"/>
              <a:t>F</a:t>
            </a:r>
          </a:p>
        </p:txBody>
      </p:sp>
      <p:sp>
        <p:nvSpPr>
          <p:cNvPr id="27" name="TextBox 26">
            <a:extLst>
              <a:ext uri="{FF2B5EF4-FFF2-40B4-BE49-F238E27FC236}">
                <a16:creationId xmlns:a16="http://schemas.microsoft.com/office/drawing/2014/main" xmlns="" id="{2DCBBD36-4A8E-4B7A-B157-8E550665491F}"/>
              </a:ext>
            </a:extLst>
          </p:cNvPr>
          <p:cNvSpPr txBox="1"/>
          <p:nvPr/>
        </p:nvSpPr>
        <p:spPr>
          <a:xfrm>
            <a:off x="2680448" y="1207994"/>
            <a:ext cx="1981200" cy="1754326"/>
          </a:xfrm>
          <a:prstGeom prst="rect">
            <a:avLst/>
          </a:prstGeom>
          <a:noFill/>
        </p:spPr>
        <p:txBody>
          <a:bodyPr wrap="square" rtlCol="0">
            <a:spAutoFit/>
          </a:bodyPr>
          <a:lstStyle/>
          <a:p>
            <a:r>
              <a:rPr lang="en-US" dirty="0"/>
              <a:t>…</a:t>
            </a:r>
          </a:p>
          <a:p>
            <a:r>
              <a:rPr lang="en-US" dirty="0"/>
              <a:t>if (a &gt; b) {</a:t>
            </a:r>
          </a:p>
          <a:p>
            <a:r>
              <a:rPr lang="en-US" dirty="0"/>
              <a:t>  x = a * a;</a:t>
            </a:r>
          </a:p>
          <a:p>
            <a:r>
              <a:rPr lang="en-US" dirty="0"/>
              <a:t>}</a:t>
            </a:r>
          </a:p>
          <a:p>
            <a:r>
              <a:rPr lang="en-US" dirty="0"/>
              <a:t>y = a + b;</a:t>
            </a:r>
          </a:p>
          <a:p>
            <a:r>
              <a:rPr lang="en-US" dirty="0"/>
              <a:t>…</a:t>
            </a:r>
          </a:p>
        </p:txBody>
      </p:sp>
      <p:cxnSp>
        <p:nvCxnSpPr>
          <p:cNvPr id="28" name="Straight Arrow Connector 27">
            <a:extLst>
              <a:ext uri="{FF2B5EF4-FFF2-40B4-BE49-F238E27FC236}">
                <a16:creationId xmlns:a16="http://schemas.microsoft.com/office/drawing/2014/main" xmlns="" id="{203032A5-81F7-4D19-A0E9-32E5F4F80705}"/>
              </a:ext>
            </a:extLst>
          </p:cNvPr>
          <p:cNvCxnSpPr/>
          <p:nvPr/>
        </p:nvCxnSpPr>
        <p:spPr>
          <a:xfrm>
            <a:off x="7303991" y="3347103"/>
            <a:ext cx="0" cy="38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xmlns="" id="{AE3392B3-7911-4F45-B149-505EE71B0D4F}"/>
              </a:ext>
            </a:extLst>
          </p:cNvPr>
          <p:cNvSpPr/>
          <p:nvPr/>
        </p:nvSpPr>
        <p:spPr>
          <a:xfrm>
            <a:off x="6694392" y="3728103"/>
            <a:ext cx="1219197" cy="533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xmlns="" id="{F4163374-2B96-413B-9478-79B2FC5D0138}"/>
              </a:ext>
            </a:extLst>
          </p:cNvPr>
          <p:cNvSpPr txBox="1"/>
          <p:nvPr/>
        </p:nvSpPr>
        <p:spPr>
          <a:xfrm>
            <a:off x="6999190" y="3804303"/>
            <a:ext cx="838200" cy="381000"/>
          </a:xfrm>
          <a:prstGeom prst="rect">
            <a:avLst/>
          </a:prstGeom>
          <a:noFill/>
        </p:spPr>
        <p:txBody>
          <a:bodyPr wrap="square" rtlCol="0">
            <a:spAutoFit/>
          </a:bodyPr>
          <a:lstStyle/>
          <a:p>
            <a:r>
              <a:rPr lang="en-US" dirty="0"/>
              <a:t>a &gt; b</a:t>
            </a:r>
          </a:p>
        </p:txBody>
      </p:sp>
      <p:sp>
        <p:nvSpPr>
          <p:cNvPr id="31" name="Oval 30">
            <a:extLst>
              <a:ext uri="{FF2B5EF4-FFF2-40B4-BE49-F238E27FC236}">
                <a16:creationId xmlns:a16="http://schemas.microsoft.com/office/drawing/2014/main" xmlns="" id="{E22CD968-29AD-4EDD-B5F1-430D22103823}"/>
              </a:ext>
            </a:extLst>
          </p:cNvPr>
          <p:cNvSpPr/>
          <p:nvPr/>
        </p:nvSpPr>
        <p:spPr>
          <a:xfrm>
            <a:off x="6707838" y="4575268"/>
            <a:ext cx="1219197"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xmlns="" id="{3C6AF0B7-2305-4693-8A14-7FFA666FD88F}"/>
              </a:ext>
            </a:extLst>
          </p:cNvPr>
          <p:cNvSpPr/>
          <p:nvPr/>
        </p:nvSpPr>
        <p:spPr>
          <a:xfrm>
            <a:off x="6694392" y="5597244"/>
            <a:ext cx="1219197"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a:extLst>
              <a:ext uri="{FF2B5EF4-FFF2-40B4-BE49-F238E27FC236}">
                <a16:creationId xmlns:a16="http://schemas.microsoft.com/office/drawing/2014/main" xmlns="" id="{767ED57A-2721-4C31-A436-844A94C1BA11}"/>
              </a:ext>
            </a:extLst>
          </p:cNvPr>
          <p:cNvCxnSpPr>
            <a:cxnSpLocks/>
            <a:endCxn id="31" idx="0"/>
          </p:cNvCxnSpPr>
          <p:nvPr/>
        </p:nvCxnSpPr>
        <p:spPr>
          <a:xfrm flipH="1">
            <a:off x="7317437" y="4270468"/>
            <a:ext cx="13446"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xmlns="" id="{F4892CB8-B6F7-4352-B493-F5BE1EC27621}"/>
              </a:ext>
            </a:extLst>
          </p:cNvPr>
          <p:cNvCxnSpPr>
            <a:cxnSpLocks/>
            <a:endCxn id="32" idx="0"/>
          </p:cNvCxnSpPr>
          <p:nvPr/>
        </p:nvCxnSpPr>
        <p:spPr>
          <a:xfrm flipH="1">
            <a:off x="7303991" y="5099703"/>
            <a:ext cx="13446" cy="4975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xmlns="" id="{3A891C62-460D-4FCE-A873-509CE09CA898}"/>
              </a:ext>
            </a:extLst>
          </p:cNvPr>
          <p:cNvCxnSpPr>
            <a:cxnSpLocks/>
            <a:stCxn id="32" idx="4"/>
          </p:cNvCxnSpPr>
          <p:nvPr/>
        </p:nvCxnSpPr>
        <p:spPr>
          <a:xfrm flipH="1">
            <a:off x="7299511" y="6130644"/>
            <a:ext cx="4480" cy="340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xmlns="" id="{8EE2CE41-9307-4760-8FB4-E96EEE3A417F}"/>
              </a:ext>
            </a:extLst>
          </p:cNvPr>
          <p:cNvSpPr txBox="1"/>
          <p:nvPr/>
        </p:nvSpPr>
        <p:spPr>
          <a:xfrm>
            <a:off x="6842302" y="4643828"/>
            <a:ext cx="1116108" cy="369332"/>
          </a:xfrm>
          <a:prstGeom prst="rect">
            <a:avLst/>
          </a:prstGeom>
          <a:noFill/>
        </p:spPr>
        <p:txBody>
          <a:bodyPr wrap="square" rtlCol="0">
            <a:spAutoFit/>
          </a:bodyPr>
          <a:lstStyle/>
          <a:p>
            <a:r>
              <a:rPr lang="en-US" dirty="0"/>
              <a:t>x = a * a</a:t>
            </a:r>
          </a:p>
        </p:txBody>
      </p:sp>
      <p:sp>
        <p:nvSpPr>
          <p:cNvPr id="39" name="TextBox 38">
            <a:extLst>
              <a:ext uri="{FF2B5EF4-FFF2-40B4-BE49-F238E27FC236}">
                <a16:creationId xmlns:a16="http://schemas.microsoft.com/office/drawing/2014/main" xmlns="" id="{58E7F52A-B8E8-414D-85CC-ED33FF3D7B56}"/>
              </a:ext>
            </a:extLst>
          </p:cNvPr>
          <p:cNvSpPr txBox="1"/>
          <p:nvPr/>
        </p:nvSpPr>
        <p:spPr>
          <a:xfrm>
            <a:off x="6784037" y="5694967"/>
            <a:ext cx="1066794" cy="369332"/>
          </a:xfrm>
          <a:prstGeom prst="rect">
            <a:avLst/>
          </a:prstGeom>
          <a:noFill/>
        </p:spPr>
        <p:txBody>
          <a:bodyPr wrap="square" rtlCol="0">
            <a:spAutoFit/>
          </a:bodyPr>
          <a:lstStyle/>
          <a:p>
            <a:r>
              <a:rPr lang="en-US" dirty="0"/>
              <a:t>y = a + b</a:t>
            </a:r>
          </a:p>
        </p:txBody>
      </p:sp>
      <p:sp>
        <p:nvSpPr>
          <p:cNvPr id="40" name="TextBox 39">
            <a:extLst>
              <a:ext uri="{FF2B5EF4-FFF2-40B4-BE49-F238E27FC236}">
                <a16:creationId xmlns:a16="http://schemas.microsoft.com/office/drawing/2014/main" xmlns="" id="{54C1BA35-39AB-4D18-A06C-76E060720209}"/>
              </a:ext>
            </a:extLst>
          </p:cNvPr>
          <p:cNvSpPr txBox="1"/>
          <p:nvPr/>
        </p:nvSpPr>
        <p:spPr>
          <a:xfrm>
            <a:off x="7380191" y="4270468"/>
            <a:ext cx="291354" cy="369332"/>
          </a:xfrm>
          <a:prstGeom prst="rect">
            <a:avLst/>
          </a:prstGeom>
          <a:noFill/>
        </p:spPr>
        <p:txBody>
          <a:bodyPr wrap="square" rtlCol="0">
            <a:spAutoFit/>
          </a:bodyPr>
          <a:lstStyle/>
          <a:p>
            <a:r>
              <a:rPr lang="en-US" dirty="0"/>
              <a:t>T</a:t>
            </a:r>
          </a:p>
        </p:txBody>
      </p:sp>
      <p:sp>
        <p:nvSpPr>
          <p:cNvPr id="41" name="TextBox 40">
            <a:extLst>
              <a:ext uri="{FF2B5EF4-FFF2-40B4-BE49-F238E27FC236}">
                <a16:creationId xmlns:a16="http://schemas.microsoft.com/office/drawing/2014/main" xmlns="" id="{D75E0CF2-7DD3-4F67-A8DF-365C584332BE}"/>
              </a:ext>
            </a:extLst>
          </p:cNvPr>
          <p:cNvSpPr txBox="1"/>
          <p:nvPr/>
        </p:nvSpPr>
        <p:spPr>
          <a:xfrm>
            <a:off x="6335803" y="3962400"/>
            <a:ext cx="291357" cy="369332"/>
          </a:xfrm>
          <a:prstGeom prst="rect">
            <a:avLst/>
          </a:prstGeom>
          <a:noFill/>
        </p:spPr>
        <p:txBody>
          <a:bodyPr wrap="square" rtlCol="0">
            <a:spAutoFit/>
          </a:bodyPr>
          <a:lstStyle/>
          <a:p>
            <a:r>
              <a:rPr lang="en-US" dirty="0"/>
              <a:t>F</a:t>
            </a:r>
          </a:p>
        </p:txBody>
      </p:sp>
      <p:sp>
        <p:nvSpPr>
          <p:cNvPr id="42" name="Oval 41">
            <a:extLst>
              <a:ext uri="{FF2B5EF4-FFF2-40B4-BE49-F238E27FC236}">
                <a16:creationId xmlns:a16="http://schemas.microsoft.com/office/drawing/2014/main" xmlns="" id="{C6D6DF16-7151-48C5-9D73-CA5E5EF30885}"/>
              </a:ext>
            </a:extLst>
          </p:cNvPr>
          <p:cNvSpPr/>
          <p:nvPr/>
        </p:nvSpPr>
        <p:spPr>
          <a:xfrm>
            <a:off x="5244350" y="4634291"/>
            <a:ext cx="1219197"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xmlns="" id="{64E500AD-0A86-4590-A257-3208D1DF5DC1}"/>
              </a:ext>
            </a:extLst>
          </p:cNvPr>
          <p:cNvSpPr txBox="1"/>
          <p:nvPr/>
        </p:nvSpPr>
        <p:spPr>
          <a:xfrm>
            <a:off x="5334000" y="4724400"/>
            <a:ext cx="1129547" cy="367091"/>
          </a:xfrm>
          <a:prstGeom prst="rect">
            <a:avLst/>
          </a:prstGeom>
          <a:noFill/>
        </p:spPr>
        <p:txBody>
          <a:bodyPr wrap="square" rtlCol="0">
            <a:spAutoFit/>
          </a:bodyPr>
          <a:lstStyle/>
          <a:p>
            <a:r>
              <a:rPr lang="en-US" dirty="0"/>
              <a:t>x = b * b</a:t>
            </a:r>
          </a:p>
        </p:txBody>
      </p:sp>
      <p:cxnSp>
        <p:nvCxnSpPr>
          <p:cNvPr id="45" name="Straight Arrow Connector 44">
            <a:extLst>
              <a:ext uri="{FF2B5EF4-FFF2-40B4-BE49-F238E27FC236}">
                <a16:creationId xmlns:a16="http://schemas.microsoft.com/office/drawing/2014/main" xmlns="" id="{FC4DA306-0DF3-4AE5-8392-A13ED5E8567A}"/>
              </a:ext>
            </a:extLst>
          </p:cNvPr>
          <p:cNvCxnSpPr>
            <a:stCxn id="29" idx="3"/>
            <a:endCxn id="42" idx="0"/>
          </p:cNvCxnSpPr>
          <p:nvPr/>
        </p:nvCxnSpPr>
        <p:spPr>
          <a:xfrm flipH="1">
            <a:off x="5853949" y="4183388"/>
            <a:ext cx="1018990" cy="4509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xmlns="" id="{FB67826A-FC40-4862-81CC-0536B76F6708}"/>
              </a:ext>
            </a:extLst>
          </p:cNvPr>
          <p:cNvCxnSpPr>
            <a:stCxn id="42" idx="4"/>
            <a:endCxn id="32" idx="2"/>
          </p:cNvCxnSpPr>
          <p:nvPr/>
        </p:nvCxnSpPr>
        <p:spPr>
          <a:xfrm>
            <a:off x="5853949" y="5167691"/>
            <a:ext cx="840443" cy="696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9494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AC5642-B4BD-416B-A202-E8E175CD46E9}"/>
              </a:ext>
            </a:extLst>
          </p:cNvPr>
          <p:cNvSpPr>
            <a:spLocks noGrp="1"/>
          </p:cNvSpPr>
          <p:nvPr>
            <p:ph type="title"/>
          </p:nvPr>
        </p:nvSpPr>
        <p:spPr>
          <a:xfrm>
            <a:off x="914400" y="274638"/>
            <a:ext cx="7772400" cy="639762"/>
          </a:xfrm>
        </p:spPr>
        <p:txBody>
          <a:bodyPr/>
          <a:lstStyle/>
          <a:p>
            <a:r>
              <a:rPr lang="en-US" dirty="0"/>
              <a:t>while statement</a:t>
            </a:r>
          </a:p>
        </p:txBody>
      </p:sp>
      <p:sp>
        <p:nvSpPr>
          <p:cNvPr id="3" name="Slide Number Placeholder 2">
            <a:extLst>
              <a:ext uri="{FF2B5EF4-FFF2-40B4-BE49-F238E27FC236}">
                <a16:creationId xmlns:a16="http://schemas.microsoft.com/office/drawing/2014/main" xmlns="" id="{FDD61175-C321-4762-BCE1-FC46AB4036A6}"/>
              </a:ext>
            </a:extLst>
          </p:cNvPr>
          <p:cNvSpPr>
            <a:spLocks noGrp="1"/>
          </p:cNvSpPr>
          <p:nvPr>
            <p:ph type="sldNum" sz="quarter" idx="12"/>
          </p:nvPr>
        </p:nvSpPr>
        <p:spPr/>
        <p:txBody>
          <a:bodyPr/>
          <a:lstStyle/>
          <a:p>
            <a:fld id="{F18132B0-10CC-4CE2-A359-191F0E15AAAD}" type="slidenum">
              <a:rPr lang="en-US" smtClean="0"/>
              <a:pPr/>
              <a:t>7</a:t>
            </a:fld>
            <a:endParaRPr lang="en-US"/>
          </a:p>
        </p:txBody>
      </p:sp>
      <p:sp>
        <p:nvSpPr>
          <p:cNvPr id="4" name="TextBox 3">
            <a:extLst>
              <a:ext uri="{FF2B5EF4-FFF2-40B4-BE49-F238E27FC236}">
                <a16:creationId xmlns:a16="http://schemas.microsoft.com/office/drawing/2014/main" xmlns="" id="{9D1624F5-A5E2-4189-A7C7-364B4F403881}"/>
              </a:ext>
            </a:extLst>
          </p:cNvPr>
          <p:cNvSpPr txBox="1"/>
          <p:nvPr/>
        </p:nvSpPr>
        <p:spPr>
          <a:xfrm>
            <a:off x="603250" y="1981200"/>
            <a:ext cx="3359150" cy="2585323"/>
          </a:xfrm>
          <a:prstGeom prst="rect">
            <a:avLst/>
          </a:prstGeom>
          <a:noFill/>
        </p:spPr>
        <p:txBody>
          <a:bodyPr wrap="square" rtlCol="0">
            <a:spAutoFit/>
          </a:bodyPr>
          <a:lstStyle/>
          <a:p>
            <a:r>
              <a:rPr lang="en-US" dirty="0"/>
              <a:t>…</a:t>
            </a:r>
          </a:p>
          <a:p>
            <a:r>
              <a:rPr lang="en-US" dirty="0"/>
              <a:t>product = 1;</a:t>
            </a:r>
          </a:p>
          <a:p>
            <a:r>
              <a:rPr lang="en-US" dirty="0" err="1"/>
              <a:t>i</a:t>
            </a:r>
            <a:r>
              <a:rPr lang="en-US" dirty="0"/>
              <a:t> = n;</a:t>
            </a:r>
          </a:p>
          <a:p>
            <a:r>
              <a:rPr lang="en-US" dirty="0"/>
              <a:t>while (</a:t>
            </a:r>
            <a:r>
              <a:rPr lang="en-US" dirty="0" err="1"/>
              <a:t>i</a:t>
            </a:r>
            <a:r>
              <a:rPr lang="en-US" dirty="0"/>
              <a:t> &gt; 0) {</a:t>
            </a:r>
          </a:p>
          <a:p>
            <a:r>
              <a:rPr lang="en-US" dirty="0"/>
              <a:t>   product = product * </a:t>
            </a:r>
            <a:r>
              <a:rPr lang="en-US" dirty="0" err="1"/>
              <a:t>i</a:t>
            </a:r>
            <a:r>
              <a:rPr lang="en-US" dirty="0"/>
              <a:t>;</a:t>
            </a:r>
          </a:p>
          <a:p>
            <a:r>
              <a:rPr lang="en-US" dirty="0"/>
              <a:t>   i = i</a:t>
            </a:r>
            <a:r>
              <a:rPr lang="en-US" dirty="0" smtClean="0"/>
              <a:t> - </a:t>
            </a:r>
            <a:r>
              <a:rPr lang="en-US" dirty="0"/>
              <a:t>1;</a:t>
            </a:r>
          </a:p>
          <a:p>
            <a:r>
              <a:rPr lang="en-US" dirty="0"/>
              <a:t>}</a:t>
            </a:r>
          </a:p>
          <a:p>
            <a:r>
              <a:rPr lang="en-US" dirty="0" err="1"/>
              <a:t>System.out.print</a:t>
            </a:r>
            <a:r>
              <a:rPr lang="en-US" dirty="0"/>
              <a:t> (product);</a:t>
            </a:r>
          </a:p>
          <a:p>
            <a:r>
              <a:rPr lang="en-US" dirty="0"/>
              <a:t>…</a:t>
            </a:r>
          </a:p>
        </p:txBody>
      </p:sp>
      <p:cxnSp>
        <p:nvCxnSpPr>
          <p:cNvPr id="6" name="Straight Arrow Connector 5">
            <a:extLst>
              <a:ext uri="{FF2B5EF4-FFF2-40B4-BE49-F238E27FC236}">
                <a16:creationId xmlns:a16="http://schemas.microsoft.com/office/drawing/2014/main" xmlns="" id="{A75DEC20-C138-4A77-9955-CD8973625998}"/>
              </a:ext>
            </a:extLst>
          </p:cNvPr>
          <p:cNvCxnSpPr/>
          <p:nvPr/>
        </p:nvCxnSpPr>
        <p:spPr>
          <a:xfrm>
            <a:off x="6766112" y="1041104"/>
            <a:ext cx="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xmlns="" id="{0AEB95E3-36E5-4DF8-8DDD-C4E422DDBE52}"/>
              </a:ext>
            </a:extLst>
          </p:cNvPr>
          <p:cNvSpPr/>
          <p:nvPr/>
        </p:nvSpPr>
        <p:spPr>
          <a:xfrm>
            <a:off x="5907747" y="1577788"/>
            <a:ext cx="1788453" cy="6397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xmlns="" id="{2DFDCC3A-440E-4548-9613-BD2AF146AD4E}"/>
              </a:ext>
            </a:extLst>
          </p:cNvPr>
          <p:cNvSpPr txBox="1"/>
          <p:nvPr/>
        </p:nvSpPr>
        <p:spPr>
          <a:xfrm>
            <a:off x="6001876" y="1574504"/>
            <a:ext cx="1447796" cy="646331"/>
          </a:xfrm>
          <a:prstGeom prst="rect">
            <a:avLst/>
          </a:prstGeom>
          <a:noFill/>
        </p:spPr>
        <p:txBody>
          <a:bodyPr wrap="square" rtlCol="0">
            <a:spAutoFit/>
          </a:bodyPr>
          <a:lstStyle/>
          <a:p>
            <a:r>
              <a:rPr lang="en-US" dirty="0"/>
              <a:t>product = 1</a:t>
            </a:r>
          </a:p>
          <a:p>
            <a:r>
              <a:rPr lang="en-US" dirty="0"/>
              <a:t>       </a:t>
            </a:r>
            <a:r>
              <a:rPr lang="en-US" dirty="0" err="1"/>
              <a:t>i</a:t>
            </a:r>
            <a:r>
              <a:rPr lang="en-US" dirty="0"/>
              <a:t> = n</a:t>
            </a:r>
          </a:p>
        </p:txBody>
      </p:sp>
      <p:sp>
        <p:nvSpPr>
          <p:cNvPr id="9" name="Oval 8">
            <a:extLst>
              <a:ext uri="{FF2B5EF4-FFF2-40B4-BE49-F238E27FC236}">
                <a16:creationId xmlns:a16="http://schemas.microsoft.com/office/drawing/2014/main" xmlns="" id="{F2004252-21D5-428C-8F31-C55B5F41A728}"/>
              </a:ext>
            </a:extLst>
          </p:cNvPr>
          <p:cNvSpPr/>
          <p:nvPr/>
        </p:nvSpPr>
        <p:spPr>
          <a:xfrm>
            <a:off x="5966012" y="2566727"/>
            <a:ext cx="1600200" cy="51699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xmlns="" id="{45810F4A-265C-45A6-82C4-B1A00DDA79EF}"/>
              </a:ext>
            </a:extLst>
          </p:cNvPr>
          <p:cNvCxnSpPr>
            <a:cxnSpLocks/>
          </p:cNvCxnSpPr>
          <p:nvPr/>
        </p:nvCxnSpPr>
        <p:spPr>
          <a:xfrm>
            <a:off x="6766112" y="2217550"/>
            <a:ext cx="0" cy="3435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xmlns="" id="{9EB59CE2-7112-4E17-B461-3F855E295ACC}"/>
              </a:ext>
            </a:extLst>
          </p:cNvPr>
          <p:cNvSpPr txBox="1"/>
          <p:nvPr/>
        </p:nvSpPr>
        <p:spPr>
          <a:xfrm>
            <a:off x="6477000" y="2640559"/>
            <a:ext cx="1066800" cy="369332"/>
          </a:xfrm>
          <a:prstGeom prst="rect">
            <a:avLst/>
          </a:prstGeom>
          <a:noFill/>
        </p:spPr>
        <p:txBody>
          <a:bodyPr wrap="square" rtlCol="0">
            <a:spAutoFit/>
          </a:bodyPr>
          <a:lstStyle/>
          <a:p>
            <a:r>
              <a:rPr lang="en-US" dirty="0" err="1"/>
              <a:t>i</a:t>
            </a:r>
            <a:r>
              <a:rPr lang="en-US" dirty="0"/>
              <a:t> &gt; 0</a:t>
            </a:r>
          </a:p>
        </p:txBody>
      </p:sp>
      <p:sp>
        <p:nvSpPr>
          <p:cNvPr id="16" name="Oval 15">
            <a:extLst>
              <a:ext uri="{FF2B5EF4-FFF2-40B4-BE49-F238E27FC236}">
                <a16:creationId xmlns:a16="http://schemas.microsoft.com/office/drawing/2014/main" xmlns="" id="{8D75213A-69A6-40A0-B8EE-218D63857A1F}"/>
              </a:ext>
            </a:extLst>
          </p:cNvPr>
          <p:cNvSpPr/>
          <p:nvPr/>
        </p:nvSpPr>
        <p:spPr>
          <a:xfrm>
            <a:off x="5768792" y="3341113"/>
            <a:ext cx="2344272" cy="9090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xmlns="" id="{6107DA2F-DFF7-4FED-9DBE-BC83E5207D3A}"/>
              </a:ext>
            </a:extLst>
          </p:cNvPr>
          <p:cNvSpPr txBox="1"/>
          <p:nvPr/>
        </p:nvSpPr>
        <p:spPr>
          <a:xfrm>
            <a:off x="6001876" y="3505200"/>
            <a:ext cx="2456324" cy="646331"/>
          </a:xfrm>
          <a:prstGeom prst="rect">
            <a:avLst/>
          </a:prstGeom>
          <a:noFill/>
        </p:spPr>
        <p:txBody>
          <a:bodyPr wrap="square" rtlCol="0">
            <a:spAutoFit/>
          </a:bodyPr>
          <a:lstStyle/>
          <a:p>
            <a:r>
              <a:rPr lang="en-US" dirty="0"/>
              <a:t>product = product * </a:t>
            </a:r>
            <a:r>
              <a:rPr lang="en-US" dirty="0" err="1"/>
              <a:t>i</a:t>
            </a:r>
            <a:endParaRPr lang="en-US" dirty="0"/>
          </a:p>
          <a:p>
            <a:r>
              <a:rPr lang="en-US" dirty="0"/>
              <a:t>i = i - 1</a:t>
            </a:r>
          </a:p>
        </p:txBody>
      </p:sp>
      <p:cxnSp>
        <p:nvCxnSpPr>
          <p:cNvPr id="18" name="Straight Arrow Connector 17">
            <a:extLst>
              <a:ext uri="{FF2B5EF4-FFF2-40B4-BE49-F238E27FC236}">
                <a16:creationId xmlns:a16="http://schemas.microsoft.com/office/drawing/2014/main" xmlns="" id="{28890371-4F67-4D73-95B3-AA3064EA87EF}"/>
              </a:ext>
            </a:extLst>
          </p:cNvPr>
          <p:cNvCxnSpPr>
            <a:cxnSpLocks/>
          </p:cNvCxnSpPr>
          <p:nvPr/>
        </p:nvCxnSpPr>
        <p:spPr>
          <a:xfrm>
            <a:off x="6768353" y="3083722"/>
            <a:ext cx="0" cy="2573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xmlns="" id="{F2557C90-DFF8-484C-B855-7CE2C792A1B4}"/>
              </a:ext>
            </a:extLst>
          </p:cNvPr>
          <p:cNvSpPr/>
          <p:nvPr/>
        </p:nvSpPr>
        <p:spPr>
          <a:xfrm>
            <a:off x="5347455" y="4526599"/>
            <a:ext cx="2765609" cy="6397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xmlns="" id="{5EE4A7C1-E7E2-4741-8E3C-7199C1215F26}"/>
              </a:ext>
            </a:extLst>
          </p:cNvPr>
          <p:cNvSpPr txBox="1"/>
          <p:nvPr/>
        </p:nvSpPr>
        <p:spPr>
          <a:xfrm>
            <a:off x="5791200" y="4611782"/>
            <a:ext cx="2438400" cy="369332"/>
          </a:xfrm>
          <a:prstGeom prst="rect">
            <a:avLst/>
          </a:prstGeom>
          <a:noFill/>
        </p:spPr>
        <p:txBody>
          <a:bodyPr wrap="square" rtlCol="0">
            <a:spAutoFit/>
          </a:bodyPr>
          <a:lstStyle/>
          <a:p>
            <a:r>
              <a:rPr lang="en-US" dirty="0" err="1"/>
              <a:t>System.out.print</a:t>
            </a:r>
            <a:r>
              <a:rPr lang="en-US" dirty="0"/>
              <a:t> (…)</a:t>
            </a:r>
          </a:p>
        </p:txBody>
      </p:sp>
      <p:cxnSp>
        <p:nvCxnSpPr>
          <p:cNvPr id="25" name="Straight Arrow Connector 24">
            <a:extLst>
              <a:ext uri="{FF2B5EF4-FFF2-40B4-BE49-F238E27FC236}">
                <a16:creationId xmlns:a16="http://schemas.microsoft.com/office/drawing/2014/main" xmlns="" id="{AE3758E6-5559-47BD-B2B5-BF530512E8AF}"/>
              </a:ext>
            </a:extLst>
          </p:cNvPr>
          <p:cNvCxnSpPr>
            <a:endCxn id="9" idx="2"/>
          </p:cNvCxnSpPr>
          <p:nvPr/>
        </p:nvCxnSpPr>
        <p:spPr>
          <a:xfrm flipV="1">
            <a:off x="5334000" y="2825225"/>
            <a:ext cx="632012" cy="5158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AAB2BF1B-AAE9-4E9E-AE58-7CD8800B3DB3}"/>
              </a:ext>
            </a:extLst>
          </p:cNvPr>
          <p:cNvCxnSpPr>
            <a:endCxn id="16" idx="2"/>
          </p:cNvCxnSpPr>
          <p:nvPr/>
        </p:nvCxnSpPr>
        <p:spPr>
          <a:xfrm>
            <a:off x="5334000" y="3341113"/>
            <a:ext cx="434792" cy="454515"/>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xmlns="" id="{CD4CB0CD-7674-49B1-B8D8-747D1BBA672E}"/>
              </a:ext>
            </a:extLst>
          </p:cNvPr>
          <p:cNvCxnSpPr/>
          <p:nvPr/>
        </p:nvCxnSpPr>
        <p:spPr>
          <a:xfrm>
            <a:off x="6768353" y="5181600"/>
            <a:ext cx="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xmlns="" id="{6262481B-26F1-462F-AB2B-9EB0D9F5F004}"/>
              </a:ext>
            </a:extLst>
          </p:cNvPr>
          <p:cNvSpPr txBox="1"/>
          <p:nvPr/>
        </p:nvSpPr>
        <p:spPr>
          <a:xfrm>
            <a:off x="6768353" y="3068062"/>
            <a:ext cx="381000" cy="307777"/>
          </a:xfrm>
          <a:prstGeom prst="rect">
            <a:avLst/>
          </a:prstGeom>
          <a:noFill/>
        </p:spPr>
        <p:txBody>
          <a:bodyPr wrap="square" rtlCol="0">
            <a:spAutoFit/>
          </a:bodyPr>
          <a:lstStyle/>
          <a:p>
            <a:r>
              <a:rPr lang="en-US" sz="1400" dirty="0"/>
              <a:t>T</a:t>
            </a:r>
          </a:p>
        </p:txBody>
      </p:sp>
      <p:cxnSp>
        <p:nvCxnSpPr>
          <p:cNvPr id="31" name="Straight Arrow Connector 30">
            <a:extLst>
              <a:ext uri="{FF2B5EF4-FFF2-40B4-BE49-F238E27FC236}">
                <a16:creationId xmlns:a16="http://schemas.microsoft.com/office/drawing/2014/main" xmlns="" id="{EDCF0BDC-3863-423E-8235-B5D83781E6A4}"/>
              </a:ext>
            </a:extLst>
          </p:cNvPr>
          <p:cNvCxnSpPr>
            <a:stCxn id="17" idx="3"/>
          </p:cNvCxnSpPr>
          <p:nvPr/>
        </p:nvCxnSpPr>
        <p:spPr>
          <a:xfrm flipH="1">
            <a:off x="7848600" y="3828366"/>
            <a:ext cx="609600" cy="8198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6B74A773-7A26-458D-82B8-7B822BD108E0}"/>
              </a:ext>
            </a:extLst>
          </p:cNvPr>
          <p:cNvCxnSpPr>
            <a:stCxn id="15" idx="3"/>
            <a:endCxn id="17" idx="3"/>
          </p:cNvCxnSpPr>
          <p:nvPr/>
        </p:nvCxnSpPr>
        <p:spPr>
          <a:xfrm>
            <a:off x="7543800" y="2825225"/>
            <a:ext cx="914400" cy="1003141"/>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xmlns="" id="{0F6F538D-9793-4965-B428-8FBD0F28A50F}"/>
              </a:ext>
            </a:extLst>
          </p:cNvPr>
          <p:cNvSpPr txBox="1"/>
          <p:nvPr/>
        </p:nvSpPr>
        <p:spPr>
          <a:xfrm>
            <a:off x="7772400" y="2743200"/>
            <a:ext cx="425824" cy="307777"/>
          </a:xfrm>
          <a:prstGeom prst="rect">
            <a:avLst/>
          </a:prstGeom>
          <a:noFill/>
        </p:spPr>
        <p:txBody>
          <a:bodyPr wrap="square" rtlCol="0">
            <a:spAutoFit/>
          </a:bodyPr>
          <a:lstStyle/>
          <a:p>
            <a:r>
              <a:rPr lang="en-US" sz="1400" dirty="0"/>
              <a:t>F</a:t>
            </a:r>
          </a:p>
        </p:txBody>
      </p:sp>
    </p:spTree>
    <p:extLst>
      <p:ext uri="{BB962C8B-B14F-4D97-AF65-F5344CB8AC3E}">
        <p14:creationId xmlns:p14="http://schemas.microsoft.com/office/powerpoint/2010/main" val="2266249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057E1C-34D5-4E23-99CE-3AEE58727182}"/>
              </a:ext>
            </a:extLst>
          </p:cNvPr>
          <p:cNvSpPr>
            <a:spLocks noGrp="1"/>
          </p:cNvSpPr>
          <p:nvPr>
            <p:ph type="title"/>
          </p:nvPr>
        </p:nvSpPr>
        <p:spPr>
          <a:xfrm>
            <a:off x="914400" y="274638"/>
            <a:ext cx="7772400" cy="792162"/>
          </a:xfrm>
        </p:spPr>
        <p:txBody>
          <a:bodyPr/>
          <a:lstStyle/>
          <a:p>
            <a:r>
              <a:rPr lang="en-US" dirty="0"/>
              <a:t>for statement</a:t>
            </a:r>
          </a:p>
        </p:txBody>
      </p:sp>
      <p:sp>
        <p:nvSpPr>
          <p:cNvPr id="3" name="Slide Number Placeholder 2">
            <a:extLst>
              <a:ext uri="{FF2B5EF4-FFF2-40B4-BE49-F238E27FC236}">
                <a16:creationId xmlns:a16="http://schemas.microsoft.com/office/drawing/2014/main" xmlns="" id="{9E96378D-F902-4DD9-8C68-9F97245713A9}"/>
              </a:ext>
            </a:extLst>
          </p:cNvPr>
          <p:cNvSpPr>
            <a:spLocks noGrp="1"/>
          </p:cNvSpPr>
          <p:nvPr>
            <p:ph type="sldNum" sz="quarter" idx="12"/>
          </p:nvPr>
        </p:nvSpPr>
        <p:spPr/>
        <p:txBody>
          <a:bodyPr/>
          <a:lstStyle/>
          <a:p>
            <a:fld id="{F18132B0-10CC-4CE2-A359-191F0E15AAAD}" type="slidenum">
              <a:rPr lang="en-US" smtClean="0"/>
              <a:pPr/>
              <a:t>8</a:t>
            </a:fld>
            <a:endParaRPr lang="en-US"/>
          </a:p>
        </p:txBody>
      </p:sp>
      <p:sp>
        <p:nvSpPr>
          <p:cNvPr id="4" name="TextBox 3">
            <a:extLst>
              <a:ext uri="{FF2B5EF4-FFF2-40B4-BE49-F238E27FC236}">
                <a16:creationId xmlns:a16="http://schemas.microsoft.com/office/drawing/2014/main" xmlns="" id="{23387BF1-B80B-4846-AEFD-9DDDA91A643C}"/>
              </a:ext>
            </a:extLst>
          </p:cNvPr>
          <p:cNvSpPr txBox="1"/>
          <p:nvPr/>
        </p:nvSpPr>
        <p:spPr>
          <a:xfrm>
            <a:off x="603250" y="1905000"/>
            <a:ext cx="3663950" cy="2031325"/>
          </a:xfrm>
          <a:prstGeom prst="rect">
            <a:avLst/>
          </a:prstGeom>
          <a:noFill/>
        </p:spPr>
        <p:txBody>
          <a:bodyPr wrap="square" rtlCol="0">
            <a:spAutoFit/>
          </a:bodyPr>
          <a:lstStyle/>
          <a:p>
            <a:r>
              <a:rPr lang="en-US" dirty="0"/>
              <a:t>…</a:t>
            </a:r>
          </a:p>
          <a:p>
            <a:r>
              <a:rPr lang="en-US" dirty="0"/>
              <a:t>for (</a:t>
            </a:r>
            <a:r>
              <a:rPr lang="en-US" dirty="0" err="1"/>
              <a:t>i</a:t>
            </a:r>
            <a:r>
              <a:rPr lang="en-US" dirty="0"/>
              <a:t> = 1; </a:t>
            </a:r>
            <a:r>
              <a:rPr lang="en-US" dirty="0" err="1"/>
              <a:t>i</a:t>
            </a:r>
            <a:r>
              <a:rPr lang="en-US" dirty="0"/>
              <a:t> &lt;= n; </a:t>
            </a:r>
            <a:r>
              <a:rPr lang="en-US" dirty="0" err="1"/>
              <a:t>i</a:t>
            </a:r>
            <a:r>
              <a:rPr lang="en-US" dirty="0"/>
              <a:t>++) {</a:t>
            </a:r>
          </a:p>
          <a:p>
            <a:r>
              <a:rPr lang="en-US" dirty="0"/>
              <a:t>    sum = sum + i;</a:t>
            </a:r>
          </a:p>
          <a:p>
            <a:r>
              <a:rPr lang="en-US" dirty="0"/>
              <a:t>    </a:t>
            </a:r>
            <a:r>
              <a:rPr lang="en-US" dirty="0" err="1"/>
              <a:t>System.out.print</a:t>
            </a:r>
            <a:r>
              <a:rPr lang="en-US" dirty="0"/>
              <a:t>(</a:t>
            </a:r>
            <a:r>
              <a:rPr lang="en-US" dirty="0" err="1"/>
              <a:t>i</a:t>
            </a:r>
            <a:r>
              <a:rPr lang="en-US" dirty="0"/>
              <a:t> + “  ” + sum);</a:t>
            </a:r>
          </a:p>
          <a:p>
            <a:r>
              <a:rPr lang="en-US" dirty="0"/>
              <a:t>}</a:t>
            </a:r>
          </a:p>
          <a:p>
            <a:r>
              <a:rPr lang="en-US" dirty="0" err="1"/>
              <a:t>System.out.print</a:t>
            </a:r>
            <a:r>
              <a:rPr lang="en-US" dirty="0"/>
              <a:t> (“Sum = ” + sum);</a:t>
            </a:r>
          </a:p>
          <a:p>
            <a:r>
              <a:rPr lang="en-US" dirty="0"/>
              <a:t>…</a:t>
            </a:r>
          </a:p>
        </p:txBody>
      </p:sp>
      <p:cxnSp>
        <p:nvCxnSpPr>
          <p:cNvPr id="6" name="Straight Arrow Connector 5">
            <a:extLst>
              <a:ext uri="{FF2B5EF4-FFF2-40B4-BE49-F238E27FC236}">
                <a16:creationId xmlns:a16="http://schemas.microsoft.com/office/drawing/2014/main" xmlns="" id="{C1662055-932C-471C-92F9-6DCD064C2A70}"/>
              </a:ext>
            </a:extLst>
          </p:cNvPr>
          <p:cNvCxnSpPr/>
          <p:nvPr/>
        </p:nvCxnSpPr>
        <p:spPr>
          <a:xfrm>
            <a:off x="6172200" y="1183341"/>
            <a:ext cx="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xmlns="" id="{EEDAEA9F-A7C7-4FE2-83B0-243BC2813A9C}"/>
              </a:ext>
            </a:extLst>
          </p:cNvPr>
          <p:cNvSpPr/>
          <p:nvPr/>
        </p:nvSpPr>
        <p:spPr>
          <a:xfrm>
            <a:off x="5638800" y="1640541"/>
            <a:ext cx="10668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xmlns="" id="{8A81136A-DEF3-465E-AE84-C66F616311F5}"/>
              </a:ext>
            </a:extLst>
          </p:cNvPr>
          <p:cNvSpPr/>
          <p:nvPr/>
        </p:nvSpPr>
        <p:spPr>
          <a:xfrm>
            <a:off x="5638800" y="2362200"/>
            <a:ext cx="1066800" cy="457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xmlns="" id="{7247DDAF-1365-431E-9E8A-AB3E42E2D406}"/>
              </a:ext>
            </a:extLst>
          </p:cNvPr>
          <p:cNvSpPr/>
          <p:nvPr/>
        </p:nvSpPr>
        <p:spPr>
          <a:xfrm>
            <a:off x="4800600" y="3083859"/>
            <a:ext cx="2819400" cy="8524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2F4BE068-FEED-4E18-9092-7DDFB6CC5AAD}"/>
              </a:ext>
            </a:extLst>
          </p:cNvPr>
          <p:cNvSpPr/>
          <p:nvPr/>
        </p:nvSpPr>
        <p:spPr>
          <a:xfrm>
            <a:off x="5638800" y="4190860"/>
            <a:ext cx="10668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C1E7DAE7-0384-4DC7-8CA8-8DECDC522607}"/>
              </a:ext>
            </a:extLst>
          </p:cNvPr>
          <p:cNvSpPr/>
          <p:nvPr/>
        </p:nvSpPr>
        <p:spPr>
          <a:xfrm>
            <a:off x="4953000" y="4988858"/>
            <a:ext cx="2994212" cy="5737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xmlns="" id="{BEE11491-BFF7-4A8C-9432-FB3E7471FAD6}"/>
              </a:ext>
            </a:extLst>
          </p:cNvPr>
          <p:cNvCxnSpPr>
            <a:cxnSpLocks/>
            <a:stCxn id="7" idx="4"/>
          </p:cNvCxnSpPr>
          <p:nvPr/>
        </p:nvCxnSpPr>
        <p:spPr>
          <a:xfrm>
            <a:off x="6172200" y="2097741"/>
            <a:ext cx="0" cy="2644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xmlns="" id="{A6404057-1309-46AA-9B0D-D2BD6AC8A51F}"/>
              </a:ext>
            </a:extLst>
          </p:cNvPr>
          <p:cNvCxnSpPr>
            <a:cxnSpLocks/>
            <a:stCxn id="8" idx="4"/>
          </p:cNvCxnSpPr>
          <p:nvPr/>
        </p:nvCxnSpPr>
        <p:spPr>
          <a:xfrm flipH="1">
            <a:off x="6158754" y="2819400"/>
            <a:ext cx="13446" cy="2644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xmlns="" id="{73A1A371-BA27-489D-A34B-9BA383F10F63}"/>
              </a:ext>
            </a:extLst>
          </p:cNvPr>
          <p:cNvSpPr txBox="1"/>
          <p:nvPr/>
        </p:nvSpPr>
        <p:spPr>
          <a:xfrm>
            <a:off x="5905491" y="1703808"/>
            <a:ext cx="762000" cy="369332"/>
          </a:xfrm>
          <a:prstGeom prst="rect">
            <a:avLst/>
          </a:prstGeom>
          <a:noFill/>
        </p:spPr>
        <p:txBody>
          <a:bodyPr wrap="square" rtlCol="0">
            <a:spAutoFit/>
          </a:bodyPr>
          <a:lstStyle/>
          <a:p>
            <a:r>
              <a:rPr lang="en-US" dirty="0" err="1"/>
              <a:t>i</a:t>
            </a:r>
            <a:r>
              <a:rPr lang="en-US" dirty="0"/>
              <a:t> = 1</a:t>
            </a:r>
          </a:p>
        </p:txBody>
      </p:sp>
      <p:sp>
        <p:nvSpPr>
          <p:cNvPr id="17" name="TextBox 16">
            <a:extLst>
              <a:ext uri="{FF2B5EF4-FFF2-40B4-BE49-F238E27FC236}">
                <a16:creationId xmlns:a16="http://schemas.microsoft.com/office/drawing/2014/main" xmlns="" id="{EF2A8099-0F60-4AE6-B6DE-71C37DB3F184}"/>
              </a:ext>
            </a:extLst>
          </p:cNvPr>
          <p:cNvSpPr txBox="1"/>
          <p:nvPr/>
        </p:nvSpPr>
        <p:spPr>
          <a:xfrm>
            <a:off x="5791199" y="2438400"/>
            <a:ext cx="990585" cy="369332"/>
          </a:xfrm>
          <a:prstGeom prst="rect">
            <a:avLst/>
          </a:prstGeom>
          <a:noFill/>
        </p:spPr>
        <p:txBody>
          <a:bodyPr wrap="square" rtlCol="0">
            <a:spAutoFit/>
          </a:bodyPr>
          <a:lstStyle/>
          <a:p>
            <a:r>
              <a:rPr lang="en-US" dirty="0"/>
              <a:t>i &lt;= n</a:t>
            </a:r>
          </a:p>
        </p:txBody>
      </p:sp>
      <p:sp>
        <p:nvSpPr>
          <p:cNvPr id="18" name="TextBox 17">
            <a:extLst>
              <a:ext uri="{FF2B5EF4-FFF2-40B4-BE49-F238E27FC236}">
                <a16:creationId xmlns:a16="http://schemas.microsoft.com/office/drawing/2014/main" xmlns="" id="{D821B288-70F9-4AA0-89FC-DC176769B649}"/>
              </a:ext>
            </a:extLst>
          </p:cNvPr>
          <p:cNvSpPr txBox="1"/>
          <p:nvPr/>
        </p:nvSpPr>
        <p:spPr>
          <a:xfrm>
            <a:off x="5139010" y="3173333"/>
            <a:ext cx="2424954" cy="646331"/>
          </a:xfrm>
          <a:prstGeom prst="rect">
            <a:avLst/>
          </a:prstGeom>
          <a:noFill/>
        </p:spPr>
        <p:txBody>
          <a:bodyPr wrap="square" rtlCol="0">
            <a:spAutoFit/>
          </a:bodyPr>
          <a:lstStyle/>
          <a:p>
            <a:r>
              <a:rPr lang="en-US" dirty="0"/>
              <a:t>sum = sum + </a:t>
            </a:r>
            <a:r>
              <a:rPr lang="en-US" dirty="0" err="1"/>
              <a:t>i</a:t>
            </a:r>
            <a:endParaRPr lang="en-US" dirty="0"/>
          </a:p>
          <a:p>
            <a:r>
              <a:rPr lang="en-US" dirty="0" err="1"/>
              <a:t>System.out.print</a:t>
            </a:r>
            <a:r>
              <a:rPr lang="en-US" dirty="0"/>
              <a:t> (</a:t>
            </a:r>
            <a:r>
              <a:rPr lang="en-US" dirty="0" err="1"/>
              <a:t>i</a:t>
            </a:r>
            <a:r>
              <a:rPr lang="en-US" dirty="0"/>
              <a:t> +…)</a:t>
            </a:r>
          </a:p>
        </p:txBody>
      </p:sp>
      <p:sp>
        <p:nvSpPr>
          <p:cNvPr id="19" name="TextBox 18">
            <a:extLst>
              <a:ext uri="{FF2B5EF4-FFF2-40B4-BE49-F238E27FC236}">
                <a16:creationId xmlns:a16="http://schemas.microsoft.com/office/drawing/2014/main" xmlns="" id="{9F7E0FDA-D6CB-46FA-932B-99370EF0911F}"/>
              </a:ext>
            </a:extLst>
          </p:cNvPr>
          <p:cNvSpPr txBox="1"/>
          <p:nvPr/>
        </p:nvSpPr>
        <p:spPr>
          <a:xfrm>
            <a:off x="5829299" y="4267312"/>
            <a:ext cx="762001" cy="369332"/>
          </a:xfrm>
          <a:prstGeom prst="rect">
            <a:avLst/>
          </a:prstGeom>
          <a:noFill/>
        </p:spPr>
        <p:txBody>
          <a:bodyPr wrap="square" rtlCol="0">
            <a:spAutoFit/>
          </a:bodyPr>
          <a:lstStyle/>
          <a:p>
            <a:r>
              <a:rPr lang="en-US" dirty="0" err="1"/>
              <a:t>i</a:t>
            </a:r>
            <a:r>
              <a:rPr lang="en-US" dirty="0"/>
              <a:t>++</a:t>
            </a:r>
          </a:p>
        </p:txBody>
      </p:sp>
      <p:sp>
        <p:nvSpPr>
          <p:cNvPr id="20" name="TextBox 19">
            <a:extLst>
              <a:ext uri="{FF2B5EF4-FFF2-40B4-BE49-F238E27FC236}">
                <a16:creationId xmlns:a16="http://schemas.microsoft.com/office/drawing/2014/main" xmlns="" id="{981F0477-85CB-4735-9FCB-44CB3353DDC4}"/>
              </a:ext>
            </a:extLst>
          </p:cNvPr>
          <p:cNvSpPr txBox="1"/>
          <p:nvPr/>
        </p:nvSpPr>
        <p:spPr>
          <a:xfrm>
            <a:off x="5056094" y="5079566"/>
            <a:ext cx="2994212" cy="369332"/>
          </a:xfrm>
          <a:prstGeom prst="rect">
            <a:avLst/>
          </a:prstGeom>
          <a:noFill/>
        </p:spPr>
        <p:txBody>
          <a:bodyPr wrap="square" rtlCol="0">
            <a:spAutoFit/>
          </a:bodyPr>
          <a:lstStyle/>
          <a:p>
            <a:r>
              <a:rPr lang="en-US" dirty="0" err="1"/>
              <a:t>System.out.print</a:t>
            </a:r>
            <a:r>
              <a:rPr lang="en-US" dirty="0"/>
              <a:t> (“Sum = …)</a:t>
            </a:r>
          </a:p>
        </p:txBody>
      </p:sp>
      <p:cxnSp>
        <p:nvCxnSpPr>
          <p:cNvPr id="22" name="Straight Arrow Connector 21">
            <a:extLst>
              <a:ext uri="{FF2B5EF4-FFF2-40B4-BE49-F238E27FC236}">
                <a16:creationId xmlns:a16="http://schemas.microsoft.com/office/drawing/2014/main" xmlns="" id="{D13B0F0D-A9EA-49EE-BA92-0574768EDE5C}"/>
              </a:ext>
            </a:extLst>
          </p:cNvPr>
          <p:cNvCxnSpPr>
            <a:stCxn id="9" idx="4"/>
            <a:endCxn id="10" idx="0"/>
          </p:cNvCxnSpPr>
          <p:nvPr/>
        </p:nvCxnSpPr>
        <p:spPr>
          <a:xfrm flipH="1">
            <a:off x="6172200" y="3936325"/>
            <a:ext cx="38100" cy="2545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xmlns="" id="{719BEEA3-A094-4A42-B701-D18EDDFA47E1}"/>
              </a:ext>
            </a:extLst>
          </p:cNvPr>
          <p:cNvCxnSpPr>
            <a:endCxn id="8" idx="2"/>
          </p:cNvCxnSpPr>
          <p:nvPr/>
        </p:nvCxnSpPr>
        <p:spPr>
          <a:xfrm flipV="1">
            <a:off x="4495800" y="2590800"/>
            <a:ext cx="1143000" cy="919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18FE9FF4-339E-4F6F-871A-F228C5DBE953}"/>
              </a:ext>
            </a:extLst>
          </p:cNvPr>
          <p:cNvCxnSpPr>
            <a:endCxn id="10" idx="2"/>
          </p:cNvCxnSpPr>
          <p:nvPr/>
        </p:nvCxnSpPr>
        <p:spPr>
          <a:xfrm>
            <a:off x="4495800" y="3510091"/>
            <a:ext cx="1143000" cy="909369"/>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xmlns="" id="{7A4E352F-115B-47FD-A5FA-A3AEF83F7F8C}"/>
              </a:ext>
            </a:extLst>
          </p:cNvPr>
          <p:cNvCxnSpPr>
            <a:cxnSpLocks/>
          </p:cNvCxnSpPr>
          <p:nvPr/>
        </p:nvCxnSpPr>
        <p:spPr>
          <a:xfrm flipH="1">
            <a:off x="7353300" y="3581400"/>
            <a:ext cx="723900" cy="1447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2E787B5C-E126-448B-AF84-DB8BEF3CCA28}"/>
              </a:ext>
            </a:extLst>
          </p:cNvPr>
          <p:cNvCxnSpPr>
            <a:cxnSpLocks/>
          </p:cNvCxnSpPr>
          <p:nvPr/>
        </p:nvCxnSpPr>
        <p:spPr>
          <a:xfrm>
            <a:off x="6667491" y="2590800"/>
            <a:ext cx="1409709" cy="99060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xmlns="" id="{8E0E8945-1BDE-42EA-B6FE-B38100B61F7C}"/>
              </a:ext>
            </a:extLst>
          </p:cNvPr>
          <p:cNvSpPr txBox="1"/>
          <p:nvPr/>
        </p:nvSpPr>
        <p:spPr>
          <a:xfrm>
            <a:off x="6248400" y="2819400"/>
            <a:ext cx="342900" cy="307777"/>
          </a:xfrm>
          <a:prstGeom prst="rect">
            <a:avLst/>
          </a:prstGeom>
          <a:noFill/>
        </p:spPr>
        <p:txBody>
          <a:bodyPr wrap="square" rtlCol="0">
            <a:spAutoFit/>
          </a:bodyPr>
          <a:lstStyle/>
          <a:p>
            <a:r>
              <a:rPr lang="en-US" sz="1400" dirty="0"/>
              <a:t>T</a:t>
            </a:r>
          </a:p>
        </p:txBody>
      </p:sp>
      <p:sp>
        <p:nvSpPr>
          <p:cNvPr id="35" name="TextBox 34">
            <a:extLst>
              <a:ext uri="{FF2B5EF4-FFF2-40B4-BE49-F238E27FC236}">
                <a16:creationId xmlns:a16="http://schemas.microsoft.com/office/drawing/2014/main" xmlns="" id="{BD1B3A7D-5505-40A3-B6FD-F6117BA89F60}"/>
              </a:ext>
            </a:extLst>
          </p:cNvPr>
          <p:cNvSpPr txBox="1"/>
          <p:nvPr/>
        </p:nvSpPr>
        <p:spPr>
          <a:xfrm>
            <a:off x="6701093" y="2441684"/>
            <a:ext cx="381000" cy="307777"/>
          </a:xfrm>
          <a:prstGeom prst="rect">
            <a:avLst/>
          </a:prstGeom>
          <a:noFill/>
        </p:spPr>
        <p:txBody>
          <a:bodyPr wrap="square" rtlCol="0">
            <a:spAutoFit/>
          </a:bodyPr>
          <a:lstStyle/>
          <a:p>
            <a:r>
              <a:rPr lang="en-US" sz="1400" dirty="0"/>
              <a:t>F</a:t>
            </a:r>
          </a:p>
        </p:txBody>
      </p:sp>
    </p:spTree>
    <p:extLst>
      <p:ext uri="{BB962C8B-B14F-4D97-AF65-F5344CB8AC3E}">
        <p14:creationId xmlns:p14="http://schemas.microsoft.com/office/powerpoint/2010/main" val="15706820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723BF3-8341-459B-A86B-38E07063B2D3}"/>
              </a:ext>
            </a:extLst>
          </p:cNvPr>
          <p:cNvSpPr>
            <a:spLocks noGrp="1"/>
          </p:cNvSpPr>
          <p:nvPr>
            <p:ph type="title"/>
          </p:nvPr>
        </p:nvSpPr>
        <p:spPr>
          <a:xfrm>
            <a:off x="914400" y="274638"/>
            <a:ext cx="4267193" cy="792162"/>
          </a:xfrm>
        </p:spPr>
        <p:txBody>
          <a:bodyPr/>
          <a:lstStyle/>
          <a:p>
            <a:r>
              <a:rPr lang="en-US" dirty="0"/>
              <a:t>switch statement</a:t>
            </a:r>
          </a:p>
        </p:txBody>
      </p:sp>
      <p:sp>
        <p:nvSpPr>
          <p:cNvPr id="3" name="Slide Number Placeholder 2">
            <a:extLst>
              <a:ext uri="{FF2B5EF4-FFF2-40B4-BE49-F238E27FC236}">
                <a16:creationId xmlns:a16="http://schemas.microsoft.com/office/drawing/2014/main" xmlns="" id="{F88B8399-EA13-4511-8FF6-96565488237A}"/>
              </a:ext>
            </a:extLst>
          </p:cNvPr>
          <p:cNvSpPr>
            <a:spLocks noGrp="1"/>
          </p:cNvSpPr>
          <p:nvPr>
            <p:ph type="sldNum" sz="quarter" idx="12"/>
          </p:nvPr>
        </p:nvSpPr>
        <p:spPr/>
        <p:txBody>
          <a:bodyPr/>
          <a:lstStyle/>
          <a:p>
            <a:fld id="{F18132B0-10CC-4CE2-A359-191F0E15AAAD}" type="slidenum">
              <a:rPr lang="en-US" smtClean="0"/>
              <a:pPr/>
              <a:t>9</a:t>
            </a:fld>
            <a:endParaRPr lang="en-US"/>
          </a:p>
        </p:txBody>
      </p:sp>
      <p:sp>
        <p:nvSpPr>
          <p:cNvPr id="4" name="TextBox 3">
            <a:extLst>
              <a:ext uri="{FF2B5EF4-FFF2-40B4-BE49-F238E27FC236}">
                <a16:creationId xmlns:a16="http://schemas.microsoft.com/office/drawing/2014/main" xmlns="" id="{AABB2276-F8B3-4573-AB10-9FE306095AFD}"/>
              </a:ext>
            </a:extLst>
          </p:cNvPr>
          <p:cNvSpPr txBox="1"/>
          <p:nvPr/>
        </p:nvSpPr>
        <p:spPr>
          <a:xfrm>
            <a:off x="457200" y="1600200"/>
            <a:ext cx="3733800" cy="4801314"/>
          </a:xfrm>
          <a:prstGeom prst="rect">
            <a:avLst/>
          </a:prstGeom>
          <a:noFill/>
        </p:spPr>
        <p:txBody>
          <a:bodyPr wrap="square" rtlCol="0">
            <a:spAutoFit/>
          </a:bodyPr>
          <a:lstStyle/>
          <a:p>
            <a:r>
              <a:rPr lang="en-US" dirty="0"/>
              <a:t>…</a:t>
            </a:r>
          </a:p>
          <a:p>
            <a:r>
              <a:rPr lang="en-US" dirty="0"/>
              <a:t>i = </a:t>
            </a:r>
            <a:r>
              <a:rPr lang="en-US" dirty="0" err="1"/>
              <a:t>scanner.nextInt</a:t>
            </a:r>
            <a:r>
              <a:rPr lang="en-US" dirty="0"/>
              <a:t>();</a:t>
            </a:r>
          </a:p>
          <a:p>
            <a:r>
              <a:rPr lang="en-US" dirty="0"/>
              <a:t>switch (</a:t>
            </a:r>
            <a:r>
              <a:rPr lang="en-US" dirty="0" err="1"/>
              <a:t>i</a:t>
            </a:r>
            <a:r>
              <a:rPr lang="en-US" dirty="0"/>
              <a:t>) {</a:t>
            </a:r>
          </a:p>
          <a:p>
            <a:r>
              <a:rPr lang="en-US" dirty="0"/>
              <a:t>  case 0: </a:t>
            </a:r>
            <a:r>
              <a:rPr lang="en-US" dirty="0" err="1"/>
              <a:t>i</a:t>
            </a:r>
            <a:r>
              <a:rPr lang="en-US" dirty="0"/>
              <a:t> = 0;</a:t>
            </a:r>
          </a:p>
          <a:p>
            <a:r>
              <a:rPr lang="en-US" dirty="0"/>
              <a:t>              break;</a:t>
            </a:r>
          </a:p>
          <a:p>
            <a:r>
              <a:rPr lang="en-US" dirty="0"/>
              <a:t>  case 1: i = i * i;</a:t>
            </a:r>
          </a:p>
          <a:p>
            <a:r>
              <a:rPr lang="en-US" dirty="0"/>
              <a:t>              break;</a:t>
            </a:r>
          </a:p>
          <a:p>
            <a:r>
              <a:rPr lang="en-US" dirty="0"/>
              <a:t>   case 2: </a:t>
            </a:r>
            <a:r>
              <a:rPr lang="en-US" dirty="0" err="1"/>
              <a:t>i</a:t>
            </a:r>
            <a:r>
              <a:rPr lang="en-US" dirty="0"/>
              <a:t> = </a:t>
            </a:r>
            <a:r>
              <a:rPr lang="en-US" dirty="0" err="1"/>
              <a:t>i</a:t>
            </a:r>
            <a:r>
              <a:rPr lang="en-US" dirty="0"/>
              <a:t> + </a:t>
            </a:r>
            <a:r>
              <a:rPr lang="en-US" dirty="0" err="1"/>
              <a:t>i</a:t>
            </a:r>
            <a:r>
              <a:rPr lang="en-US" dirty="0"/>
              <a:t>;</a:t>
            </a:r>
          </a:p>
          <a:p>
            <a:r>
              <a:rPr lang="en-US" dirty="0"/>
              <a:t>              j = i * i;</a:t>
            </a:r>
          </a:p>
          <a:p>
            <a:r>
              <a:rPr lang="en-US" dirty="0"/>
              <a:t>              break;</a:t>
            </a:r>
          </a:p>
          <a:p>
            <a:r>
              <a:rPr lang="en-US" dirty="0"/>
              <a:t>   case 3: b = (</a:t>
            </a:r>
            <a:r>
              <a:rPr lang="en-US" dirty="0" err="1"/>
              <a:t>i</a:t>
            </a:r>
            <a:r>
              <a:rPr lang="en-US" dirty="0"/>
              <a:t> &lt; 0);</a:t>
            </a:r>
          </a:p>
          <a:p>
            <a:r>
              <a:rPr lang="en-US" dirty="0"/>
              <a:t>               break;</a:t>
            </a:r>
          </a:p>
          <a:p>
            <a:r>
              <a:rPr lang="en-US" dirty="0"/>
              <a:t>   default: </a:t>
            </a:r>
            <a:r>
              <a:rPr lang="en-US" dirty="0" err="1"/>
              <a:t>System.out.print</a:t>
            </a:r>
            <a:r>
              <a:rPr lang="en-US" dirty="0"/>
              <a:t>(</a:t>
            </a:r>
            <a:r>
              <a:rPr lang="en-US" dirty="0" err="1"/>
              <a:t>i</a:t>
            </a:r>
            <a:r>
              <a:rPr lang="en-US" dirty="0"/>
              <a:t>);</a:t>
            </a:r>
          </a:p>
          <a:p>
            <a:r>
              <a:rPr lang="en-US" dirty="0"/>
              <a:t>}</a:t>
            </a:r>
          </a:p>
          <a:p>
            <a:r>
              <a:rPr lang="en-US" dirty="0"/>
              <a:t>if (b) </a:t>
            </a:r>
          </a:p>
          <a:p>
            <a:r>
              <a:rPr lang="en-US" dirty="0"/>
              <a:t>  x = - i;</a:t>
            </a:r>
          </a:p>
          <a:p>
            <a:r>
              <a:rPr lang="en-US" dirty="0"/>
              <a:t>…</a:t>
            </a:r>
          </a:p>
        </p:txBody>
      </p:sp>
      <p:cxnSp>
        <p:nvCxnSpPr>
          <p:cNvPr id="6" name="Straight Arrow Connector 5">
            <a:extLst>
              <a:ext uri="{FF2B5EF4-FFF2-40B4-BE49-F238E27FC236}">
                <a16:creationId xmlns:a16="http://schemas.microsoft.com/office/drawing/2014/main" xmlns="" id="{C638392D-AE7C-4206-B83B-795142002825}"/>
              </a:ext>
            </a:extLst>
          </p:cNvPr>
          <p:cNvCxnSpPr/>
          <p:nvPr/>
        </p:nvCxnSpPr>
        <p:spPr>
          <a:xfrm>
            <a:off x="6019800" y="274638"/>
            <a:ext cx="0" cy="411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xmlns="" id="{7A6E39AD-012A-4A75-BAEF-65E3378DAB57}"/>
              </a:ext>
            </a:extLst>
          </p:cNvPr>
          <p:cNvSpPr/>
          <p:nvPr/>
        </p:nvSpPr>
        <p:spPr>
          <a:xfrm>
            <a:off x="4991101" y="685800"/>
            <a:ext cx="2057398"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xmlns="" id="{E3339C02-3D3F-4EC7-A12D-330165F441B5}"/>
              </a:ext>
            </a:extLst>
          </p:cNvPr>
          <p:cNvSpPr txBox="1"/>
          <p:nvPr/>
        </p:nvSpPr>
        <p:spPr>
          <a:xfrm>
            <a:off x="5048246" y="763352"/>
            <a:ext cx="2133600" cy="369332"/>
          </a:xfrm>
          <a:prstGeom prst="rect">
            <a:avLst/>
          </a:prstGeom>
          <a:noFill/>
        </p:spPr>
        <p:txBody>
          <a:bodyPr wrap="square" rtlCol="0">
            <a:spAutoFit/>
          </a:bodyPr>
          <a:lstStyle/>
          <a:p>
            <a:r>
              <a:rPr lang="en-US" dirty="0"/>
              <a:t>i = </a:t>
            </a:r>
            <a:r>
              <a:rPr lang="en-US" dirty="0" err="1"/>
              <a:t>scanner.nextInt</a:t>
            </a:r>
            <a:r>
              <a:rPr lang="en-US" dirty="0"/>
              <a:t>()</a:t>
            </a:r>
          </a:p>
        </p:txBody>
      </p:sp>
      <p:sp>
        <p:nvSpPr>
          <p:cNvPr id="9" name="Oval 8">
            <a:extLst>
              <a:ext uri="{FF2B5EF4-FFF2-40B4-BE49-F238E27FC236}">
                <a16:creationId xmlns:a16="http://schemas.microsoft.com/office/drawing/2014/main" xmlns="" id="{37A7B48E-D615-46ED-9218-B3765902CD50}"/>
              </a:ext>
            </a:extLst>
          </p:cNvPr>
          <p:cNvSpPr/>
          <p:nvPr/>
        </p:nvSpPr>
        <p:spPr>
          <a:xfrm>
            <a:off x="5486400" y="1461247"/>
            <a:ext cx="10668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037F4C95-8D2E-4A6D-898F-8D74FB2753B7}"/>
              </a:ext>
            </a:extLst>
          </p:cNvPr>
          <p:cNvSpPr txBox="1"/>
          <p:nvPr/>
        </p:nvSpPr>
        <p:spPr>
          <a:xfrm>
            <a:off x="5587418" y="1443268"/>
            <a:ext cx="1143000" cy="369332"/>
          </a:xfrm>
          <a:prstGeom prst="rect">
            <a:avLst/>
          </a:prstGeom>
          <a:noFill/>
        </p:spPr>
        <p:txBody>
          <a:bodyPr wrap="square" rtlCol="0">
            <a:spAutoFit/>
          </a:bodyPr>
          <a:lstStyle/>
          <a:p>
            <a:r>
              <a:rPr lang="en-US" dirty="0"/>
              <a:t>switch(</a:t>
            </a:r>
            <a:r>
              <a:rPr lang="en-US" dirty="0" err="1"/>
              <a:t>i</a:t>
            </a:r>
            <a:r>
              <a:rPr lang="en-US" dirty="0"/>
              <a:t>)</a:t>
            </a:r>
          </a:p>
        </p:txBody>
      </p:sp>
      <p:cxnSp>
        <p:nvCxnSpPr>
          <p:cNvPr id="12" name="Straight Arrow Connector 11">
            <a:extLst>
              <a:ext uri="{FF2B5EF4-FFF2-40B4-BE49-F238E27FC236}">
                <a16:creationId xmlns:a16="http://schemas.microsoft.com/office/drawing/2014/main" xmlns="" id="{A3D13066-8E46-480F-A61B-94445B6E30DA}"/>
              </a:ext>
            </a:extLst>
          </p:cNvPr>
          <p:cNvCxnSpPr>
            <a:stCxn id="7" idx="4"/>
          </p:cNvCxnSpPr>
          <p:nvPr/>
        </p:nvCxnSpPr>
        <p:spPr>
          <a:xfrm>
            <a:off x="6019800" y="1219200"/>
            <a:ext cx="0" cy="2420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xmlns="" id="{E3A5587F-1015-4E0F-B034-88AB7E693596}"/>
              </a:ext>
            </a:extLst>
          </p:cNvPr>
          <p:cNvSpPr/>
          <p:nvPr/>
        </p:nvSpPr>
        <p:spPr>
          <a:xfrm>
            <a:off x="3124200" y="2286000"/>
            <a:ext cx="1276346"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2BD02CC6-B5E1-4036-9F75-302C880267FD}"/>
              </a:ext>
            </a:extLst>
          </p:cNvPr>
          <p:cNvSpPr/>
          <p:nvPr/>
        </p:nvSpPr>
        <p:spPr>
          <a:xfrm>
            <a:off x="4543420" y="2286000"/>
            <a:ext cx="1276346"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xmlns="" id="{503E475E-EBDF-4362-A014-B34E00BB8924}"/>
              </a:ext>
            </a:extLst>
          </p:cNvPr>
          <p:cNvSpPr/>
          <p:nvPr/>
        </p:nvSpPr>
        <p:spPr>
          <a:xfrm>
            <a:off x="5952551" y="2285999"/>
            <a:ext cx="1276346" cy="85164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5FC9AB81-A980-4AF2-A97B-D726A4488AC7}"/>
              </a:ext>
            </a:extLst>
          </p:cNvPr>
          <p:cNvSpPr/>
          <p:nvPr/>
        </p:nvSpPr>
        <p:spPr>
          <a:xfrm>
            <a:off x="7361682" y="2286000"/>
            <a:ext cx="1276346"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xmlns="" id="{A52AD1E6-50E2-43A3-A4E3-91F7255EC206}"/>
              </a:ext>
            </a:extLst>
          </p:cNvPr>
          <p:cNvSpPr/>
          <p:nvPr/>
        </p:nvSpPr>
        <p:spPr>
          <a:xfrm>
            <a:off x="6837043" y="3629816"/>
            <a:ext cx="21336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xmlns="" id="{9980A8A0-B620-4F70-82C2-3B66862D7346}"/>
              </a:ext>
            </a:extLst>
          </p:cNvPr>
          <p:cNvSpPr/>
          <p:nvPr/>
        </p:nvSpPr>
        <p:spPr>
          <a:xfrm>
            <a:off x="5276854" y="4495800"/>
            <a:ext cx="1276346" cy="533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xmlns="" id="{2862A1E9-8456-489D-8E95-3707220FC80D}"/>
              </a:ext>
            </a:extLst>
          </p:cNvPr>
          <p:cNvSpPr/>
          <p:nvPr/>
        </p:nvSpPr>
        <p:spPr>
          <a:xfrm>
            <a:off x="5314378" y="5372100"/>
            <a:ext cx="1276346"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a:extLst>
              <a:ext uri="{FF2B5EF4-FFF2-40B4-BE49-F238E27FC236}">
                <a16:creationId xmlns:a16="http://schemas.microsoft.com/office/drawing/2014/main" xmlns="" id="{2F86166C-DA1B-4CD8-8B98-01FEB574BF17}"/>
              </a:ext>
            </a:extLst>
          </p:cNvPr>
          <p:cNvCxnSpPr>
            <a:stCxn id="9" idx="2"/>
            <a:endCxn id="13" idx="0"/>
          </p:cNvCxnSpPr>
          <p:nvPr/>
        </p:nvCxnSpPr>
        <p:spPr>
          <a:xfrm flipH="1">
            <a:off x="3762373" y="1651747"/>
            <a:ext cx="1724027" cy="63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xmlns="" id="{64DD77C3-E94E-4EE4-8535-FE1F799D0059}"/>
              </a:ext>
            </a:extLst>
          </p:cNvPr>
          <p:cNvCxnSpPr>
            <a:endCxn id="14" idx="0"/>
          </p:cNvCxnSpPr>
          <p:nvPr/>
        </p:nvCxnSpPr>
        <p:spPr>
          <a:xfrm flipH="1">
            <a:off x="5181593" y="1836413"/>
            <a:ext cx="533407" cy="4495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xmlns="" id="{3C083FF1-03DB-43D7-98F5-DA1D6C4F882E}"/>
              </a:ext>
            </a:extLst>
          </p:cNvPr>
          <p:cNvCxnSpPr>
            <a:cxnSpLocks/>
            <a:stCxn id="10" idx="2"/>
            <a:endCxn id="15" idx="0"/>
          </p:cNvCxnSpPr>
          <p:nvPr/>
        </p:nvCxnSpPr>
        <p:spPr>
          <a:xfrm>
            <a:off x="6158918" y="1812600"/>
            <a:ext cx="431806" cy="4733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xmlns="" id="{6D1A5317-F8A9-4831-8957-7433DDCE63CF}"/>
              </a:ext>
            </a:extLst>
          </p:cNvPr>
          <p:cNvCxnSpPr>
            <a:cxnSpLocks/>
            <a:endCxn id="16" idx="0"/>
          </p:cNvCxnSpPr>
          <p:nvPr/>
        </p:nvCxnSpPr>
        <p:spPr>
          <a:xfrm>
            <a:off x="6553200" y="1651747"/>
            <a:ext cx="1446655" cy="634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xmlns="" id="{53C93070-4C62-4C11-B49F-CFCDD69F2873}"/>
              </a:ext>
            </a:extLst>
          </p:cNvPr>
          <p:cNvCxnSpPr>
            <a:cxnSpLocks/>
            <a:endCxn id="17" idx="7"/>
          </p:cNvCxnSpPr>
          <p:nvPr/>
        </p:nvCxnSpPr>
        <p:spPr>
          <a:xfrm flipH="1">
            <a:off x="8658185" y="2438400"/>
            <a:ext cx="312458" cy="12695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95AA9B6D-9497-4B78-85AC-E007FDD5AFAE}"/>
              </a:ext>
            </a:extLst>
          </p:cNvPr>
          <p:cNvCxnSpPr/>
          <p:nvPr/>
        </p:nvCxnSpPr>
        <p:spPr>
          <a:xfrm flipH="1" flipV="1">
            <a:off x="6457946" y="1562100"/>
            <a:ext cx="2533654" cy="876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xmlns="" id="{8527458F-800E-4FF8-A143-5F3CBB919726}"/>
              </a:ext>
            </a:extLst>
          </p:cNvPr>
          <p:cNvCxnSpPr>
            <a:cxnSpLocks/>
            <a:stCxn id="13" idx="4"/>
          </p:cNvCxnSpPr>
          <p:nvPr/>
        </p:nvCxnSpPr>
        <p:spPr>
          <a:xfrm>
            <a:off x="3762373" y="2819400"/>
            <a:ext cx="1959603" cy="16831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xmlns="" id="{0249CA05-BA44-4EF5-9A83-261693FE7D85}"/>
              </a:ext>
            </a:extLst>
          </p:cNvPr>
          <p:cNvCxnSpPr>
            <a:cxnSpLocks/>
            <a:stCxn id="14" idx="4"/>
          </p:cNvCxnSpPr>
          <p:nvPr/>
        </p:nvCxnSpPr>
        <p:spPr>
          <a:xfrm>
            <a:off x="5181593" y="2819400"/>
            <a:ext cx="614083" cy="17208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xmlns="" id="{29A50B30-29BA-4847-BDB6-6897A3A34288}"/>
              </a:ext>
            </a:extLst>
          </p:cNvPr>
          <p:cNvCxnSpPr>
            <a:cxnSpLocks/>
            <a:stCxn id="15" idx="3"/>
            <a:endCxn id="18" idx="0"/>
          </p:cNvCxnSpPr>
          <p:nvPr/>
        </p:nvCxnSpPr>
        <p:spPr>
          <a:xfrm flipH="1">
            <a:off x="5915027" y="3012925"/>
            <a:ext cx="224441" cy="14828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xmlns="" id="{F9B70E5F-ADEC-41F4-9888-3096DBBE21BB}"/>
              </a:ext>
            </a:extLst>
          </p:cNvPr>
          <p:cNvCxnSpPr>
            <a:stCxn id="16" idx="3"/>
            <a:endCxn id="18" idx="0"/>
          </p:cNvCxnSpPr>
          <p:nvPr/>
        </p:nvCxnSpPr>
        <p:spPr>
          <a:xfrm flipH="1">
            <a:off x="5915027" y="2741285"/>
            <a:ext cx="1633572" cy="17545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xmlns="" id="{B44FDE13-7707-4E8F-9EBF-82E787935AEC}"/>
              </a:ext>
            </a:extLst>
          </p:cNvPr>
          <p:cNvCxnSpPr>
            <a:stCxn id="17" idx="3"/>
            <a:endCxn id="18" idx="0"/>
          </p:cNvCxnSpPr>
          <p:nvPr/>
        </p:nvCxnSpPr>
        <p:spPr>
          <a:xfrm flipH="1">
            <a:off x="5915027" y="4085101"/>
            <a:ext cx="1234474" cy="4106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xmlns="" id="{31CF0432-2432-4529-B279-F0A676A35E58}"/>
              </a:ext>
            </a:extLst>
          </p:cNvPr>
          <p:cNvCxnSpPr>
            <a:stCxn id="18" idx="4"/>
            <a:endCxn id="19" idx="0"/>
          </p:cNvCxnSpPr>
          <p:nvPr/>
        </p:nvCxnSpPr>
        <p:spPr>
          <a:xfrm>
            <a:off x="5915027" y="5029200"/>
            <a:ext cx="37524" cy="342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xmlns="" id="{C039A0BE-2BAB-4145-8954-DE5F47711FF7}"/>
              </a:ext>
            </a:extLst>
          </p:cNvPr>
          <p:cNvCxnSpPr>
            <a:stCxn id="18" idx="6"/>
          </p:cNvCxnSpPr>
          <p:nvPr/>
        </p:nvCxnSpPr>
        <p:spPr>
          <a:xfrm>
            <a:off x="6553200" y="4762500"/>
            <a:ext cx="838200" cy="2667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xmlns="" id="{4A7DE3E0-B7B6-4F73-A616-087F8CC9D8AF}"/>
              </a:ext>
            </a:extLst>
          </p:cNvPr>
          <p:cNvCxnSpPr>
            <a:stCxn id="19" idx="6"/>
          </p:cNvCxnSpPr>
          <p:nvPr/>
        </p:nvCxnSpPr>
        <p:spPr>
          <a:xfrm flipV="1">
            <a:off x="6590724" y="5200650"/>
            <a:ext cx="770958" cy="4381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xmlns="" id="{FFA0F289-D2BE-4544-A432-4FA3FADBA697}"/>
              </a:ext>
            </a:extLst>
          </p:cNvPr>
          <p:cNvSpPr txBox="1"/>
          <p:nvPr/>
        </p:nvSpPr>
        <p:spPr>
          <a:xfrm>
            <a:off x="3426744" y="2248228"/>
            <a:ext cx="1057274" cy="646331"/>
          </a:xfrm>
          <a:prstGeom prst="rect">
            <a:avLst/>
          </a:prstGeom>
          <a:noFill/>
        </p:spPr>
        <p:txBody>
          <a:bodyPr wrap="square" rtlCol="0">
            <a:spAutoFit/>
          </a:bodyPr>
          <a:lstStyle/>
          <a:p>
            <a:r>
              <a:rPr lang="en-US" dirty="0"/>
              <a:t>i = 0</a:t>
            </a:r>
          </a:p>
          <a:p>
            <a:r>
              <a:rPr lang="en-US" dirty="0"/>
              <a:t>break</a:t>
            </a:r>
          </a:p>
        </p:txBody>
      </p:sp>
      <p:sp>
        <p:nvSpPr>
          <p:cNvPr id="56" name="TextBox 55">
            <a:extLst>
              <a:ext uri="{FF2B5EF4-FFF2-40B4-BE49-F238E27FC236}">
                <a16:creationId xmlns:a16="http://schemas.microsoft.com/office/drawing/2014/main" xmlns="" id="{20B5DD33-3A2D-4AC3-8BF4-F2FA00624B31}"/>
              </a:ext>
            </a:extLst>
          </p:cNvPr>
          <p:cNvSpPr txBox="1"/>
          <p:nvPr/>
        </p:nvSpPr>
        <p:spPr>
          <a:xfrm>
            <a:off x="4737839" y="2229535"/>
            <a:ext cx="1066800" cy="646331"/>
          </a:xfrm>
          <a:prstGeom prst="rect">
            <a:avLst/>
          </a:prstGeom>
          <a:noFill/>
        </p:spPr>
        <p:txBody>
          <a:bodyPr wrap="square" rtlCol="0">
            <a:spAutoFit/>
          </a:bodyPr>
          <a:lstStyle/>
          <a:p>
            <a:r>
              <a:rPr lang="en-US" dirty="0"/>
              <a:t>i = </a:t>
            </a:r>
            <a:r>
              <a:rPr lang="en-US" dirty="0" err="1"/>
              <a:t>i</a:t>
            </a:r>
            <a:r>
              <a:rPr lang="en-US" dirty="0"/>
              <a:t> * </a:t>
            </a:r>
            <a:r>
              <a:rPr lang="en-US" dirty="0" err="1"/>
              <a:t>i</a:t>
            </a:r>
            <a:endParaRPr lang="en-US" dirty="0"/>
          </a:p>
          <a:p>
            <a:r>
              <a:rPr lang="en-US" dirty="0"/>
              <a:t>break</a:t>
            </a:r>
          </a:p>
        </p:txBody>
      </p:sp>
      <p:sp>
        <p:nvSpPr>
          <p:cNvPr id="57" name="TextBox 56">
            <a:extLst>
              <a:ext uri="{FF2B5EF4-FFF2-40B4-BE49-F238E27FC236}">
                <a16:creationId xmlns:a16="http://schemas.microsoft.com/office/drawing/2014/main" xmlns="" id="{1B185214-2AE4-4950-AA0A-35D1A63709C1}"/>
              </a:ext>
            </a:extLst>
          </p:cNvPr>
          <p:cNvSpPr txBox="1"/>
          <p:nvPr/>
        </p:nvSpPr>
        <p:spPr>
          <a:xfrm>
            <a:off x="6183652" y="2279619"/>
            <a:ext cx="1201650" cy="923330"/>
          </a:xfrm>
          <a:prstGeom prst="rect">
            <a:avLst/>
          </a:prstGeom>
          <a:noFill/>
        </p:spPr>
        <p:txBody>
          <a:bodyPr wrap="square" rtlCol="0">
            <a:spAutoFit/>
          </a:bodyPr>
          <a:lstStyle/>
          <a:p>
            <a:r>
              <a:rPr lang="en-US" dirty="0"/>
              <a:t>i = </a:t>
            </a:r>
            <a:r>
              <a:rPr lang="en-US" dirty="0" err="1"/>
              <a:t>i</a:t>
            </a:r>
            <a:r>
              <a:rPr lang="en-US" dirty="0"/>
              <a:t> + </a:t>
            </a:r>
            <a:r>
              <a:rPr lang="en-US" dirty="0" err="1"/>
              <a:t>i</a:t>
            </a:r>
            <a:endParaRPr lang="en-US" dirty="0"/>
          </a:p>
          <a:p>
            <a:r>
              <a:rPr lang="en-US" dirty="0"/>
              <a:t>j = i * </a:t>
            </a:r>
            <a:r>
              <a:rPr lang="en-US" dirty="0" err="1"/>
              <a:t>i</a:t>
            </a:r>
            <a:endParaRPr lang="en-US" dirty="0"/>
          </a:p>
          <a:p>
            <a:r>
              <a:rPr lang="en-US" dirty="0"/>
              <a:t>break</a:t>
            </a:r>
          </a:p>
        </p:txBody>
      </p:sp>
      <p:sp>
        <p:nvSpPr>
          <p:cNvPr id="62" name="TextBox 61">
            <a:extLst>
              <a:ext uri="{FF2B5EF4-FFF2-40B4-BE49-F238E27FC236}">
                <a16:creationId xmlns:a16="http://schemas.microsoft.com/office/drawing/2014/main" xmlns="" id="{DEB1CB64-00B0-4D2A-A44A-417F7C677D38}"/>
              </a:ext>
            </a:extLst>
          </p:cNvPr>
          <p:cNvSpPr txBox="1"/>
          <p:nvPr/>
        </p:nvSpPr>
        <p:spPr>
          <a:xfrm>
            <a:off x="7534835" y="2247355"/>
            <a:ext cx="1201650" cy="646331"/>
          </a:xfrm>
          <a:prstGeom prst="rect">
            <a:avLst/>
          </a:prstGeom>
          <a:noFill/>
        </p:spPr>
        <p:txBody>
          <a:bodyPr wrap="square" rtlCol="0">
            <a:spAutoFit/>
          </a:bodyPr>
          <a:lstStyle/>
          <a:p>
            <a:r>
              <a:rPr lang="en-US" dirty="0"/>
              <a:t>b = </a:t>
            </a:r>
            <a:r>
              <a:rPr lang="en-US" dirty="0" err="1"/>
              <a:t>i</a:t>
            </a:r>
            <a:r>
              <a:rPr lang="en-US" dirty="0"/>
              <a:t> &lt; 0</a:t>
            </a:r>
          </a:p>
          <a:p>
            <a:r>
              <a:rPr lang="en-US" dirty="0"/>
              <a:t>break</a:t>
            </a:r>
          </a:p>
        </p:txBody>
      </p:sp>
      <p:sp>
        <p:nvSpPr>
          <p:cNvPr id="63" name="TextBox 62">
            <a:extLst>
              <a:ext uri="{FF2B5EF4-FFF2-40B4-BE49-F238E27FC236}">
                <a16:creationId xmlns:a16="http://schemas.microsoft.com/office/drawing/2014/main" xmlns="" id="{E0DC0A80-703E-4080-B5B8-F7879081FD66}"/>
              </a:ext>
            </a:extLst>
          </p:cNvPr>
          <p:cNvSpPr txBox="1"/>
          <p:nvPr/>
        </p:nvSpPr>
        <p:spPr>
          <a:xfrm>
            <a:off x="6999922" y="3725387"/>
            <a:ext cx="2220278" cy="369332"/>
          </a:xfrm>
          <a:prstGeom prst="rect">
            <a:avLst/>
          </a:prstGeom>
          <a:noFill/>
        </p:spPr>
        <p:txBody>
          <a:bodyPr wrap="square" rtlCol="0">
            <a:spAutoFit/>
          </a:bodyPr>
          <a:lstStyle/>
          <a:p>
            <a:r>
              <a:rPr lang="en-US" dirty="0" err="1"/>
              <a:t>System.out.print</a:t>
            </a:r>
            <a:r>
              <a:rPr lang="en-US" dirty="0"/>
              <a:t>(…)</a:t>
            </a:r>
          </a:p>
        </p:txBody>
      </p:sp>
      <p:sp>
        <p:nvSpPr>
          <p:cNvPr id="64" name="TextBox 63">
            <a:extLst>
              <a:ext uri="{FF2B5EF4-FFF2-40B4-BE49-F238E27FC236}">
                <a16:creationId xmlns:a16="http://schemas.microsoft.com/office/drawing/2014/main" xmlns="" id="{F43E5510-09EA-4C5D-A77F-063880E6549E}"/>
              </a:ext>
            </a:extLst>
          </p:cNvPr>
          <p:cNvSpPr txBox="1"/>
          <p:nvPr/>
        </p:nvSpPr>
        <p:spPr>
          <a:xfrm>
            <a:off x="5795676" y="4554862"/>
            <a:ext cx="1219200" cy="369332"/>
          </a:xfrm>
          <a:prstGeom prst="rect">
            <a:avLst/>
          </a:prstGeom>
          <a:noFill/>
        </p:spPr>
        <p:txBody>
          <a:bodyPr wrap="square" rtlCol="0">
            <a:spAutoFit/>
          </a:bodyPr>
          <a:lstStyle/>
          <a:p>
            <a:r>
              <a:rPr lang="en-US" dirty="0"/>
              <a:t>b</a:t>
            </a:r>
          </a:p>
        </p:txBody>
      </p:sp>
      <p:sp>
        <p:nvSpPr>
          <p:cNvPr id="66" name="TextBox 65">
            <a:extLst>
              <a:ext uri="{FF2B5EF4-FFF2-40B4-BE49-F238E27FC236}">
                <a16:creationId xmlns:a16="http://schemas.microsoft.com/office/drawing/2014/main" xmlns="" id="{2F23650C-3846-446A-886C-237A1DBD6EEB}"/>
              </a:ext>
            </a:extLst>
          </p:cNvPr>
          <p:cNvSpPr txBox="1"/>
          <p:nvPr/>
        </p:nvSpPr>
        <p:spPr>
          <a:xfrm>
            <a:off x="5665013" y="5428690"/>
            <a:ext cx="1066800" cy="369332"/>
          </a:xfrm>
          <a:prstGeom prst="rect">
            <a:avLst/>
          </a:prstGeom>
          <a:noFill/>
        </p:spPr>
        <p:txBody>
          <a:bodyPr wrap="square" rtlCol="0">
            <a:spAutoFit/>
          </a:bodyPr>
          <a:lstStyle/>
          <a:p>
            <a:r>
              <a:rPr lang="en-US" dirty="0"/>
              <a:t>x = -</a:t>
            </a:r>
            <a:r>
              <a:rPr lang="en-US" dirty="0" err="1"/>
              <a:t>i</a:t>
            </a:r>
            <a:endParaRPr lang="en-US" dirty="0"/>
          </a:p>
        </p:txBody>
      </p:sp>
      <p:sp>
        <p:nvSpPr>
          <p:cNvPr id="68" name="TextBox 67">
            <a:extLst>
              <a:ext uri="{FF2B5EF4-FFF2-40B4-BE49-F238E27FC236}">
                <a16:creationId xmlns:a16="http://schemas.microsoft.com/office/drawing/2014/main" xmlns="" id="{1BE966AF-5B85-49C8-B378-6C562B40EC40}"/>
              </a:ext>
            </a:extLst>
          </p:cNvPr>
          <p:cNvSpPr txBox="1"/>
          <p:nvPr/>
        </p:nvSpPr>
        <p:spPr>
          <a:xfrm>
            <a:off x="4572000" y="1562100"/>
            <a:ext cx="380993" cy="369332"/>
          </a:xfrm>
          <a:prstGeom prst="rect">
            <a:avLst/>
          </a:prstGeom>
          <a:noFill/>
        </p:spPr>
        <p:txBody>
          <a:bodyPr wrap="square" rtlCol="0">
            <a:spAutoFit/>
          </a:bodyPr>
          <a:lstStyle/>
          <a:p>
            <a:r>
              <a:rPr lang="en-US" dirty="0"/>
              <a:t>0</a:t>
            </a:r>
          </a:p>
        </p:txBody>
      </p:sp>
      <p:sp>
        <p:nvSpPr>
          <p:cNvPr id="69" name="TextBox 68">
            <a:extLst>
              <a:ext uri="{FF2B5EF4-FFF2-40B4-BE49-F238E27FC236}">
                <a16:creationId xmlns:a16="http://schemas.microsoft.com/office/drawing/2014/main" xmlns="" id="{06890310-2F5B-4A55-9449-B4DEC2D7AC2A}"/>
              </a:ext>
            </a:extLst>
          </p:cNvPr>
          <p:cNvSpPr txBox="1"/>
          <p:nvPr/>
        </p:nvSpPr>
        <p:spPr>
          <a:xfrm>
            <a:off x="5181600" y="1836413"/>
            <a:ext cx="266124" cy="369332"/>
          </a:xfrm>
          <a:prstGeom prst="rect">
            <a:avLst/>
          </a:prstGeom>
          <a:noFill/>
        </p:spPr>
        <p:txBody>
          <a:bodyPr wrap="square" rtlCol="0">
            <a:spAutoFit/>
          </a:bodyPr>
          <a:lstStyle/>
          <a:p>
            <a:r>
              <a:rPr lang="en-US" dirty="0"/>
              <a:t>1</a:t>
            </a:r>
          </a:p>
        </p:txBody>
      </p:sp>
      <p:sp>
        <p:nvSpPr>
          <p:cNvPr id="70" name="TextBox 69">
            <a:extLst>
              <a:ext uri="{FF2B5EF4-FFF2-40B4-BE49-F238E27FC236}">
                <a16:creationId xmlns:a16="http://schemas.microsoft.com/office/drawing/2014/main" xmlns="" id="{CB7C2B55-7C93-4A4D-9646-0E671FBFFEC2}"/>
              </a:ext>
            </a:extLst>
          </p:cNvPr>
          <p:cNvSpPr txBox="1"/>
          <p:nvPr/>
        </p:nvSpPr>
        <p:spPr>
          <a:xfrm>
            <a:off x="6333835" y="1855363"/>
            <a:ext cx="304800" cy="369332"/>
          </a:xfrm>
          <a:prstGeom prst="rect">
            <a:avLst/>
          </a:prstGeom>
          <a:noFill/>
        </p:spPr>
        <p:txBody>
          <a:bodyPr wrap="square" rtlCol="0">
            <a:spAutoFit/>
          </a:bodyPr>
          <a:lstStyle/>
          <a:p>
            <a:r>
              <a:rPr lang="en-US" dirty="0"/>
              <a:t>2</a:t>
            </a:r>
          </a:p>
        </p:txBody>
      </p:sp>
      <p:sp>
        <p:nvSpPr>
          <p:cNvPr id="71" name="TextBox 70">
            <a:extLst>
              <a:ext uri="{FF2B5EF4-FFF2-40B4-BE49-F238E27FC236}">
                <a16:creationId xmlns:a16="http://schemas.microsoft.com/office/drawing/2014/main" xmlns="" id="{8E2AFB8B-0B7F-4B5B-9A81-D774C54CCDBE}"/>
              </a:ext>
            </a:extLst>
          </p:cNvPr>
          <p:cNvSpPr txBox="1"/>
          <p:nvPr/>
        </p:nvSpPr>
        <p:spPr>
          <a:xfrm>
            <a:off x="6999922" y="1931432"/>
            <a:ext cx="381659" cy="369332"/>
          </a:xfrm>
          <a:prstGeom prst="rect">
            <a:avLst/>
          </a:prstGeom>
          <a:noFill/>
        </p:spPr>
        <p:txBody>
          <a:bodyPr wrap="square" rtlCol="0">
            <a:spAutoFit/>
          </a:bodyPr>
          <a:lstStyle/>
          <a:p>
            <a:r>
              <a:rPr lang="en-US" dirty="0"/>
              <a:t>3</a:t>
            </a:r>
          </a:p>
        </p:txBody>
      </p:sp>
      <p:sp>
        <p:nvSpPr>
          <p:cNvPr id="72" name="TextBox 71">
            <a:extLst>
              <a:ext uri="{FF2B5EF4-FFF2-40B4-BE49-F238E27FC236}">
                <a16:creationId xmlns:a16="http://schemas.microsoft.com/office/drawing/2014/main" xmlns="" id="{AB74F939-94A0-45D6-B93B-DD8141F6B59E}"/>
              </a:ext>
            </a:extLst>
          </p:cNvPr>
          <p:cNvSpPr txBox="1"/>
          <p:nvPr/>
        </p:nvSpPr>
        <p:spPr>
          <a:xfrm>
            <a:off x="7181846" y="1600200"/>
            <a:ext cx="1092303" cy="369332"/>
          </a:xfrm>
          <a:prstGeom prst="rect">
            <a:avLst/>
          </a:prstGeom>
          <a:noFill/>
        </p:spPr>
        <p:txBody>
          <a:bodyPr wrap="square" rtlCol="0">
            <a:spAutoFit/>
          </a:bodyPr>
          <a:lstStyle/>
          <a:p>
            <a:r>
              <a:rPr lang="en-US" dirty="0"/>
              <a:t>default</a:t>
            </a:r>
          </a:p>
        </p:txBody>
      </p:sp>
      <p:sp>
        <p:nvSpPr>
          <p:cNvPr id="78" name="TextBox 77">
            <a:extLst>
              <a:ext uri="{FF2B5EF4-FFF2-40B4-BE49-F238E27FC236}">
                <a16:creationId xmlns:a16="http://schemas.microsoft.com/office/drawing/2014/main" xmlns="" id="{D48968C3-1563-4D61-9C23-2E8BAA1CA4E1}"/>
              </a:ext>
            </a:extLst>
          </p:cNvPr>
          <p:cNvSpPr txBox="1"/>
          <p:nvPr/>
        </p:nvSpPr>
        <p:spPr>
          <a:xfrm>
            <a:off x="5852246" y="5057621"/>
            <a:ext cx="262800" cy="307777"/>
          </a:xfrm>
          <a:prstGeom prst="rect">
            <a:avLst/>
          </a:prstGeom>
          <a:noFill/>
        </p:spPr>
        <p:txBody>
          <a:bodyPr wrap="square" rtlCol="0">
            <a:spAutoFit/>
          </a:bodyPr>
          <a:lstStyle/>
          <a:p>
            <a:r>
              <a:rPr lang="en-US" sz="1400" dirty="0"/>
              <a:t>T</a:t>
            </a:r>
          </a:p>
        </p:txBody>
      </p:sp>
      <p:sp>
        <p:nvSpPr>
          <p:cNvPr id="79" name="TextBox 78">
            <a:extLst>
              <a:ext uri="{FF2B5EF4-FFF2-40B4-BE49-F238E27FC236}">
                <a16:creationId xmlns:a16="http://schemas.microsoft.com/office/drawing/2014/main" xmlns="" id="{D1401C38-2161-4ED7-B93B-5CDF77AEDA88}"/>
              </a:ext>
            </a:extLst>
          </p:cNvPr>
          <p:cNvSpPr txBox="1"/>
          <p:nvPr/>
        </p:nvSpPr>
        <p:spPr>
          <a:xfrm>
            <a:off x="6638635" y="4554862"/>
            <a:ext cx="295565" cy="307777"/>
          </a:xfrm>
          <a:prstGeom prst="rect">
            <a:avLst/>
          </a:prstGeom>
          <a:noFill/>
        </p:spPr>
        <p:txBody>
          <a:bodyPr wrap="square" rtlCol="0">
            <a:spAutoFit/>
          </a:bodyPr>
          <a:lstStyle/>
          <a:p>
            <a:r>
              <a:rPr lang="en-US" sz="1400" dirty="0"/>
              <a:t>F</a:t>
            </a:r>
          </a:p>
        </p:txBody>
      </p:sp>
    </p:spTree>
    <p:extLst>
      <p:ext uri="{BB962C8B-B14F-4D97-AF65-F5344CB8AC3E}">
        <p14:creationId xmlns:p14="http://schemas.microsoft.com/office/powerpoint/2010/main" val="320108456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notes2</Template>
  <TotalTime>1530</TotalTime>
  <Words>2387</Words>
  <Application>Microsoft Macintosh PowerPoint</Application>
  <PresentationFormat>On-screen Show (4:3)</PresentationFormat>
  <Paragraphs>506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Equity</vt:lpstr>
      <vt:lpstr>Structural Testing</vt:lpstr>
      <vt:lpstr>Structural Testing</vt:lpstr>
      <vt:lpstr>Control Flow Testing</vt:lpstr>
      <vt:lpstr>Control flow graph of a source code</vt:lpstr>
      <vt:lpstr>Patterns in control flow graph</vt:lpstr>
      <vt:lpstr>if statements</vt:lpstr>
      <vt:lpstr>while statement</vt:lpstr>
      <vt:lpstr>for statement</vt:lpstr>
      <vt:lpstr>switch statement</vt:lpstr>
      <vt:lpstr>Exercise</vt:lpstr>
      <vt:lpstr>Example – Compute binary value</vt:lpstr>
      <vt:lpstr>PowerPoint Presentation</vt:lpstr>
      <vt:lpstr>Example – computing factorial</vt:lpstr>
      <vt:lpstr>PowerPoint Presentation</vt:lpstr>
      <vt:lpstr>Exercise</vt:lpstr>
      <vt:lpstr>PowerPoint Presentation</vt:lpstr>
      <vt:lpstr>Path and subpath</vt:lpstr>
      <vt:lpstr>Path and subpath (continued)</vt:lpstr>
      <vt:lpstr>Independent paths</vt:lpstr>
      <vt:lpstr>Independent paths for the factorial example</vt:lpstr>
      <vt:lpstr>Exercise</vt:lpstr>
      <vt:lpstr>Test coverage metrics</vt:lpstr>
      <vt:lpstr>Test coverage metrics (continued)</vt:lpstr>
      <vt:lpstr>Statement coverage for factorial problem</vt:lpstr>
      <vt:lpstr>Predicate coverage for factorial problem</vt:lpstr>
      <vt:lpstr>Loop coverage for factorial problem</vt:lpstr>
      <vt:lpstr>Exercise</vt:lpstr>
      <vt:lpstr>Program calling another program</vt:lpstr>
      <vt:lpstr>Options</vt:lpstr>
      <vt:lpstr>PowerPoint Presentation</vt:lpstr>
    </vt:vector>
  </TitlesOfParts>
  <Company>UW-La Crosse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Testing</dc:title>
  <dc:creator>Kasi Periyasamy</dc:creator>
  <cp:lastModifiedBy>Mao Zheng</cp:lastModifiedBy>
  <cp:revision>223</cp:revision>
  <cp:lastPrinted>2018-10-02T18:39:55Z</cp:lastPrinted>
  <dcterms:created xsi:type="dcterms:W3CDTF">2002-11-20T21:46:19Z</dcterms:created>
  <dcterms:modified xsi:type="dcterms:W3CDTF">2019-09-26T15:15:13Z</dcterms:modified>
</cp:coreProperties>
</file>