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77" r:id="rId4"/>
    <p:sldId id="278" r:id="rId5"/>
    <p:sldId id="259" r:id="rId6"/>
    <p:sldId id="260" r:id="rId7"/>
    <p:sldId id="280" r:id="rId8"/>
    <p:sldId id="281" r:id="rId9"/>
    <p:sldId id="267" r:id="rId10"/>
    <p:sldId id="262" r:id="rId11"/>
    <p:sldId id="263" r:id="rId12"/>
    <p:sldId id="261" r:id="rId13"/>
    <p:sldId id="276" r:id="rId14"/>
    <p:sldId id="279" r:id="rId15"/>
    <p:sldId id="264" r:id="rId16"/>
    <p:sldId id="282" r:id="rId17"/>
    <p:sldId id="266" r:id="rId18"/>
    <p:sldId id="265" r:id="rId19"/>
    <p:sldId id="268" r:id="rId20"/>
    <p:sldId id="269" r:id="rId21"/>
    <p:sldId id="258" r:id="rId22"/>
    <p:sldId id="272" r:id="rId23"/>
    <p:sldId id="273" r:id="rId24"/>
    <p:sldId id="274" r:id="rId25"/>
    <p:sldId id="275" r:id="rId26"/>
    <p:sldId id="271" r:id="rId27"/>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3FAE80C-7B14-4F62-A8DD-737BCDE8EB7D}" type="slidenum">
              <a:rPr lang="en-US"/>
              <a:pPr/>
              <a:t>‹#›</a:t>
            </a:fld>
            <a:endParaRPr lang="en-US"/>
          </a:p>
        </p:txBody>
      </p:sp>
    </p:spTree>
    <p:extLst>
      <p:ext uri="{BB962C8B-B14F-4D97-AF65-F5344CB8AC3E}">
        <p14:creationId xmlns:p14="http://schemas.microsoft.com/office/powerpoint/2010/main" val="4128931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FAE80C-7B14-4F62-A8DD-737BCDE8EB7D}" type="slidenum">
              <a:rPr lang="en-US" smtClean="0"/>
              <a:pPr/>
              <a:t>22</a:t>
            </a:fld>
            <a:endParaRPr lang="en-US"/>
          </a:p>
        </p:txBody>
      </p:sp>
    </p:spTree>
    <p:extLst>
      <p:ext uri="{BB962C8B-B14F-4D97-AF65-F5344CB8AC3E}">
        <p14:creationId xmlns:p14="http://schemas.microsoft.com/office/powerpoint/2010/main" val="3872046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r>
              <a:rPr lang="en-US"/>
              <a:t>C-S 743</a:t>
            </a:r>
          </a:p>
        </p:txBody>
      </p:sp>
      <p:sp>
        <p:nvSpPr>
          <p:cNvPr id="13" name="Slide Number Placeholder 28"/>
          <p:cNvSpPr>
            <a:spLocks noGrp="1"/>
          </p:cNvSpPr>
          <p:nvPr>
            <p:ph type="sldNum" sz="quarter" idx="12"/>
          </p:nvPr>
        </p:nvSpPr>
        <p:spPr/>
        <p:txBody>
          <a:bodyPr/>
          <a:lstStyle>
            <a:lvl1pPr>
              <a:defRPr/>
            </a:lvl1pPr>
          </a:lstStyle>
          <a:p>
            <a:fld id="{0AC18200-1CAF-4BF0-A7C3-F7F2EE1A58C5}" type="slidenum">
              <a:rPr lang="en-US"/>
              <a:pPr/>
              <a:t>‹#›</a:t>
            </a:fld>
            <a:endParaRPr lang="en-US"/>
          </a:p>
        </p:txBody>
      </p:sp>
    </p:spTree>
    <p:extLst>
      <p:ext uri="{BB962C8B-B14F-4D97-AF65-F5344CB8AC3E}">
        <p14:creationId xmlns:p14="http://schemas.microsoft.com/office/powerpoint/2010/main" val="32634115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C-S 743</a:t>
            </a:r>
          </a:p>
        </p:txBody>
      </p:sp>
      <p:sp>
        <p:nvSpPr>
          <p:cNvPr id="6" name="Slide Number Placeholder 22"/>
          <p:cNvSpPr>
            <a:spLocks noGrp="1"/>
          </p:cNvSpPr>
          <p:nvPr>
            <p:ph type="sldNum" sz="quarter" idx="12"/>
          </p:nvPr>
        </p:nvSpPr>
        <p:spPr/>
        <p:txBody>
          <a:bodyPr/>
          <a:lstStyle>
            <a:lvl1pPr>
              <a:defRPr/>
            </a:lvl1pPr>
          </a:lstStyle>
          <a:p>
            <a:fld id="{443BD907-CEF7-4638-9DDF-C7046B0AE0C1}" type="slidenum">
              <a:rPr lang="en-US"/>
              <a:pPr/>
              <a:t>‹#›</a:t>
            </a:fld>
            <a:endParaRPr lang="en-US"/>
          </a:p>
        </p:txBody>
      </p:sp>
    </p:spTree>
    <p:extLst>
      <p:ext uri="{BB962C8B-B14F-4D97-AF65-F5344CB8AC3E}">
        <p14:creationId xmlns:p14="http://schemas.microsoft.com/office/powerpoint/2010/main" val="385326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C-S 743</a:t>
            </a:r>
          </a:p>
        </p:txBody>
      </p:sp>
      <p:sp>
        <p:nvSpPr>
          <p:cNvPr id="6" name="Slide Number Placeholder 22"/>
          <p:cNvSpPr>
            <a:spLocks noGrp="1"/>
          </p:cNvSpPr>
          <p:nvPr>
            <p:ph type="sldNum" sz="quarter" idx="12"/>
          </p:nvPr>
        </p:nvSpPr>
        <p:spPr/>
        <p:txBody>
          <a:bodyPr/>
          <a:lstStyle>
            <a:lvl1pPr>
              <a:defRPr/>
            </a:lvl1pPr>
          </a:lstStyle>
          <a:p>
            <a:fld id="{2E207EF3-8B52-4D95-89F5-C011EA3D8684}" type="slidenum">
              <a:rPr lang="en-US"/>
              <a:pPr/>
              <a:t>‹#›</a:t>
            </a:fld>
            <a:endParaRPr lang="en-US"/>
          </a:p>
        </p:txBody>
      </p:sp>
    </p:spTree>
    <p:extLst>
      <p:ext uri="{BB962C8B-B14F-4D97-AF65-F5344CB8AC3E}">
        <p14:creationId xmlns:p14="http://schemas.microsoft.com/office/powerpoint/2010/main" val="56392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C-S 743</a:t>
            </a:r>
          </a:p>
        </p:txBody>
      </p:sp>
      <p:sp>
        <p:nvSpPr>
          <p:cNvPr id="6" name="Slide Number Placeholder 22"/>
          <p:cNvSpPr>
            <a:spLocks noGrp="1"/>
          </p:cNvSpPr>
          <p:nvPr>
            <p:ph type="sldNum" sz="quarter" idx="12"/>
          </p:nvPr>
        </p:nvSpPr>
        <p:spPr/>
        <p:txBody>
          <a:bodyPr/>
          <a:lstStyle>
            <a:lvl1pPr>
              <a:defRPr/>
            </a:lvl1pPr>
          </a:lstStyle>
          <a:p>
            <a:fld id="{A49DECB1-4D50-4B2D-AB5A-B95C5EE48A8D}" type="slidenum">
              <a:rPr lang="en-US"/>
              <a:pPr/>
              <a:t>‹#›</a:t>
            </a:fld>
            <a:endParaRPr lang="en-US"/>
          </a:p>
        </p:txBody>
      </p:sp>
    </p:spTree>
    <p:extLst>
      <p:ext uri="{BB962C8B-B14F-4D97-AF65-F5344CB8AC3E}">
        <p14:creationId xmlns:p14="http://schemas.microsoft.com/office/powerpoint/2010/main" val="48790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C-S 743</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C1BDEC9C-9D14-4372-AE07-4D72B7EE407D}" type="slidenum">
              <a:rPr lang="en-US"/>
              <a:pPr/>
              <a:t>‹#›</a:t>
            </a:fld>
            <a:endParaRPr lang="en-US"/>
          </a:p>
        </p:txBody>
      </p:sp>
    </p:spTree>
    <p:extLst>
      <p:ext uri="{BB962C8B-B14F-4D97-AF65-F5344CB8AC3E}">
        <p14:creationId xmlns:p14="http://schemas.microsoft.com/office/powerpoint/2010/main" val="159681082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C-S 743</a:t>
            </a:r>
          </a:p>
        </p:txBody>
      </p:sp>
      <p:sp>
        <p:nvSpPr>
          <p:cNvPr id="7" name="Slide Number Placeholder 22"/>
          <p:cNvSpPr>
            <a:spLocks noGrp="1"/>
          </p:cNvSpPr>
          <p:nvPr>
            <p:ph type="sldNum" sz="quarter" idx="12"/>
          </p:nvPr>
        </p:nvSpPr>
        <p:spPr/>
        <p:txBody>
          <a:bodyPr/>
          <a:lstStyle>
            <a:lvl1pPr>
              <a:defRPr/>
            </a:lvl1pPr>
          </a:lstStyle>
          <a:p>
            <a:fld id="{34C3A458-31C2-4C73-9794-5E49269459A9}" type="slidenum">
              <a:rPr lang="en-US"/>
              <a:pPr/>
              <a:t>‹#›</a:t>
            </a:fld>
            <a:endParaRPr lang="en-US"/>
          </a:p>
        </p:txBody>
      </p:sp>
    </p:spTree>
    <p:extLst>
      <p:ext uri="{BB962C8B-B14F-4D97-AF65-F5344CB8AC3E}">
        <p14:creationId xmlns:p14="http://schemas.microsoft.com/office/powerpoint/2010/main" val="27132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r>
              <a:rPr lang="en-US"/>
              <a:t>C-S 743</a:t>
            </a:r>
          </a:p>
        </p:txBody>
      </p:sp>
      <p:sp>
        <p:nvSpPr>
          <p:cNvPr id="9" name="Slide Number Placeholder 22"/>
          <p:cNvSpPr>
            <a:spLocks noGrp="1"/>
          </p:cNvSpPr>
          <p:nvPr>
            <p:ph type="sldNum" sz="quarter" idx="12"/>
          </p:nvPr>
        </p:nvSpPr>
        <p:spPr/>
        <p:txBody>
          <a:bodyPr/>
          <a:lstStyle>
            <a:lvl1pPr>
              <a:defRPr/>
            </a:lvl1pPr>
          </a:lstStyle>
          <a:p>
            <a:fld id="{8F545A4A-DDD9-44BB-907B-B4E0CD679346}" type="slidenum">
              <a:rPr lang="en-US"/>
              <a:pPr/>
              <a:t>‹#›</a:t>
            </a:fld>
            <a:endParaRPr lang="en-US"/>
          </a:p>
        </p:txBody>
      </p:sp>
    </p:spTree>
    <p:extLst>
      <p:ext uri="{BB962C8B-B14F-4D97-AF65-F5344CB8AC3E}">
        <p14:creationId xmlns:p14="http://schemas.microsoft.com/office/powerpoint/2010/main" val="897695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C-S 743</a:t>
            </a:r>
          </a:p>
        </p:txBody>
      </p:sp>
      <p:sp>
        <p:nvSpPr>
          <p:cNvPr id="5" name="Slide Number Placeholder 22"/>
          <p:cNvSpPr>
            <a:spLocks noGrp="1"/>
          </p:cNvSpPr>
          <p:nvPr>
            <p:ph type="sldNum" sz="quarter" idx="12"/>
          </p:nvPr>
        </p:nvSpPr>
        <p:spPr/>
        <p:txBody>
          <a:bodyPr/>
          <a:lstStyle>
            <a:lvl1pPr>
              <a:defRPr/>
            </a:lvl1pPr>
          </a:lstStyle>
          <a:p>
            <a:fld id="{2F33610A-1A47-4666-956C-693881EBBEFD}" type="slidenum">
              <a:rPr lang="en-US"/>
              <a:pPr/>
              <a:t>‹#›</a:t>
            </a:fld>
            <a:endParaRPr lang="en-US"/>
          </a:p>
        </p:txBody>
      </p:sp>
    </p:spTree>
    <p:extLst>
      <p:ext uri="{BB962C8B-B14F-4D97-AF65-F5344CB8AC3E}">
        <p14:creationId xmlns:p14="http://schemas.microsoft.com/office/powerpoint/2010/main" val="142381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C-S 743</a:t>
            </a:r>
          </a:p>
        </p:txBody>
      </p:sp>
      <p:sp>
        <p:nvSpPr>
          <p:cNvPr id="4" name="Slide Number Placeholder 22"/>
          <p:cNvSpPr>
            <a:spLocks noGrp="1"/>
          </p:cNvSpPr>
          <p:nvPr>
            <p:ph type="sldNum" sz="quarter" idx="12"/>
          </p:nvPr>
        </p:nvSpPr>
        <p:spPr/>
        <p:txBody>
          <a:bodyPr/>
          <a:lstStyle>
            <a:lvl1pPr>
              <a:defRPr/>
            </a:lvl1pPr>
          </a:lstStyle>
          <a:p>
            <a:fld id="{B44F41CE-F67B-4D96-A340-91C029FB4330}" type="slidenum">
              <a:rPr lang="en-US"/>
              <a:pPr/>
              <a:t>‹#›</a:t>
            </a:fld>
            <a:endParaRPr lang="en-US"/>
          </a:p>
        </p:txBody>
      </p:sp>
    </p:spTree>
    <p:extLst>
      <p:ext uri="{BB962C8B-B14F-4D97-AF65-F5344CB8AC3E}">
        <p14:creationId xmlns:p14="http://schemas.microsoft.com/office/powerpoint/2010/main" val="882106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r>
              <a:rPr lang="en-US"/>
              <a:t>C-S 743</a:t>
            </a:r>
          </a:p>
        </p:txBody>
      </p:sp>
      <p:sp>
        <p:nvSpPr>
          <p:cNvPr id="9" name="Slide Number Placeholder 6"/>
          <p:cNvSpPr>
            <a:spLocks noGrp="1"/>
          </p:cNvSpPr>
          <p:nvPr>
            <p:ph type="sldNum" sz="quarter" idx="12"/>
          </p:nvPr>
        </p:nvSpPr>
        <p:spPr/>
        <p:txBody>
          <a:bodyPr/>
          <a:lstStyle>
            <a:lvl1pPr>
              <a:defRPr/>
            </a:lvl1pPr>
          </a:lstStyle>
          <a:p>
            <a:fld id="{B7C46C8A-D25E-4E70-A362-8DA6734BEA98}" type="slidenum">
              <a:rPr lang="en-US"/>
              <a:pPr/>
              <a:t>‹#›</a:t>
            </a:fld>
            <a:endParaRPr lang="en-US"/>
          </a:p>
        </p:txBody>
      </p:sp>
    </p:spTree>
    <p:extLst>
      <p:ext uri="{BB962C8B-B14F-4D97-AF65-F5344CB8AC3E}">
        <p14:creationId xmlns:p14="http://schemas.microsoft.com/office/powerpoint/2010/main" val="75681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C-S 743</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3D35320E-5C53-4134-B08E-C5BE716312AD}" type="slidenum">
              <a:rPr lang="en-US"/>
              <a:pPr/>
              <a:t>‹#›</a:t>
            </a:fld>
            <a:endParaRPr lang="en-US"/>
          </a:p>
        </p:txBody>
      </p:sp>
    </p:spTree>
    <p:extLst>
      <p:ext uri="{BB962C8B-B14F-4D97-AF65-F5344CB8AC3E}">
        <p14:creationId xmlns:p14="http://schemas.microsoft.com/office/powerpoint/2010/main" val="17323573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r>
              <a:rPr lang="en-US"/>
              <a:t>C-S 743</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a:solidFill>
                  <a:srgbClr val="FFFFFF"/>
                </a:solidFill>
                <a:latin typeface="Franklin Gothic Book" panose="020B0503020102020204" pitchFamily="34" charset="0"/>
              </a:defRPr>
            </a:lvl1pPr>
          </a:lstStyle>
          <a:p>
            <a:fld id="{BA07845F-BF8F-411D-8C28-8AA20366D72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36" r:id="rId2"/>
    <p:sldLayoutId id="2147483744" r:id="rId3"/>
    <p:sldLayoutId id="2147483737" r:id="rId4"/>
    <p:sldLayoutId id="2147483738" r:id="rId5"/>
    <p:sldLayoutId id="2147483739" r:id="rId6"/>
    <p:sldLayoutId id="2147483740" r:id="rId7"/>
    <p:sldLayoutId id="2147483745" r:id="rId8"/>
    <p:sldLayoutId id="2147483746" r:id="rId9"/>
    <p:sldLayoutId id="2147483741" r:id="rId10"/>
    <p:sldLayoutId id="2147483742" r:id="rId11"/>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p:txBody>
          <a:bodyPr/>
          <a:lstStyle/>
          <a:p>
            <a:pPr eaLnBrk="1" hangingPunct="1"/>
            <a:endParaRPr lang="en-US"/>
          </a:p>
        </p:txBody>
      </p:sp>
      <p:sp>
        <p:nvSpPr>
          <p:cNvPr id="6147" name="Rectangle 2"/>
          <p:cNvSpPr>
            <a:spLocks noGrp="1" noChangeArrowheads="1"/>
          </p:cNvSpPr>
          <p:nvPr>
            <p:ph type="ctrTitle"/>
          </p:nvPr>
        </p:nvSpPr>
        <p:spPr>
          <a:xfrm>
            <a:off x="457200" y="1506538"/>
            <a:ext cx="8229600" cy="1470025"/>
          </a:xfrm>
        </p:spPr>
        <p:txBody>
          <a:bodyPr/>
          <a:lstStyle/>
          <a:p>
            <a:pPr eaLnBrk="1" hangingPunct="1"/>
            <a:r>
              <a:t>GUI Testing</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304800"/>
            <a:ext cx="7772400" cy="762000"/>
          </a:xfrm>
        </p:spPr>
        <p:txBody>
          <a:bodyPr/>
          <a:lstStyle/>
          <a:p>
            <a:pPr eaLnBrk="1" hangingPunct="1"/>
            <a:r>
              <a:rPr lang="en-US" dirty="0"/>
              <a:t>Testing GUI navigation</a:t>
            </a:r>
          </a:p>
        </p:txBody>
      </p:sp>
      <p:sp>
        <p:nvSpPr>
          <p:cNvPr id="11268" name="Rectangle 3"/>
          <p:cNvSpPr>
            <a:spLocks noGrp="1" noChangeArrowheads="1"/>
          </p:cNvSpPr>
          <p:nvPr>
            <p:ph sz="quarter" idx="1"/>
          </p:nvPr>
        </p:nvSpPr>
        <p:spPr>
          <a:xfrm>
            <a:off x="914400" y="1066800"/>
            <a:ext cx="7772400" cy="4572000"/>
          </a:xfrm>
        </p:spPr>
        <p:txBody>
          <a:bodyPr/>
          <a:lstStyle/>
          <a:p>
            <a:pPr eaLnBrk="1" hangingPunct="1"/>
            <a:r>
              <a:rPr lang="en-US" sz="2800" dirty="0"/>
              <a:t>Also called “GUI walkthrough”</a:t>
            </a:r>
          </a:p>
          <a:p>
            <a:pPr eaLnBrk="1" hangingPunct="1"/>
            <a:r>
              <a:rPr lang="en-US" sz="2800" dirty="0"/>
              <a:t>Test the sequence of screens / windows by pressing the appropriate buttons or selecting the appropriate choices</a:t>
            </a:r>
          </a:p>
          <a:p>
            <a:pPr eaLnBrk="1" hangingPunct="1"/>
            <a:r>
              <a:rPr lang="en-US" sz="2800" dirty="0"/>
              <a:t>Examples</a:t>
            </a:r>
          </a:p>
          <a:p>
            <a:pPr lvl="1" eaLnBrk="1" hangingPunct="1"/>
            <a:r>
              <a:rPr lang="en-US" dirty="0"/>
              <a:t>In Currency Converter, press the ‘Quit’ button to check whether the application terminates</a:t>
            </a:r>
          </a:p>
          <a:p>
            <a:pPr lvl="1" eaLnBrk="1" hangingPunct="1"/>
            <a:r>
              <a:rPr lang="en-US" dirty="0"/>
              <a:t>In Traffic Light, press the window closing button and test</a:t>
            </a:r>
          </a:p>
          <a:p>
            <a:pPr eaLnBrk="1" hangingPunct="1"/>
            <a:r>
              <a:rPr lang="en-US" sz="2800" dirty="0"/>
              <a:t>Both these applications use single windows. Other applications may use multiple windows in which case GUI walkthrough can be tested by moving from one window to another</a:t>
            </a:r>
          </a:p>
        </p:txBody>
      </p:sp>
      <p:sp>
        <p:nvSpPr>
          <p:cNvPr id="112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32D5681D-BE9A-4358-BA9A-A6C69E136B13}"/>
              </a:ext>
            </a:extLst>
          </p:cNvPr>
          <p:cNvSpPr>
            <a:spLocks noGrp="1"/>
          </p:cNvSpPr>
          <p:nvPr>
            <p:ph type="sldNum" sz="quarter" idx="12"/>
          </p:nvPr>
        </p:nvSpPr>
        <p:spPr/>
        <p:txBody>
          <a:bodyPr/>
          <a:lstStyle/>
          <a:p>
            <a:fld id="{A49DECB1-4D50-4B2D-AB5A-B95C5EE48A8D}"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Testing GUI navigation / walkthrough (continued)</a:t>
            </a:r>
          </a:p>
        </p:txBody>
      </p:sp>
      <p:sp>
        <p:nvSpPr>
          <p:cNvPr id="12292" name="Rectangle 3"/>
          <p:cNvSpPr>
            <a:spLocks noGrp="1" noChangeArrowheads="1"/>
          </p:cNvSpPr>
          <p:nvPr>
            <p:ph sz="quarter" idx="1"/>
          </p:nvPr>
        </p:nvSpPr>
        <p:spPr/>
        <p:txBody>
          <a:bodyPr/>
          <a:lstStyle/>
          <a:p>
            <a:pPr eaLnBrk="1" hangingPunct="1">
              <a:lnSpc>
                <a:spcPct val="90000"/>
              </a:lnSpc>
            </a:pPr>
            <a:r>
              <a:rPr lang="en-US" dirty="0"/>
              <a:t>In some cases, GUI walkthrough also means the sequence of actions to be performed by choosing appropriate GUI controls</a:t>
            </a:r>
          </a:p>
          <a:p>
            <a:pPr eaLnBrk="1" hangingPunct="1">
              <a:lnSpc>
                <a:spcPct val="90000"/>
              </a:lnSpc>
            </a:pPr>
            <a:r>
              <a:rPr lang="en-US" dirty="0"/>
              <a:t>Example:</a:t>
            </a:r>
          </a:p>
          <a:p>
            <a:pPr lvl="1" eaLnBrk="1" hangingPunct="1">
              <a:lnSpc>
                <a:spcPct val="90000"/>
              </a:lnSpc>
            </a:pPr>
            <a:r>
              <a:rPr lang="en-US" dirty="0"/>
              <a:t>In a GUI for form-filling, the user is required to select a value from a combo box first. The next control or value may be displayed only after the user selects a value from the combo box. For example, the first combo box may display City names and the second combo box may display only the ZIP codes associated with the selected city from the first combo box.</a:t>
            </a:r>
          </a:p>
        </p:txBody>
      </p:sp>
      <p:sp>
        <p:nvSpPr>
          <p:cNvPr id="1229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81390FDA-8B4E-4264-8157-C49FF5D25376}"/>
              </a:ext>
            </a:extLst>
          </p:cNvPr>
          <p:cNvSpPr>
            <a:spLocks noGrp="1"/>
          </p:cNvSpPr>
          <p:nvPr>
            <p:ph type="sldNum" sz="quarter" idx="12"/>
          </p:nvPr>
        </p:nvSpPr>
        <p:spPr/>
        <p:txBody>
          <a:bodyPr/>
          <a:lstStyle/>
          <a:p>
            <a:fld id="{A49DECB1-4D50-4B2D-AB5A-B95C5EE48A8D}"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274638"/>
            <a:ext cx="7772400" cy="715962"/>
          </a:xfrm>
        </p:spPr>
        <p:txBody>
          <a:bodyPr/>
          <a:lstStyle/>
          <a:p>
            <a:pPr eaLnBrk="1" hangingPunct="1"/>
            <a:r>
              <a:rPr lang="en-US" dirty="0"/>
              <a:t>Testing functionalities</a:t>
            </a:r>
          </a:p>
        </p:txBody>
      </p:sp>
      <p:sp>
        <p:nvSpPr>
          <p:cNvPr id="13316" name="Rectangle 3"/>
          <p:cNvSpPr>
            <a:spLocks noGrp="1" noChangeArrowheads="1"/>
          </p:cNvSpPr>
          <p:nvPr>
            <p:ph sz="quarter" idx="1"/>
          </p:nvPr>
        </p:nvSpPr>
        <p:spPr>
          <a:xfrm>
            <a:off x="883920" y="990600"/>
            <a:ext cx="7772400" cy="4572000"/>
          </a:xfrm>
        </p:spPr>
        <p:txBody>
          <a:bodyPr/>
          <a:lstStyle/>
          <a:p>
            <a:pPr eaLnBrk="1" hangingPunct="1"/>
            <a:r>
              <a:rPr lang="en-US" sz="2800" dirty="0"/>
              <a:t>Test each observable functionality by providing appropriate input(s) and validating system output(s) against expected output(s)</a:t>
            </a:r>
          </a:p>
          <a:p>
            <a:pPr lvl="1" eaLnBrk="1" hangingPunct="1"/>
            <a:r>
              <a:rPr lang="en-US" dirty="0"/>
              <a:t>Use Requirements Document or Use Cases</a:t>
            </a:r>
          </a:p>
          <a:p>
            <a:pPr eaLnBrk="1" hangingPunct="1"/>
            <a:r>
              <a:rPr lang="en-US" sz="2800" dirty="0"/>
              <a:t>Examples</a:t>
            </a:r>
          </a:p>
          <a:p>
            <a:pPr lvl="1" eaLnBrk="1" hangingPunct="1"/>
            <a:r>
              <a:rPr lang="en-US" dirty="0"/>
              <a:t>In Currency Converter example,</a:t>
            </a:r>
          </a:p>
          <a:p>
            <a:pPr lvl="2" eaLnBrk="1" hangingPunct="1"/>
            <a:r>
              <a:rPr lang="en-US" dirty="0"/>
              <a:t>Input a dollar amount in the text box, press ENTER and check the output displayed</a:t>
            </a:r>
          </a:p>
          <a:p>
            <a:pPr lvl="1" eaLnBrk="1" hangingPunct="1"/>
            <a:r>
              <a:rPr lang="en-US" dirty="0"/>
              <a:t>In Traffic Light example,</a:t>
            </a:r>
          </a:p>
          <a:p>
            <a:pPr lvl="2" eaLnBrk="1" hangingPunct="1"/>
            <a:r>
              <a:rPr lang="en-US" dirty="0"/>
              <a:t>Press the ‘Start’/ ‘Stop’ button and observe what they indeed start/stop the lights</a:t>
            </a:r>
          </a:p>
          <a:p>
            <a:pPr lvl="1" eaLnBrk="1" hangingPunct="1"/>
            <a:r>
              <a:rPr lang="en-US" dirty="0"/>
              <a:t>In Ticket Counter example,</a:t>
            </a:r>
          </a:p>
          <a:p>
            <a:pPr lvl="2" eaLnBrk="1" hangingPunct="1"/>
            <a:r>
              <a:rPr lang="en-US" dirty="0"/>
              <a:t>Input all correct values and check whether a ticket is issued.</a:t>
            </a:r>
          </a:p>
        </p:txBody>
      </p:sp>
      <p:sp>
        <p:nvSpPr>
          <p:cNvPr id="1331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87591E94-FD2D-44C0-A0A9-A8CE1ED4FA92}"/>
              </a:ext>
            </a:extLst>
          </p:cNvPr>
          <p:cNvSpPr>
            <a:spLocks noGrp="1"/>
          </p:cNvSpPr>
          <p:nvPr>
            <p:ph type="sldNum" sz="quarter" idx="12"/>
          </p:nvPr>
        </p:nvSpPr>
        <p:spPr/>
        <p:txBody>
          <a:bodyPr/>
          <a:lstStyle/>
          <a:p>
            <a:fld id="{A49DECB1-4D50-4B2D-AB5A-B95C5EE48A8D}"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t>Testing functionalities using State Transition Diagram</a:t>
            </a:r>
          </a:p>
        </p:txBody>
      </p:sp>
      <p:sp>
        <p:nvSpPr>
          <p:cNvPr id="14339" name="Content Placeholder 2"/>
          <p:cNvSpPr>
            <a:spLocks noGrp="1"/>
          </p:cNvSpPr>
          <p:nvPr>
            <p:ph sz="quarter" idx="1"/>
          </p:nvPr>
        </p:nvSpPr>
        <p:spPr/>
        <p:txBody>
          <a:bodyPr/>
          <a:lstStyle/>
          <a:p>
            <a:r>
              <a:rPr lang="en-US"/>
              <a:t>State Transition Diagram (STD) helps identifying the valid states of the program</a:t>
            </a:r>
          </a:p>
          <a:p>
            <a:pPr lvl="1"/>
            <a:r>
              <a:rPr lang="en-US"/>
              <a:t>Derived from the requirements / use cases / problem description</a:t>
            </a:r>
          </a:p>
          <a:p>
            <a:r>
              <a:rPr lang="en-US"/>
              <a:t>Simple semantics</a:t>
            </a:r>
          </a:p>
          <a:p>
            <a:pPr lvl="1"/>
            <a:r>
              <a:rPr lang="en-US"/>
              <a:t>There must be exactly one initial state</a:t>
            </a:r>
          </a:p>
          <a:p>
            <a:pPr lvl="1"/>
            <a:r>
              <a:rPr lang="en-US"/>
              <a:t>There must be one or more final states</a:t>
            </a:r>
          </a:p>
          <a:p>
            <a:pPr lvl="1"/>
            <a:r>
              <a:rPr lang="en-US"/>
              <a:t>Each transition corresponds to an action invoked on the screen</a:t>
            </a:r>
          </a:p>
          <a:p>
            <a:pPr lvl="2"/>
            <a:r>
              <a:rPr lang="en-US" sz="2200"/>
              <a:t>Pressing a button, selecting a menu item, pressing “Enter” key on the keyboard, mouse click (single or double) etc.</a:t>
            </a:r>
          </a:p>
        </p:txBody>
      </p:sp>
      <p:sp>
        <p:nvSpPr>
          <p:cNvPr id="1434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E12FCEA8-A6F7-4D88-8D9C-9B807E4D9BB9}"/>
              </a:ext>
            </a:extLst>
          </p:cNvPr>
          <p:cNvSpPr>
            <a:spLocks noGrp="1"/>
          </p:cNvSpPr>
          <p:nvPr>
            <p:ph type="sldNum" sz="quarter" idx="12"/>
          </p:nvPr>
        </p:nvSpPr>
        <p:spPr/>
        <p:txBody>
          <a:bodyPr/>
          <a:lstStyle/>
          <a:p>
            <a:fld id="{A49DECB1-4D50-4B2D-AB5A-B95C5EE48A8D}" type="slidenum">
              <a:rPr lang="en-US" smtClean="0"/>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C-S 743</a:t>
            </a:r>
          </a:p>
        </p:txBody>
      </p:sp>
      <p:sp>
        <p:nvSpPr>
          <p:cNvPr id="8" name="Oval 9"/>
          <p:cNvSpPr>
            <a:spLocks noChangeArrowheads="1"/>
          </p:cNvSpPr>
          <p:nvPr/>
        </p:nvSpPr>
        <p:spPr bwMode="auto">
          <a:xfrm>
            <a:off x="574548" y="571500"/>
            <a:ext cx="228600" cy="228600"/>
          </a:xfrm>
          <a:prstGeom prst="ellipse">
            <a:avLst/>
          </a:prstGeom>
          <a:solidFill>
            <a:schemeClr val="accent1"/>
          </a:solidFill>
          <a:ln w="9525">
            <a:solidFill>
              <a:schemeClr val="tx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10" name="Rectangle 4"/>
          <p:cNvSpPr>
            <a:spLocks noChangeArrowheads="1"/>
          </p:cNvSpPr>
          <p:nvPr/>
        </p:nvSpPr>
        <p:spPr bwMode="auto">
          <a:xfrm>
            <a:off x="1034833" y="3156368"/>
            <a:ext cx="1698498"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800" dirty="0">
                <a:latin typeface="Arial" charset="0"/>
              </a:rPr>
              <a:t>Display AMBER</a:t>
            </a:r>
          </a:p>
        </p:txBody>
      </p:sp>
      <p:sp>
        <p:nvSpPr>
          <p:cNvPr id="24" name="Rectangle 4"/>
          <p:cNvSpPr>
            <a:spLocks noChangeArrowheads="1"/>
          </p:cNvSpPr>
          <p:nvPr/>
        </p:nvSpPr>
        <p:spPr bwMode="auto">
          <a:xfrm>
            <a:off x="3714749" y="1708600"/>
            <a:ext cx="1771643"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800" dirty="0">
                <a:latin typeface="Arial" charset="0"/>
              </a:rPr>
              <a:t>Display RED</a:t>
            </a:r>
          </a:p>
        </p:txBody>
      </p:sp>
      <p:sp>
        <p:nvSpPr>
          <p:cNvPr id="25" name="Rectangle 4"/>
          <p:cNvSpPr>
            <a:spLocks noChangeArrowheads="1"/>
          </p:cNvSpPr>
          <p:nvPr/>
        </p:nvSpPr>
        <p:spPr bwMode="auto">
          <a:xfrm>
            <a:off x="3714750" y="4381500"/>
            <a:ext cx="177165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800" dirty="0">
                <a:latin typeface="Arial" charset="0"/>
              </a:rPr>
              <a:t>Display GREEN</a:t>
            </a:r>
          </a:p>
        </p:txBody>
      </p:sp>
      <p:sp>
        <p:nvSpPr>
          <p:cNvPr id="62" name="TextBox 61"/>
          <p:cNvSpPr txBox="1"/>
          <p:nvPr/>
        </p:nvSpPr>
        <p:spPr>
          <a:xfrm>
            <a:off x="2238375" y="1708796"/>
            <a:ext cx="1199367" cy="307777"/>
          </a:xfrm>
          <a:prstGeom prst="rect">
            <a:avLst/>
          </a:prstGeom>
          <a:noFill/>
        </p:spPr>
        <p:txBody>
          <a:bodyPr wrap="none" rtlCol="0">
            <a:spAutoFit/>
          </a:bodyPr>
          <a:lstStyle/>
          <a:p>
            <a:r>
              <a:rPr lang="en-US" dirty="0" err="1"/>
              <a:t>ChangeLight</a:t>
            </a:r>
            <a:endParaRPr lang="en-US" dirty="0"/>
          </a:p>
        </p:txBody>
      </p:sp>
      <p:sp>
        <p:nvSpPr>
          <p:cNvPr id="63" name="TextBox 62"/>
          <p:cNvSpPr txBox="1"/>
          <p:nvPr/>
        </p:nvSpPr>
        <p:spPr>
          <a:xfrm>
            <a:off x="2238375" y="4345355"/>
            <a:ext cx="1447800" cy="307777"/>
          </a:xfrm>
          <a:prstGeom prst="rect">
            <a:avLst/>
          </a:prstGeom>
          <a:noFill/>
        </p:spPr>
        <p:txBody>
          <a:bodyPr wrap="square" rtlCol="0">
            <a:spAutoFit/>
          </a:bodyPr>
          <a:lstStyle/>
          <a:p>
            <a:r>
              <a:rPr lang="en-US" dirty="0" err="1"/>
              <a:t>ChangeLight</a:t>
            </a:r>
            <a:endParaRPr lang="en-US" dirty="0"/>
          </a:p>
        </p:txBody>
      </p:sp>
      <p:sp>
        <p:nvSpPr>
          <p:cNvPr id="64" name="TextBox 63"/>
          <p:cNvSpPr txBox="1"/>
          <p:nvPr/>
        </p:nvSpPr>
        <p:spPr>
          <a:xfrm>
            <a:off x="4572000" y="3115291"/>
            <a:ext cx="1377696" cy="307777"/>
          </a:xfrm>
          <a:prstGeom prst="rect">
            <a:avLst/>
          </a:prstGeom>
          <a:noFill/>
        </p:spPr>
        <p:txBody>
          <a:bodyPr wrap="square" rtlCol="0">
            <a:spAutoFit/>
          </a:bodyPr>
          <a:lstStyle/>
          <a:p>
            <a:r>
              <a:rPr lang="en-US" dirty="0" err="1"/>
              <a:t>ChangeLight</a:t>
            </a:r>
            <a:endParaRPr lang="en-US" dirty="0"/>
          </a:p>
        </p:txBody>
      </p:sp>
      <p:sp>
        <p:nvSpPr>
          <p:cNvPr id="68" name="TextBox 67"/>
          <p:cNvSpPr txBox="1"/>
          <p:nvPr/>
        </p:nvSpPr>
        <p:spPr>
          <a:xfrm>
            <a:off x="1206319" y="5900999"/>
            <a:ext cx="5423081" cy="369332"/>
          </a:xfrm>
          <a:prstGeom prst="rect">
            <a:avLst/>
          </a:prstGeom>
          <a:noFill/>
        </p:spPr>
        <p:txBody>
          <a:bodyPr wrap="square" rtlCol="0">
            <a:spAutoFit/>
          </a:bodyPr>
          <a:lstStyle/>
          <a:p>
            <a:r>
              <a:rPr lang="en-US" sz="1800" dirty="0"/>
              <a:t>State Transition Diagram for Simple Traffic Light</a:t>
            </a:r>
          </a:p>
        </p:txBody>
      </p:sp>
      <p:sp>
        <p:nvSpPr>
          <p:cNvPr id="69" name="TextBox 68"/>
          <p:cNvSpPr txBox="1"/>
          <p:nvPr/>
        </p:nvSpPr>
        <p:spPr>
          <a:xfrm>
            <a:off x="1371600" y="5410200"/>
            <a:ext cx="6781800" cy="307777"/>
          </a:xfrm>
          <a:prstGeom prst="rect">
            <a:avLst/>
          </a:prstGeom>
          <a:noFill/>
        </p:spPr>
        <p:txBody>
          <a:bodyPr wrap="square" rtlCol="0">
            <a:spAutoFit/>
          </a:bodyPr>
          <a:lstStyle/>
          <a:p>
            <a:r>
              <a:rPr lang="en-US" dirty="0"/>
              <a:t>System will be terminated from any state when the window is closed.</a:t>
            </a:r>
          </a:p>
        </p:txBody>
      </p:sp>
      <p:sp>
        <p:nvSpPr>
          <p:cNvPr id="2" name="Slide Number Placeholder 1">
            <a:extLst>
              <a:ext uri="{FF2B5EF4-FFF2-40B4-BE49-F238E27FC236}">
                <a16:creationId xmlns:a16="http://schemas.microsoft.com/office/drawing/2014/main" xmlns="" id="{EF2DB47E-4155-4EA9-9252-973B61910547}"/>
              </a:ext>
            </a:extLst>
          </p:cNvPr>
          <p:cNvSpPr>
            <a:spLocks noGrp="1"/>
          </p:cNvSpPr>
          <p:nvPr>
            <p:ph type="sldNum" sz="quarter" idx="12"/>
          </p:nvPr>
        </p:nvSpPr>
        <p:spPr/>
        <p:txBody>
          <a:bodyPr/>
          <a:lstStyle/>
          <a:p>
            <a:fld id="{B44F41CE-F67B-4D96-A340-91C029FB4330}" type="slidenum">
              <a:rPr lang="en-US" smtClean="0"/>
              <a:pPr/>
              <a:t>14</a:t>
            </a:fld>
            <a:endParaRPr lang="en-US"/>
          </a:p>
        </p:txBody>
      </p:sp>
      <p:cxnSp>
        <p:nvCxnSpPr>
          <p:cNvPr id="17" name="Straight Connector 16">
            <a:extLst>
              <a:ext uri="{FF2B5EF4-FFF2-40B4-BE49-F238E27FC236}">
                <a16:creationId xmlns:a16="http://schemas.microsoft.com/office/drawing/2014/main" xmlns="" id="{4B614CCA-033D-4135-8E6A-3C680605EF23}"/>
              </a:ext>
            </a:extLst>
          </p:cNvPr>
          <p:cNvCxnSpPr>
            <a:cxnSpLocks/>
            <a:stCxn id="8" idx="6"/>
          </p:cNvCxnSpPr>
          <p:nvPr/>
        </p:nvCxnSpPr>
        <p:spPr>
          <a:xfrm>
            <a:off x="803148" y="685800"/>
            <a:ext cx="37688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EF33052A-E1F7-49B2-8D2D-2F612BAC4AF3}"/>
              </a:ext>
            </a:extLst>
          </p:cNvPr>
          <p:cNvCxnSpPr/>
          <p:nvPr/>
        </p:nvCxnSpPr>
        <p:spPr>
          <a:xfrm>
            <a:off x="4572000" y="685800"/>
            <a:ext cx="0" cy="1022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CD86FF8C-76DD-4E2F-9AD2-C79D99782EE0}"/>
              </a:ext>
            </a:extLst>
          </p:cNvPr>
          <p:cNvCxnSpPr>
            <a:cxnSpLocks/>
            <a:stCxn id="24" idx="2"/>
          </p:cNvCxnSpPr>
          <p:nvPr/>
        </p:nvCxnSpPr>
        <p:spPr>
          <a:xfrm flipH="1">
            <a:off x="4600003" y="2242000"/>
            <a:ext cx="568" cy="2139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CC38B20C-81D2-438C-99AA-5CE0451D743E}"/>
              </a:ext>
            </a:extLst>
          </p:cNvPr>
          <p:cNvCxnSpPr>
            <a:stCxn id="25" idx="1"/>
          </p:cNvCxnSpPr>
          <p:nvPr/>
        </p:nvCxnSpPr>
        <p:spPr>
          <a:xfrm flipH="1">
            <a:off x="1884082" y="4648200"/>
            <a:ext cx="18306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5CF00724-9045-4FB0-9D4A-CB67D6345E9F}"/>
              </a:ext>
            </a:extLst>
          </p:cNvPr>
          <p:cNvCxnSpPr>
            <a:endCxn id="10" idx="2"/>
          </p:cNvCxnSpPr>
          <p:nvPr/>
        </p:nvCxnSpPr>
        <p:spPr>
          <a:xfrm flipV="1">
            <a:off x="1884082" y="3689768"/>
            <a:ext cx="0" cy="958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CA5CEE62-EBF0-41C0-9BA2-1658A7A89CBD}"/>
              </a:ext>
            </a:extLst>
          </p:cNvPr>
          <p:cNvCxnSpPr>
            <a:stCxn id="10" idx="0"/>
          </p:cNvCxnSpPr>
          <p:nvPr/>
        </p:nvCxnSpPr>
        <p:spPr>
          <a:xfrm flipV="1">
            <a:off x="1884082" y="1979997"/>
            <a:ext cx="0" cy="11763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xmlns="" id="{5679B8B7-C964-47B0-852D-6E49F0E2F46C}"/>
              </a:ext>
            </a:extLst>
          </p:cNvPr>
          <p:cNvCxnSpPr>
            <a:cxnSpLocks/>
            <a:endCxn id="24" idx="1"/>
          </p:cNvCxnSpPr>
          <p:nvPr/>
        </p:nvCxnSpPr>
        <p:spPr>
          <a:xfrm>
            <a:off x="1884082" y="1975300"/>
            <a:ext cx="18306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Oval 9">
            <a:extLst>
              <a:ext uri="{FF2B5EF4-FFF2-40B4-BE49-F238E27FC236}">
                <a16:creationId xmlns:a16="http://schemas.microsoft.com/office/drawing/2014/main" xmlns="" id="{6DD7D3DB-70AD-4968-9840-9545B0DB6A41}"/>
              </a:ext>
            </a:extLst>
          </p:cNvPr>
          <p:cNvSpPr>
            <a:spLocks noChangeArrowheads="1"/>
          </p:cNvSpPr>
          <p:nvPr/>
        </p:nvSpPr>
        <p:spPr bwMode="auto">
          <a:xfrm>
            <a:off x="6395301" y="1902273"/>
            <a:ext cx="228600" cy="228600"/>
          </a:xfrm>
          <a:prstGeom prst="ellipse">
            <a:avLst/>
          </a:prstGeom>
          <a:solidFill>
            <a:schemeClr val="accent1"/>
          </a:solidFill>
          <a:ln w="9525">
            <a:solidFill>
              <a:schemeClr val="tx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66" name="Oval 9">
            <a:extLst>
              <a:ext uri="{FF2B5EF4-FFF2-40B4-BE49-F238E27FC236}">
                <a16:creationId xmlns:a16="http://schemas.microsoft.com/office/drawing/2014/main" xmlns="" id="{19231974-B9D9-4B03-B73F-A4D2A6B986A9}"/>
              </a:ext>
            </a:extLst>
          </p:cNvPr>
          <p:cNvSpPr>
            <a:spLocks noChangeArrowheads="1"/>
          </p:cNvSpPr>
          <p:nvPr/>
        </p:nvSpPr>
        <p:spPr bwMode="auto">
          <a:xfrm>
            <a:off x="6234878" y="1761934"/>
            <a:ext cx="549446" cy="509277"/>
          </a:xfrm>
          <a:prstGeom prst="ellipse">
            <a:avLst/>
          </a:prstGeom>
          <a:noFill/>
          <a:ln w="9525">
            <a:solidFill>
              <a:schemeClr val="accent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67" name="Oval 9">
            <a:extLst>
              <a:ext uri="{FF2B5EF4-FFF2-40B4-BE49-F238E27FC236}">
                <a16:creationId xmlns:a16="http://schemas.microsoft.com/office/drawing/2014/main" xmlns="" id="{064D32D3-2C79-4590-ACBF-727F319780A3}"/>
              </a:ext>
            </a:extLst>
          </p:cNvPr>
          <p:cNvSpPr>
            <a:spLocks noChangeArrowheads="1"/>
          </p:cNvSpPr>
          <p:nvPr/>
        </p:nvSpPr>
        <p:spPr bwMode="auto">
          <a:xfrm>
            <a:off x="6395301" y="4485445"/>
            <a:ext cx="228600" cy="228600"/>
          </a:xfrm>
          <a:prstGeom prst="ellipse">
            <a:avLst/>
          </a:prstGeom>
          <a:solidFill>
            <a:schemeClr val="accent1"/>
          </a:solidFill>
          <a:ln w="9525">
            <a:solidFill>
              <a:schemeClr val="tx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70" name="Oval 9">
            <a:extLst>
              <a:ext uri="{FF2B5EF4-FFF2-40B4-BE49-F238E27FC236}">
                <a16:creationId xmlns:a16="http://schemas.microsoft.com/office/drawing/2014/main" xmlns="" id="{04C9C210-1E3E-4C2E-8F82-5C67F9B8FE64}"/>
              </a:ext>
            </a:extLst>
          </p:cNvPr>
          <p:cNvSpPr>
            <a:spLocks noChangeArrowheads="1"/>
          </p:cNvSpPr>
          <p:nvPr/>
        </p:nvSpPr>
        <p:spPr bwMode="auto">
          <a:xfrm>
            <a:off x="6234878" y="4345106"/>
            <a:ext cx="549446" cy="509277"/>
          </a:xfrm>
          <a:prstGeom prst="ellipse">
            <a:avLst/>
          </a:prstGeom>
          <a:noFill/>
          <a:ln w="9525">
            <a:solidFill>
              <a:schemeClr val="accent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71" name="Oval 9">
            <a:extLst>
              <a:ext uri="{FF2B5EF4-FFF2-40B4-BE49-F238E27FC236}">
                <a16:creationId xmlns:a16="http://schemas.microsoft.com/office/drawing/2014/main" xmlns="" id="{F9921B2D-391A-4E32-AA43-551481D3AFB6}"/>
              </a:ext>
            </a:extLst>
          </p:cNvPr>
          <p:cNvSpPr>
            <a:spLocks noChangeArrowheads="1"/>
          </p:cNvSpPr>
          <p:nvPr/>
        </p:nvSpPr>
        <p:spPr bwMode="auto">
          <a:xfrm>
            <a:off x="1195256" y="4917903"/>
            <a:ext cx="228600" cy="228600"/>
          </a:xfrm>
          <a:prstGeom prst="ellipse">
            <a:avLst/>
          </a:prstGeom>
          <a:solidFill>
            <a:schemeClr val="accent1"/>
          </a:solidFill>
          <a:ln w="9525">
            <a:solidFill>
              <a:schemeClr val="tx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72" name="Oval 9">
            <a:extLst>
              <a:ext uri="{FF2B5EF4-FFF2-40B4-BE49-F238E27FC236}">
                <a16:creationId xmlns:a16="http://schemas.microsoft.com/office/drawing/2014/main" xmlns="" id="{2E2A8B70-D80A-4FB5-A8B2-4A26CC54F08A}"/>
              </a:ext>
            </a:extLst>
          </p:cNvPr>
          <p:cNvSpPr>
            <a:spLocks noChangeArrowheads="1"/>
          </p:cNvSpPr>
          <p:nvPr/>
        </p:nvSpPr>
        <p:spPr bwMode="auto">
          <a:xfrm>
            <a:off x="1034833" y="4777564"/>
            <a:ext cx="549446" cy="509277"/>
          </a:xfrm>
          <a:prstGeom prst="ellipse">
            <a:avLst/>
          </a:prstGeom>
          <a:noFill/>
          <a:ln w="9525">
            <a:solidFill>
              <a:schemeClr val="accent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cxnSp>
        <p:nvCxnSpPr>
          <p:cNvPr id="48" name="Straight Arrow Connector 47">
            <a:extLst>
              <a:ext uri="{FF2B5EF4-FFF2-40B4-BE49-F238E27FC236}">
                <a16:creationId xmlns:a16="http://schemas.microsoft.com/office/drawing/2014/main" xmlns="" id="{59017D52-B7FF-4E5F-BFD8-4900E79C1BDF}"/>
              </a:ext>
            </a:extLst>
          </p:cNvPr>
          <p:cNvCxnSpPr>
            <a:stCxn id="24" idx="3"/>
            <a:endCxn id="66" idx="2"/>
          </p:cNvCxnSpPr>
          <p:nvPr/>
        </p:nvCxnSpPr>
        <p:spPr>
          <a:xfrm>
            <a:off x="5486392" y="1975300"/>
            <a:ext cx="748486" cy="41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xmlns="" id="{5FDF3B64-825F-4809-9DA8-D8FF09CF4CE5}"/>
              </a:ext>
            </a:extLst>
          </p:cNvPr>
          <p:cNvCxnSpPr>
            <a:stCxn id="25" idx="3"/>
            <a:endCxn id="70" idx="2"/>
          </p:cNvCxnSpPr>
          <p:nvPr/>
        </p:nvCxnSpPr>
        <p:spPr>
          <a:xfrm flipV="1">
            <a:off x="5486400" y="4599745"/>
            <a:ext cx="748478" cy="48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xmlns="" id="{9A5DC771-AB92-4B7D-B542-E2C35BAFB588}"/>
              </a:ext>
            </a:extLst>
          </p:cNvPr>
          <p:cNvCxnSpPr>
            <a:stCxn id="10" idx="2"/>
            <a:endCxn id="72" idx="0"/>
          </p:cNvCxnSpPr>
          <p:nvPr/>
        </p:nvCxnSpPr>
        <p:spPr>
          <a:xfrm flipH="1">
            <a:off x="1309556" y="3689768"/>
            <a:ext cx="574526" cy="1087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xmlns="" id="{79E5E034-F2CD-4319-AACA-A23D71748526}"/>
              </a:ext>
            </a:extLst>
          </p:cNvPr>
          <p:cNvSpPr txBox="1"/>
          <p:nvPr/>
        </p:nvSpPr>
        <p:spPr>
          <a:xfrm>
            <a:off x="5562600" y="1708600"/>
            <a:ext cx="549446" cy="307777"/>
          </a:xfrm>
          <a:prstGeom prst="rect">
            <a:avLst/>
          </a:prstGeom>
          <a:noFill/>
        </p:spPr>
        <p:txBody>
          <a:bodyPr wrap="square" rtlCol="0">
            <a:spAutoFit/>
          </a:bodyPr>
          <a:lstStyle/>
          <a:p>
            <a:r>
              <a:rPr lang="en-US" dirty="0"/>
              <a:t>Exit</a:t>
            </a:r>
          </a:p>
        </p:txBody>
      </p:sp>
      <p:sp>
        <p:nvSpPr>
          <p:cNvPr id="73" name="TextBox 72">
            <a:extLst>
              <a:ext uri="{FF2B5EF4-FFF2-40B4-BE49-F238E27FC236}">
                <a16:creationId xmlns:a16="http://schemas.microsoft.com/office/drawing/2014/main" xmlns="" id="{B133F2E5-7B5C-4158-813A-BE0E61941766}"/>
              </a:ext>
            </a:extLst>
          </p:cNvPr>
          <p:cNvSpPr txBox="1"/>
          <p:nvPr/>
        </p:nvSpPr>
        <p:spPr>
          <a:xfrm>
            <a:off x="5562600" y="4345106"/>
            <a:ext cx="607328" cy="307777"/>
          </a:xfrm>
          <a:prstGeom prst="rect">
            <a:avLst/>
          </a:prstGeom>
          <a:noFill/>
        </p:spPr>
        <p:txBody>
          <a:bodyPr wrap="square" rtlCol="0">
            <a:spAutoFit/>
          </a:bodyPr>
          <a:lstStyle/>
          <a:p>
            <a:r>
              <a:rPr lang="en-US" dirty="0"/>
              <a:t>Exit</a:t>
            </a:r>
          </a:p>
        </p:txBody>
      </p:sp>
      <p:sp>
        <p:nvSpPr>
          <p:cNvPr id="74" name="TextBox 73">
            <a:extLst>
              <a:ext uri="{FF2B5EF4-FFF2-40B4-BE49-F238E27FC236}">
                <a16:creationId xmlns:a16="http://schemas.microsoft.com/office/drawing/2014/main" xmlns="" id="{10C457B9-12DE-4DA3-830C-C6D84D0993FA}"/>
              </a:ext>
            </a:extLst>
          </p:cNvPr>
          <p:cNvSpPr txBox="1"/>
          <p:nvPr/>
        </p:nvSpPr>
        <p:spPr>
          <a:xfrm>
            <a:off x="1034833" y="4114800"/>
            <a:ext cx="641564" cy="307777"/>
          </a:xfrm>
          <a:prstGeom prst="rect">
            <a:avLst/>
          </a:prstGeom>
          <a:noFill/>
        </p:spPr>
        <p:txBody>
          <a:bodyPr wrap="square" rtlCol="0">
            <a:spAutoFit/>
          </a:bodyPr>
          <a:lstStyle/>
          <a:p>
            <a:r>
              <a:rPr lang="en-US" dirty="0"/>
              <a:t>Exit</a:t>
            </a:r>
          </a:p>
        </p:txBody>
      </p:sp>
      <p:cxnSp>
        <p:nvCxnSpPr>
          <p:cNvPr id="76" name="Straight Connector 75">
            <a:extLst>
              <a:ext uri="{FF2B5EF4-FFF2-40B4-BE49-F238E27FC236}">
                <a16:creationId xmlns:a16="http://schemas.microsoft.com/office/drawing/2014/main" xmlns="" id="{FB14F3D8-654C-4666-BDCA-996F9792E2C3}"/>
              </a:ext>
            </a:extLst>
          </p:cNvPr>
          <p:cNvCxnSpPr/>
          <p:nvPr/>
        </p:nvCxnSpPr>
        <p:spPr>
          <a:xfrm flipV="1">
            <a:off x="4724400" y="1219200"/>
            <a:ext cx="0" cy="489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xmlns="" id="{3BFAF1ED-F12D-4B10-8972-1D40A17DAE89}"/>
              </a:ext>
            </a:extLst>
          </p:cNvPr>
          <p:cNvCxnSpPr/>
          <p:nvPr/>
        </p:nvCxnSpPr>
        <p:spPr>
          <a:xfrm>
            <a:off x="4724400" y="1219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xmlns="" id="{E2A1B49E-1663-456E-AF96-74E782D2580F}"/>
              </a:ext>
            </a:extLst>
          </p:cNvPr>
          <p:cNvCxnSpPr/>
          <p:nvPr/>
        </p:nvCxnSpPr>
        <p:spPr>
          <a:xfrm>
            <a:off x="4953000" y="1219200"/>
            <a:ext cx="0" cy="489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xmlns="" id="{892775FB-FADF-40A8-88E3-E23145168FCC}"/>
              </a:ext>
            </a:extLst>
          </p:cNvPr>
          <p:cNvCxnSpPr/>
          <p:nvPr/>
        </p:nvCxnSpPr>
        <p:spPr>
          <a:xfrm flipV="1">
            <a:off x="4419600" y="3810000"/>
            <a:ext cx="0" cy="571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xmlns="" id="{6A5BB823-CA89-48B6-A3DB-77CB1730FAB7}"/>
              </a:ext>
            </a:extLst>
          </p:cNvPr>
          <p:cNvCxnSpPr/>
          <p:nvPr/>
        </p:nvCxnSpPr>
        <p:spPr>
          <a:xfrm flipH="1">
            <a:off x="4191000" y="3810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xmlns="" id="{E0261AB1-7E62-4D90-A1CB-672E37CCACA1}"/>
              </a:ext>
            </a:extLst>
          </p:cNvPr>
          <p:cNvCxnSpPr/>
          <p:nvPr/>
        </p:nvCxnSpPr>
        <p:spPr>
          <a:xfrm>
            <a:off x="4191000" y="3810000"/>
            <a:ext cx="0" cy="571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xmlns="" id="{159B46BB-6BB2-490A-A868-74004EF8E67D}"/>
              </a:ext>
            </a:extLst>
          </p:cNvPr>
          <p:cNvCxnSpPr/>
          <p:nvPr/>
        </p:nvCxnSpPr>
        <p:spPr>
          <a:xfrm flipV="1">
            <a:off x="2133600" y="2667000"/>
            <a:ext cx="0" cy="489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xmlns="" id="{F3FF6C1E-BE42-482B-B512-459486E445ED}"/>
              </a:ext>
            </a:extLst>
          </p:cNvPr>
          <p:cNvCxnSpPr/>
          <p:nvPr/>
        </p:nvCxnSpPr>
        <p:spPr>
          <a:xfrm>
            <a:off x="2133600" y="26670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xmlns="" id="{0BE26AFE-1A89-48C1-91C6-DF1DB82D79B8}"/>
              </a:ext>
            </a:extLst>
          </p:cNvPr>
          <p:cNvCxnSpPr/>
          <p:nvPr/>
        </p:nvCxnSpPr>
        <p:spPr>
          <a:xfrm>
            <a:off x="2362200" y="2667000"/>
            <a:ext cx="0" cy="4893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xmlns="" id="{40AB92D9-491C-4A2D-A431-1AAF1E7C6DB1}"/>
              </a:ext>
            </a:extLst>
          </p:cNvPr>
          <p:cNvSpPr txBox="1"/>
          <p:nvPr/>
        </p:nvSpPr>
        <p:spPr>
          <a:xfrm>
            <a:off x="5029200" y="1219200"/>
            <a:ext cx="914399" cy="307777"/>
          </a:xfrm>
          <a:prstGeom prst="rect">
            <a:avLst/>
          </a:prstGeom>
          <a:noFill/>
        </p:spPr>
        <p:txBody>
          <a:bodyPr wrap="square" rtlCol="0">
            <a:spAutoFit/>
          </a:bodyPr>
          <a:lstStyle/>
          <a:p>
            <a:r>
              <a:rPr lang="en-US" dirty="0"/>
              <a:t>Stop</a:t>
            </a:r>
          </a:p>
        </p:txBody>
      </p:sp>
      <p:sp>
        <p:nvSpPr>
          <p:cNvPr id="94" name="TextBox 93">
            <a:extLst>
              <a:ext uri="{FF2B5EF4-FFF2-40B4-BE49-F238E27FC236}">
                <a16:creationId xmlns:a16="http://schemas.microsoft.com/office/drawing/2014/main" xmlns="" id="{352BB145-29EE-4058-853F-AA06E377EF94}"/>
              </a:ext>
            </a:extLst>
          </p:cNvPr>
          <p:cNvSpPr txBox="1"/>
          <p:nvPr/>
        </p:nvSpPr>
        <p:spPr>
          <a:xfrm>
            <a:off x="3657600" y="4038600"/>
            <a:ext cx="609597" cy="307777"/>
          </a:xfrm>
          <a:prstGeom prst="rect">
            <a:avLst/>
          </a:prstGeom>
          <a:noFill/>
        </p:spPr>
        <p:txBody>
          <a:bodyPr wrap="square" rtlCol="0">
            <a:spAutoFit/>
          </a:bodyPr>
          <a:lstStyle/>
          <a:p>
            <a:r>
              <a:rPr lang="en-US" dirty="0"/>
              <a:t>Stop</a:t>
            </a:r>
          </a:p>
        </p:txBody>
      </p:sp>
      <p:sp>
        <p:nvSpPr>
          <p:cNvPr id="95" name="TextBox 94">
            <a:extLst>
              <a:ext uri="{FF2B5EF4-FFF2-40B4-BE49-F238E27FC236}">
                <a16:creationId xmlns:a16="http://schemas.microsoft.com/office/drawing/2014/main" xmlns="" id="{B290DD43-6B6E-440C-BC74-F4200D85A6CC}"/>
              </a:ext>
            </a:extLst>
          </p:cNvPr>
          <p:cNvSpPr txBox="1"/>
          <p:nvPr/>
        </p:nvSpPr>
        <p:spPr>
          <a:xfrm>
            <a:off x="2362200" y="2743200"/>
            <a:ext cx="655519" cy="307777"/>
          </a:xfrm>
          <a:prstGeom prst="rect">
            <a:avLst/>
          </a:prstGeom>
          <a:noFill/>
        </p:spPr>
        <p:txBody>
          <a:bodyPr wrap="square" rtlCol="0">
            <a:spAutoFit/>
          </a:bodyPr>
          <a:lstStyle/>
          <a:p>
            <a:r>
              <a:rPr lang="en-US" dirty="0"/>
              <a:t>Stop</a:t>
            </a:r>
          </a:p>
        </p:txBody>
      </p:sp>
    </p:spTree>
    <p:extLst>
      <p:ext uri="{BB962C8B-B14F-4D97-AF65-F5344CB8AC3E}">
        <p14:creationId xmlns:p14="http://schemas.microsoft.com/office/powerpoint/2010/main" val="27887385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ChangeArrowheads="1"/>
          </p:cNvSpPr>
          <p:nvPr/>
        </p:nvSpPr>
        <p:spPr bwMode="auto">
          <a:xfrm>
            <a:off x="3581400" y="457200"/>
            <a:ext cx="152400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800">
                <a:latin typeface="Arial" charset="0"/>
              </a:rPr>
              <a:t>Idle</a:t>
            </a:r>
          </a:p>
        </p:txBody>
      </p:sp>
      <p:sp>
        <p:nvSpPr>
          <p:cNvPr id="14340" name="Rectangle 5"/>
          <p:cNvSpPr>
            <a:spLocks noChangeArrowheads="1"/>
          </p:cNvSpPr>
          <p:nvPr/>
        </p:nvSpPr>
        <p:spPr bwMode="auto">
          <a:xfrm>
            <a:off x="914400" y="1828800"/>
            <a:ext cx="152400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800">
                <a:latin typeface="Arial" charset="0"/>
              </a:rPr>
              <a:t>Country</a:t>
            </a:r>
          </a:p>
          <a:p>
            <a:pPr algn="ctr">
              <a:defRPr/>
            </a:pPr>
            <a:r>
              <a:rPr lang="en-US" sz="1800">
                <a:latin typeface="Arial" charset="0"/>
              </a:rPr>
              <a:t>selected</a:t>
            </a:r>
          </a:p>
        </p:txBody>
      </p:sp>
      <p:sp>
        <p:nvSpPr>
          <p:cNvPr id="14341" name="Rectangle 6"/>
          <p:cNvSpPr>
            <a:spLocks noChangeArrowheads="1"/>
          </p:cNvSpPr>
          <p:nvPr/>
        </p:nvSpPr>
        <p:spPr bwMode="auto">
          <a:xfrm>
            <a:off x="6705600" y="1905000"/>
            <a:ext cx="152400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800">
                <a:latin typeface="Arial" charset="0"/>
              </a:rPr>
              <a:t>Amount</a:t>
            </a:r>
          </a:p>
          <a:p>
            <a:pPr algn="ctr">
              <a:defRPr/>
            </a:pPr>
            <a:r>
              <a:rPr lang="en-US" sz="1800">
                <a:latin typeface="Arial" charset="0"/>
              </a:rPr>
              <a:t>entered</a:t>
            </a:r>
          </a:p>
        </p:txBody>
      </p:sp>
      <p:sp>
        <p:nvSpPr>
          <p:cNvPr id="14342" name="Rectangle 7"/>
          <p:cNvSpPr>
            <a:spLocks noChangeArrowheads="1"/>
          </p:cNvSpPr>
          <p:nvPr/>
        </p:nvSpPr>
        <p:spPr bwMode="auto">
          <a:xfrm>
            <a:off x="3657600" y="3276600"/>
            <a:ext cx="152400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800" dirty="0">
                <a:latin typeface="Arial" charset="0"/>
              </a:rPr>
              <a:t>Both inputs</a:t>
            </a:r>
          </a:p>
          <a:p>
            <a:pPr algn="ctr">
              <a:defRPr/>
            </a:pPr>
            <a:r>
              <a:rPr lang="en-US" sz="1800" dirty="0">
                <a:latin typeface="Arial" charset="0"/>
              </a:rPr>
              <a:t>entered</a:t>
            </a:r>
          </a:p>
        </p:txBody>
      </p:sp>
      <p:sp>
        <p:nvSpPr>
          <p:cNvPr id="14343" name="Rectangle 8"/>
          <p:cNvSpPr>
            <a:spLocks noChangeArrowheads="1"/>
          </p:cNvSpPr>
          <p:nvPr/>
        </p:nvSpPr>
        <p:spPr bwMode="auto">
          <a:xfrm>
            <a:off x="3657600" y="4876800"/>
            <a:ext cx="1524000" cy="5334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1800" dirty="0">
                <a:latin typeface="Arial" charset="0"/>
              </a:rPr>
              <a:t>Result</a:t>
            </a:r>
          </a:p>
          <a:p>
            <a:pPr algn="ctr">
              <a:defRPr/>
            </a:pPr>
            <a:r>
              <a:rPr lang="en-US" sz="1800" dirty="0">
                <a:latin typeface="Arial" charset="0"/>
              </a:rPr>
              <a:t>displayed</a:t>
            </a:r>
          </a:p>
        </p:txBody>
      </p:sp>
      <p:sp>
        <p:nvSpPr>
          <p:cNvPr id="15368" name="Oval 9"/>
          <p:cNvSpPr>
            <a:spLocks noChangeArrowheads="1"/>
          </p:cNvSpPr>
          <p:nvPr/>
        </p:nvSpPr>
        <p:spPr bwMode="auto">
          <a:xfrm>
            <a:off x="1981200" y="609600"/>
            <a:ext cx="228600" cy="228600"/>
          </a:xfrm>
          <a:prstGeom prst="ellipse">
            <a:avLst/>
          </a:prstGeom>
          <a:solidFill>
            <a:schemeClr val="accent1"/>
          </a:solidFill>
          <a:ln w="9525">
            <a:solidFill>
              <a:schemeClr val="tx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15369" name="Oval 10"/>
          <p:cNvSpPr>
            <a:spLocks noChangeArrowheads="1"/>
          </p:cNvSpPr>
          <p:nvPr/>
        </p:nvSpPr>
        <p:spPr bwMode="auto">
          <a:xfrm>
            <a:off x="7086600" y="609600"/>
            <a:ext cx="228600" cy="228600"/>
          </a:xfrm>
          <a:prstGeom prst="ellipse">
            <a:avLst/>
          </a:prstGeom>
          <a:solidFill>
            <a:schemeClr val="accent1"/>
          </a:solidFill>
          <a:ln w="9525">
            <a:solidFill>
              <a:schemeClr val="tx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15370" name="Oval 11"/>
          <p:cNvSpPr>
            <a:spLocks noChangeArrowheads="1"/>
          </p:cNvSpPr>
          <p:nvPr/>
        </p:nvSpPr>
        <p:spPr bwMode="auto">
          <a:xfrm>
            <a:off x="1066800" y="5029200"/>
            <a:ext cx="228600" cy="228600"/>
          </a:xfrm>
          <a:prstGeom prst="ellipse">
            <a:avLst/>
          </a:prstGeom>
          <a:solidFill>
            <a:schemeClr val="accent1"/>
          </a:solidFill>
          <a:ln w="9525">
            <a:solidFill>
              <a:schemeClr val="tx1"/>
            </a:solidFill>
            <a:round/>
            <a:headEnd/>
            <a:tailEnd/>
          </a:ln>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15371" name="Oval 12"/>
          <p:cNvSpPr>
            <a:spLocks noChangeArrowheads="1"/>
          </p:cNvSpPr>
          <p:nvPr/>
        </p:nvSpPr>
        <p:spPr bwMode="auto">
          <a:xfrm>
            <a:off x="914400" y="4876800"/>
            <a:ext cx="533400" cy="533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15372" name="Oval 13"/>
          <p:cNvSpPr>
            <a:spLocks noChangeArrowheads="1"/>
          </p:cNvSpPr>
          <p:nvPr/>
        </p:nvSpPr>
        <p:spPr bwMode="auto">
          <a:xfrm>
            <a:off x="6934200" y="457200"/>
            <a:ext cx="533400" cy="533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15373" name="Line 14"/>
          <p:cNvSpPr>
            <a:spLocks noChangeShapeType="1"/>
          </p:cNvSpPr>
          <p:nvPr/>
        </p:nvSpPr>
        <p:spPr bwMode="auto">
          <a:xfrm flipV="1">
            <a:off x="2209800" y="6858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4" name="Line 15"/>
          <p:cNvSpPr>
            <a:spLocks noChangeShapeType="1"/>
          </p:cNvSpPr>
          <p:nvPr/>
        </p:nvSpPr>
        <p:spPr bwMode="auto">
          <a:xfrm>
            <a:off x="5105400" y="685800"/>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5" name="Line 16"/>
          <p:cNvSpPr>
            <a:spLocks noChangeShapeType="1"/>
          </p:cNvSpPr>
          <p:nvPr/>
        </p:nvSpPr>
        <p:spPr bwMode="auto">
          <a:xfrm>
            <a:off x="1143000" y="2362200"/>
            <a:ext cx="0" cy="2514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6" name="Line 18"/>
          <p:cNvSpPr>
            <a:spLocks noChangeShapeType="1"/>
          </p:cNvSpPr>
          <p:nvPr/>
        </p:nvSpPr>
        <p:spPr bwMode="auto">
          <a:xfrm>
            <a:off x="1371600" y="9906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7" name="Line 19"/>
          <p:cNvSpPr>
            <a:spLocks noChangeShapeType="1"/>
          </p:cNvSpPr>
          <p:nvPr/>
        </p:nvSpPr>
        <p:spPr bwMode="auto">
          <a:xfrm>
            <a:off x="1371600" y="990600"/>
            <a:ext cx="2209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8" name="Line 20"/>
          <p:cNvSpPr>
            <a:spLocks noChangeShapeType="1"/>
          </p:cNvSpPr>
          <p:nvPr/>
        </p:nvSpPr>
        <p:spPr bwMode="auto">
          <a:xfrm>
            <a:off x="6781800" y="9144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9" name="Line 21"/>
          <p:cNvSpPr>
            <a:spLocks noChangeShapeType="1"/>
          </p:cNvSpPr>
          <p:nvPr/>
        </p:nvSpPr>
        <p:spPr bwMode="auto">
          <a:xfrm flipH="1">
            <a:off x="5105400" y="9144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0" name="Line 22"/>
          <p:cNvSpPr>
            <a:spLocks noChangeShapeType="1"/>
          </p:cNvSpPr>
          <p:nvPr/>
        </p:nvSpPr>
        <p:spPr bwMode="auto">
          <a:xfrm flipV="1">
            <a:off x="7239000" y="9906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1" name="Line 23"/>
          <p:cNvSpPr>
            <a:spLocks noChangeShapeType="1"/>
          </p:cNvSpPr>
          <p:nvPr/>
        </p:nvSpPr>
        <p:spPr bwMode="auto">
          <a:xfrm flipV="1">
            <a:off x="1143000" y="5410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2" name="Line 24"/>
          <p:cNvSpPr>
            <a:spLocks noChangeShapeType="1"/>
          </p:cNvSpPr>
          <p:nvPr/>
        </p:nvSpPr>
        <p:spPr bwMode="auto">
          <a:xfrm>
            <a:off x="1143000" y="5715000"/>
            <a:ext cx="335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3" name="Line 25"/>
          <p:cNvSpPr>
            <a:spLocks noChangeShapeType="1"/>
          </p:cNvSpPr>
          <p:nvPr/>
        </p:nvSpPr>
        <p:spPr bwMode="auto">
          <a:xfrm flipV="1">
            <a:off x="4495800" y="5410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4" name="Line 26"/>
          <p:cNvSpPr>
            <a:spLocks noChangeShapeType="1"/>
          </p:cNvSpPr>
          <p:nvPr/>
        </p:nvSpPr>
        <p:spPr bwMode="auto">
          <a:xfrm>
            <a:off x="1828800" y="3505200"/>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5" name="Line 27"/>
          <p:cNvSpPr>
            <a:spLocks noChangeShapeType="1"/>
          </p:cNvSpPr>
          <p:nvPr/>
        </p:nvSpPr>
        <p:spPr bwMode="auto">
          <a:xfrm flipV="1">
            <a:off x="1828800" y="2362200"/>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28"/>
          <p:cNvSpPr>
            <a:spLocks noChangeShapeType="1"/>
          </p:cNvSpPr>
          <p:nvPr/>
        </p:nvSpPr>
        <p:spPr bwMode="auto">
          <a:xfrm flipH="1">
            <a:off x="5181600" y="3429000"/>
            <a:ext cx="2286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7" name="Line 29"/>
          <p:cNvSpPr>
            <a:spLocks noChangeShapeType="1"/>
          </p:cNvSpPr>
          <p:nvPr/>
        </p:nvSpPr>
        <p:spPr bwMode="auto">
          <a:xfrm flipV="1">
            <a:off x="7467600" y="24384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Line 30"/>
          <p:cNvSpPr>
            <a:spLocks noChangeShapeType="1"/>
          </p:cNvSpPr>
          <p:nvPr/>
        </p:nvSpPr>
        <p:spPr bwMode="auto">
          <a:xfrm flipV="1">
            <a:off x="4419600" y="990600"/>
            <a:ext cx="0" cy="2286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9" name="Line 31"/>
          <p:cNvSpPr>
            <a:spLocks noChangeShapeType="1"/>
          </p:cNvSpPr>
          <p:nvPr/>
        </p:nvSpPr>
        <p:spPr bwMode="auto">
          <a:xfrm flipV="1">
            <a:off x="3886200" y="990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0" name="Line 32"/>
          <p:cNvSpPr>
            <a:spLocks noChangeShapeType="1"/>
          </p:cNvSpPr>
          <p:nvPr/>
        </p:nvSpPr>
        <p:spPr bwMode="auto">
          <a:xfrm flipH="1">
            <a:off x="2438400" y="20574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1" name="Line 33"/>
          <p:cNvSpPr>
            <a:spLocks noChangeShapeType="1"/>
          </p:cNvSpPr>
          <p:nvPr/>
        </p:nvSpPr>
        <p:spPr bwMode="auto">
          <a:xfrm flipV="1">
            <a:off x="4953000" y="990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2" name="Line 34"/>
          <p:cNvSpPr>
            <a:spLocks noChangeShapeType="1"/>
          </p:cNvSpPr>
          <p:nvPr/>
        </p:nvSpPr>
        <p:spPr bwMode="auto">
          <a:xfrm>
            <a:off x="4953000" y="20574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Line 35"/>
          <p:cNvSpPr>
            <a:spLocks noChangeShapeType="1"/>
          </p:cNvSpPr>
          <p:nvPr/>
        </p:nvSpPr>
        <p:spPr bwMode="auto">
          <a:xfrm>
            <a:off x="4419600" y="38100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4" name="Line 36"/>
          <p:cNvSpPr>
            <a:spLocks noChangeShapeType="1"/>
          </p:cNvSpPr>
          <p:nvPr/>
        </p:nvSpPr>
        <p:spPr bwMode="auto">
          <a:xfrm>
            <a:off x="4419600" y="304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5" name="Line 37"/>
          <p:cNvSpPr>
            <a:spLocks noChangeShapeType="1"/>
          </p:cNvSpPr>
          <p:nvPr/>
        </p:nvSpPr>
        <p:spPr bwMode="auto">
          <a:xfrm>
            <a:off x="4419600" y="304800"/>
            <a:ext cx="434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6" name="Line 38"/>
          <p:cNvSpPr>
            <a:spLocks noChangeShapeType="1"/>
          </p:cNvSpPr>
          <p:nvPr/>
        </p:nvSpPr>
        <p:spPr bwMode="auto">
          <a:xfrm>
            <a:off x="8763000" y="304800"/>
            <a:ext cx="0" cy="502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39"/>
          <p:cNvSpPr>
            <a:spLocks noChangeShapeType="1"/>
          </p:cNvSpPr>
          <p:nvPr/>
        </p:nvSpPr>
        <p:spPr bwMode="auto">
          <a:xfrm flipH="1">
            <a:off x="5181600" y="53340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8" name="Line 41"/>
          <p:cNvSpPr>
            <a:spLocks noChangeShapeType="1"/>
          </p:cNvSpPr>
          <p:nvPr/>
        </p:nvSpPr>
        <p:spPr bwMode="auto">
          <a:xfrm>
            <a:off x="1295400" y="36576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9" name="Line 42"/>
          <p:cNvSpPr>
            <a:spLocks noChangeShapeType="1"/>
          </p:cNvSpPr>
          <p:nvPr/>
        </p:nvSpPr>
        <p:spPr bwMode="auto">
          <a:xfrm>
            <a:off x="1295400" y="3657600"/>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0" name="Text Box 48"/>
          <p:cNvSpPr txBox="1">
            <a:spLocks noChangeArrowheads="1"/>
          </p:cNvSpPr>
          <p:nvPr/>
        </p:nvSpPr>
        <p:spPr bwMode="auto">
          <a:xfrm>
            <a:off x="5257800" y="381000"/>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Quit</a:t>
            </a:r>
          </a:p>
        </p:txBody>
      </p:sp>
      <p:sp>
        <p:nvSpPr>
          <p:cNvPr id="15401" name="Text Box 49"/>
          <p:cNvSpPr txBox="1">
            <a:spLocks noChangeArrowheads="1"/>
          </p:cNvSpPr>
          <p:nvPr/>
        </p:nvSpPr>
        <p:spPr bwMode="auto">
          <a:xfrm>
            <a:off x="6934200" y="5334000"/>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Clear</a:t>
            </a:r>
          </a:p>
        </p:txBody>
      </p:sp>
      <p:sp>
        <p:nvSpPr>
          <p:cNvPr id="15402" name="Text Box 50"/>
          <p:cNvSpPr txBox="1">
            <a:spLocks noChangeArrowheads="1"/>
          </p:cNvSpPr>
          <p:nvPr/>
        </p:nvSpPr>
        <p:spPr bwMode="auto">
          <a:xfrm>
            <a:off x="1981200" y="54102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Quit</a:t>
            </a:r>
          </a:p>
        </p:txBody>
      </p:sp>
      <p:sp>
        <p:nvSpPr>
          <p:cNvPr id="15403" name="Text Box 51"/>
          <p:cNvSpPr txBox="1">
            <a:spLocks noChangeArrowheads="1"/>
          </p:cNvSpPr>
          <p:nvPr/>
        </p:nvSpPr>
        <p:spPr bwMode="auto">
          <a:xfrm>
            <a:off x="4419600" y="4267200"/>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Compute</a:t>
            </a:r>
          </a:p>
        </p:txBody>
      </p:sp>
      <p:sp>
        <p:nvSpPr>
          <p:cNvPr id="15404" name="Text Box 52"/>
          <p:cNvSpPr txBox="1">
            <a:spLocks noChangeArrowheads="1"/>
          </p:cNvSpPr>
          <p:nvPr/>
        </p:nvSpPr>
        <p:spPr bwMode="auto">
          <a:xfrm>
            <a:off x="1905000" y="36576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Quit</a:t>
            </a:r>
          </a:p>
        </p:txBody>
      </p:sp>
      <p:sp>
        <p:nvSpPr>
          <p:cNvPr id="15405" name="Text Box 53"/>
          <p:cNvSpPr txBox="1">
            <a:spLocks noChangeArrowheads="1"/>
          </p:cNvSpPr>
          <p:nvPr/>
        </p:nvSpPr>
        <p:spPr bwMode="auto">
          <a:xfrm>
            <a:off x="609600" y="31242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Quit</a:t>
            </a:r>
          </a:p>
        </p:txBody>
      </p:sp>
      <p:sp>
        <p:nvSpPr>
          <p:cNvPr id="15406" name="Text Box 54"/>
          <p:cNvSpPr txBox="1">
            <a:spLocks noChangeArrowheads="1"/>
          </p:cNvSpPr>
          <p:nvPr/>
        </p:nvSpPr>
        <p:spPr bwMode="auto">
          <a:xfrm>
            <a:off x="7239000" y="12192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Quit</a:t>
            </a:r>
          </a:p>
        </p:txBody>
      </p:sp>
      <p:sp>
        <p:nvSpPr>
          <p:cNvPr id="15407" name="Text Box 55"/>
          <p:cNvSpPr txBox="1">
            <a:spLocks noChangeArrowheads="1"/>
          </p:cNvSpPr>
          <p:nvPr/>
        </p:nvSpPr>
        <p:spPr bwMode="auto">
          <a:xfrm>
            <a:off x="5715000" y="31242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Select country</a:t>
            </a:r>
          </a:p>
        </p:txBody>
      </p:sp>
      <p:sp>
        <p:nvSpPr>
          <p:cNvPr id="15408" name="Text Box 56"/>
          <p:cNvSpPr txBox="1">
            <a:spLocks noChangeArrowheads="1"/>
          </p:cNvSpPr>
          <p:nvPr/>
        </p:nvSpPr>
        <p:spPr bwMode="auto">
          <a:xfrm>
            <a:off x="1981200" y="32004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Enter amount</a:t>
            </a:r>
          </a:p>
        </p:txBody>
      </p:sp>
      <p:sp>
        <p:nvSpPr>
          <p:cNvPr id="15409" name="Text Box 57"/>
          <p:cNvSpPr txBox="1">
            <a:spLocks noChangeArrowheads="1"/>
          </p:cNvSpPr>
          <p:nvPr/>
        </p:nvSpPr>
        <p:spPr bwMode="auto">
          <a:xfrm>
            <a:off x="2667000" y="17526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Clear</a:t>
            </a:r>
          </a:p>
        </p:txBody>
      </p:sp>
      <p:sp>
        <p:nvSpPr>
          <p:cNvPr id="15410" name="Text Box 58"/>
          <p:cNvSpPr txBox="1">
            <a:spLocks noChangeArrowheads="1"/>
          </p:cNvSpPr>
          <p:nvPr/>
        </p:nvSpPr>
        <p:spPr bwMode="auto">
          <a:xfrm>
            <a:off x="5257800" y="1676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Clear</a:t>
            </a:r>
          </a:p>
        </p:txBody>
      </p:sp>
      <p:sp>
        <p:nvSpPr>
          <p:cNvPr id="15411" name="Text Box 59"/>
          <p:cNvSpPr txBox="1">
            <a:spLocks noChangeArrowheads="1"/>
          </p:cNvSpPr>
          <p:nvPr/>
        </p:nvSpPr>
        <p:spPr bwMode="auto">
          <a:xfrm>
            <a:off x="5181600" y="9144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Enter amount</a:t>
            </a:r>
          </a:p>
        </p:txBody>
      </p:sp>
      <p:sp>
        <p:nvSpPr>
          <p:cNvPr id="15412" name="Text Box 60"/>
          <p:cNvSpPr txBox="1">
            <a:spLocks noChangeArrowheads="1"/>
          </p:cNvSpPr>
          <p:nvPr/>
        </p:nvSpPr>
        <p:spPr bwMode="auto">
          <a:xfrm>
            <a:off x="1600200" y="990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Select country</a:t>
            </a:r>
          </a:p>
        </p:txBody>
      </p:sp>
      <p:sp>
        <p:nvSpPr>
          <p:cNvPr id="15413" name="Text Box 61"/>
          <p:cNvSpPr txBox="1">
            <a:spLocks noChangeArrowheads="1"/>
          </p:cNvSpPr>
          <p:nvPr/>
        </p:nvSpPr>
        <p:spPr bwMode="auto">
          <a:xfrm>
            <a:off x="4419600" y="25146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Clear</a:t>
            </a:r>
          </a:p>
        </p:txBody>
      </p:sp>
      <p:sp>
        <p:nvSpPr>
          <p:cNvPr id="15414" name="Line 62"/>
          <p:cNvSpPr>
            <a:spLocks noChangeShapeType="1"/>
          </p:cNvSpPr>
          <p:nvPr/>
        </p:nvSpPr>
        <p:spPr bwMode="auto">
          <a:xfrm>
            <a:off x="381000" y="2133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15" name="Line 63"/>
          <p:cNvSpPr>
            <a:spLocks noChangeShapeType="1"/>
          </p:cNvSpPr>
          <p:nvPr/>
        </p:nvSpPr>
        <p:spPr bwMode="auto">
          <a:xfrm>
            <a:off x="381000" y="2133600"/>
            <a:ext cx="0" cy="396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6" name="Line 64"/>
          <p:cNvSpPr>
            <a:spLocks noChangeShapeType="1"/>
          </p:cNvSpPr>
          <p:nvPr/>
        </p:nvSpPr>
        <p:spPr bwMode="auto">
          <a:xfrm>
            <a:off x="381000" y="6096000"/>
            <a:ext cx="426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7" name="Line 65"/>
          <p:cNvSpPr>
            <a:spLocks noChangeShapeType="1"/>
          </p:cNvSpPr>
          <p:nvPr/>
        </p:nvSpPr>
        <p:spPr bwMode="auto">
          <a:xfrm flipV="1">
            <a:off x="4648200" y="54102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8" name="Line 66"/>
          <p:cNvSpPr>
            <a:spLocks noChangeShapeType="1"/>
          </p:cNvSpPr>
          <p:nvPr/>
        </p:nvSpPr>
        <p:spPr bwMode="auto">
          <a:xfrm flipV="1">
            <a:off x="7924800" y="2438400"/>
            <a:ext cx="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19" name="Line 67"/>
          <p:cNvSpPr>
            <a:spLocks noChangeShapeType="1"/>
          </p:cNvSpPr>
          <p:nvPr/>
        </p:nvSpPr>
        <p:spPr bwMode="auto">
          <a:xfrm flipH="1">
            <a:off x="5181600" y="4876800"/>
            <a:ext cx="274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0" name="Text Box 68"/>
          <p:cNvSpPr txBox="1">
            <a:spLocks noChangeArrowheads="1"/>
          </p:cNvSpPr>
          <p:nvPr/>
        </p:nvSpPr>
        <p:spPr bwMode="auto">
          <a:xfrm>
            <a:off x="5562600" y="4572000"/>
            <a:ext cx="198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Enter amount</a:t>
            </a:r>
          </a:p>
        </p:txBody>
      </p:sp>
      <p:sp>
        <p:nvSpPr>
          <p:cNvPr id="15421" name="Text Box 69"/>
          <p:cNvSpPr txBox="1">
            <a:spLocks noChangeArrowheads="1"/>
          </p:cNvSpPr>
          <p:nvPr/>
        </p:nvSpPr>
        <p:spPr bwMode="auto">
          <a:xfrm>
            <a:off x="1219200" y="6096000"/>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US"/>
              <a:t>Select country</a:t>
            </a:r>
          </a:p>
        </p:txBody>
      </p:sp>
      <p:sp>
        <p:nvSpPr>
          <p:cNvPr id="2" name="TextBox 1"/>
          <p:cNvSpPr txBox="1"/>
          <p:nvPr/>
        </p:nvSpPr>
        <p:spPr>
          <a:xfrm>
            <a:off x="5181600" y="5753100"/>
            <a:ext cx="3657600" cy="584200"/>
          </a:xfrm>
          <a:prstGeom prst="rect">
            <a:avLst/>
          </a:prstGeom>
          <a:noFill/>
        </p:spPr>
        <p:txBody>
          <a:bodyPr>
            <a:spAutoFit/>
          </a:bodyPr>
          <a:lstStyle/>
          <a:p>
            <a:pPr>
              <a:defRPr/>
            </a:pPr>
            <a:r>
              <a:rPr lang="en-US" sz="1600" b="1" dirty="0">
                <a:effectLst>
                  <a:outerShdw blurRad="38100" dist="38100" dir="2700000" algn="tl">
                    <a:srgbClr val="000000">
                      <a:alpha val="43137"/>
                    </a:srgbClr>
                  </a:outerShdw>
                </a:effectLst>
                <a:latin typeface="Arial" charset="0"/>
              </a:rPr>
              <a:t>State Transition Diagram for the Currency Converter</a:t>
            </a:r>
          </a:p>
        </p:txBody>
      </p:sp>
      <p:sp>
        <p:nvSpPr>
          <p:cNvPr id="3" name="Footer Placeholder 2"/>
          <p:cNvSpPr>
            <a:spLocks noGrp="1"/>
          </p:cNvSpPr>
          <p:nvPr>
            <p:ph type="ftr" sz="quarter" idx="11"/>
          </p:nvPr>
        </p:nvSpPr>
        <p:spPr/>
        <p:txBody>
          <a:bodyPr/>
          <a:lstStyle/>
          <a:p>
            <a:pPr>
              <a:defRPr/>
            </a:pPr>
            <a:r>
              <a:rPr lang="en-US"/>
              <a:t>C-S 743</a:t>
            </a:r>
          </a:p>
        </p:txBody>
      </p:sp>
      <p:sp>
        <p:nvSpPr>
          <p:cNvPr id="4" name="Slide Number Placeholder 3">
            <a:extLst>
              <a:ext uri="{FF2B5EF4-FFF2-40B4-BE49-F238E27FC236}">
                <a16:creationId xmlns:a16="http://schemas.microsoft.com/office/drawing/2014/main" xmlns="" id="{DB2D49CA-6AC4-4A18-AFF6-9810DE2752FA}"/>
              </a:ext>
            </a:extLst>
          </p:cNvPr>
          <p:cNvSpPr>
            <a:spLocks noGrp="1"/>
          </p:cNvSpPr>
          <p:nvPr>
            <p:ph type="sldNum" sz="quarter" idx="12"/>
          </p:nvPr>
        </p:nvSpPr>
        <p:spPr/>
        <p:txBody>
          <a:bodyPr/>
          <a:lstStyle/>
          <a:p>
            <a:fld id="{B44F41CE-F67B-4D96-A340-91C029FB4330}"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C-S 743</a:t>
            </a:r>
          </a:p>
        </p:txBody>
      </p:sp>
      <p:sp>
        <p:nvSpPr>
          <p:cNvPr id="3" name="TextBox 2"/>
          <p:cNvSpPr txBox="1"/>
          <p:nvPr/>
        </p:nvSpPr>
        <p:spPr>
          <a:xfrm>
            <a:off x="609600" y="609600"/>
            <a:ext cx="3581400" cy="584775"/>
          </a:xfrm>
          <a:prstGeom prst="rect">
            <a:avLst/>
          </a:prstGeom>
          <a:noFill/>
        </p:spPr>
        <p:txBody>
          <a:bodyPr wrap="square" rtlCol="0">
            <a:spAutoFit/>
          </a:bodyPr>
          <a:lstStyle/>
          <a:p>
            <a:r>
              <a:rPr lang="en-US" sz="3200" b="1" dirty="0"/>
              <a:t>Exercise</a:t>
            </a:r>
          </a:p>
        </p:txBody>
      </p:sp>
      <p:sp>
        <p:nvSpPr>
          <p:cNvPr id="4" name="TextBox 3"/>
          <p:cNvSpPr txBox="1"/>
          <p:nvPr/>
        </p:nvSpPr>
        <p:spPr>
          <a:xfrm>
            <a:off x="609600" y="1295400"/>
            <a:ext cx="7620000" cy="707886"/>
          </a:xfrm>
          <a:prstGeom prst="rect">
            <a:avLst/>
          </a:prstGeom>
          <a:noFill/>
        </p:spPr>
        <p:txBody>
          <a:bodyPr wrap="square" rtlCol="0">
            <a:spAutoFit/>
          </a:bodyPr>
          <a:lstStyle/>
          <a:p>
            <a:r>
              <a:rPr lang="en-US" sz="2000" dirty="0"/>
              <a:t>Draw the state transition diagram for the Ticket Counter example by yourself.</a:t>
            </a:r>
          </a:p>
        </p:txBody>
      </p:sp>
      <p:sp>
        <p:nvSpPr>
          <p:cNvPr id="5" name="Slide Number Placeholder 4">
            <a:extLst>
              <a:ext uri="{FF2B5EF4-FFF2-40B4-BE49-F238E27FC236}">
                <a16:creationId xmlns:a16="http://schemas.microsoft.com/office/drawing/2014/main" xmlns="" id="{584764D9-3043-4AD9-84CA-EE78E95EC005}"/>
              </a:ext>
            </a:extLst>
          </p:cNvPr>
          <p:cNvSpPr>
            <a:spLocks noGrp="1"/>
          </p:cNvSpPr>
          <p:nvPr>
            <p:ph type="sldNum" sz="quarter" idx="12"/>
          </p:nvPr>
        </p:nvSpPr>
        <p:spPr/>
        <p:txBody>
          <a:bodyPr/>
          <a:lstStyle/>
          <a:p>
            <a:fld id="{B44F41CE-F67B-4D96-A340-91C029FB4330}" type="slidenum">
              <a:rPr lang="en-US" smtClean="0"/>
              <a:pPr/>
              <a:t>16</a:t>
            </a:fld>
            <a:endParaRPr lang="en-US"/>
          </a:p>
        </p:txBody>
      </p:sp>
    </p:spTree>
    <p:extLst>
      <p:ext uri="{BB962C8B-B14F-4D97-AF65-F5344CB8AC3E}">
        <p14:creationId xmlns:p14="http://schemas.microsoft.com/office/powerpoint/2010/main" val="2231427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fontScale="90000"/>
          </a:bodyPr>
          <a:lstStyle/>
          <a:p>
            <a:pPr eaLnBrk="1" fontAlgn="auto" hangingPunct="1">
              <a:spcAft>
                <a:spcPts val="0"/>
              </a:spcAft>
              <a:defRPr/>
            </a:pPr>
            <a:r>
              <a:rPr lang="en-US"/>
              <a:t>State Transition Diagram for Currency Converter</a:t>
            </a:r>
          </a:p>
        </p:txBody>
      </p:sp>
      <p:sp>
        <p:nvSpPr>
          <p:cNvPr id="16388" name="Rectangle 3"/>
          <p:cNvSpPr>
            <a:spLocks noGrp="1" noChangeArrowheads="1"/>
          </p:cNvSpPr>
          <p:nvPr>
            <p:ph sz="quarter" idx="1"/>
          </p:nvPr>
        </p:nvSpPr>
        <p:spPr/>
        <p:txBody>
          <a:bodyPr/>
          <a:lstStyle/>
          <a:p>
            <a:pPr eaLnBrk="1" hangingPunct="1">
              <a:lnSpc>
                <a:spcPct val="90000"/>
              </a:lnSpc>
            </a:pPr>
            <a:r>
              <a:rPr lang="en-US"/>
              <a:t>Some transitions, when invoked, may not have any effects</a:t>
            </a:r>
          </a:p>
          <a:p>
            <a:pPr lvl="1" eaLnBrk="1" hangingPunct="1">
              <a:lnSpc>
                <a:spcPct val="90000"/>
              </a:lnSpc>
            </a:pPr>
            <a:r>
              <a:rPr lang="en-US"/>
              <a:t>Example</a:t>
            </a:r>
          </a:p>
          <a:p>
            <a:pPr lvl="2" eaLnBrk="1" hangingPunct="1">
              <a:lnSpc>
                <a:spcPct val="90000"/>
              </a:lnSpc>
            </a:pPr>
            <a:r>
              <a:rPr lang="en-US"/>
              <a:t>The transition ‘select country’ in the state “Country Selected” does not have any effect. </a:t>
            </a:r>
          </a:p>
          <a:p>
            <a:pPr lvl="2" eaLnBrk="1" hangingPunct="1">
              <a:lnSpc>
                <a:spcPct val="90000"/>
              </a:lnSpc>
            </a:pPr>
            <a:r>
              <a:rPr lang="en-US"/>
              <a:t>Transition ‘Compute’ in the state “Result Displayed” does not have any effect</a:t>
            </a:r>
          </a:p>
          <a:p>
            <a:pPr lvl="1" eaLnBrk="1" hangingPunct="1">
              <a:lnSpc>
                <a:spcPct val="90000"/>
              </a:lnSpc>
            </a:pPr>
            <a:r>
              <a:rPr lang="en-US"/>
              <a:t>These transitions can be modeled as self-looping transitions that originate and end at the same state</a:t>
            </a:r>
          </a:p>
        </p:txBody>
      </p:sp>
      <p:sp>
        <p:nvSpPr>
          <p:cNvPr id="1638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FEE6685D-F4C6-4E76-943A-9E51EFA08708}"/>
              </a:ext>
            </a:extLst>
          </p:cNvPr>
          <p:cNvSpPr>
            <a:spLocks noGrp="1"/>
          </p:cNvSpPr>
          <p:nvPr>
            <p:ph type="sldNum" sz="quarter" idx="12"/>
          </p:nvPr>
        </p:nvSpPr>
        <p:spPr/>
        <p:txBody>
          <a:bodyPr/>
          <a:lstStyle/>
          <a:p>
            <a:fld id="{A49DECB1-4D50-4B2D-AB5A-B95C5EE48A8D}"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Caution</a:t>
            </a:r>
          </a:p>
        </p:txBody>
      </p:sp>
      <p:sp>
        <p:nvSpPr>
          <p:cNvPr id="17412" name="Rectangle 3"/>
          <p:cNvSpPr>
            <a:spLocks noGrp="1" noChangeArrowheads="1"/>
          </p:cNvSpPr>
          <p:nvPr>
            <p:ph sz="quarter" idx="1"/>
          </p:nvPr>
        </p:nvSpPr>
        <p:spPr/>
        <p:txBody>
          <a:bodyPr/>
          <a:lstStyle/>
          <a:p>
            <a:pPr eaLnBrk="1" hangingPunct="1">
              <a:lnSpc>
                <a:spcPct val="90000"/>
              </a:lnSpc>
            </a:pPr>
            <a:r>
              <a:rPr lang="en-US"/>
              <a:t>As the number of GUI controls increases, the number of states and number of transitions also increase at a faster rate</a:t>
            </a:r>
          </a:p>
          <a:p>
            <a:pPr lvl="1" eaLnBrk="1" hangingPunct="1">
              <a:lnSpc>
                <a:spcPct val="90000"/>
              </a:lnSpc>
            </a:pPr>
            <a:r>
              <a:rPr lang="en-US"/>
              <a:t>Example: The currency converter has 3 buttons but there are more than 15 transitions in its state transition diagram</a:t>
            </a:r>
          </a:p>
        </p:txBody>
      </p:sp>
      <p:sp>
        <p:nvSpPr>
          <p:cNvPr id="1741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9FD87C75-FC0D-41EE-A4E5-0BBAD207539F}"/>
              </a:ext>
            </a:extLst>
          </p:cNvPr>
          <p:cNvSpPr>
            <a:spLocks noGrp="1"/>
          </p:cNvSpPr>
          <p:nvPr>
            <p:ph type="sldNum" sz="quarter" idx="12"/>
          </p:nvPr>
        </p:nvSpPr>
        <p:spPr/>
        <p:txBody>
          <a:bodyPr/>
          <a:lstStyle/>
          <a:p>
            <a:fld id="{A49DECB1-4D50-4B2D-AB5A-B95C5EE48A8D}"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normAutofit fontScale="90000"/>
          </a:bodyPr>
          <a:lstStyle/>
          <a:p>
            <a:pPr eaLnBrk="1" fontAlgn="auto" hangingPunct="1">
              <a:spcAft>
                <a:spcPts val="0"/>
              </a:spcAft>
              <a:defRPr/>
            </a:pPr>
            <a:r>
              <a:rPr lang="en-US"/>
              <a:t>Shadowing / Invisibility of GUI elements</a:t>
            </a:r>
          </a:p>
        </p:txBody>
      </p:sp>
      <p:sp>
        <p:nvSpPr>
          <p:cNvPr id="18436" name="Rectangle 3"/>
          <p:cNvSpPr>
            <a:spLocks noGrp="1" noChangeArrowheads="1"/>
          </p:cNvSpPr>
          <p:nvPr>
            <p:ph sz="quarter" idx="1"/>
          </p:nvPr>
        </p:nvSpPr>
        <p:spPr/>
        <p:txBody>
          <a:bodyPr/>
          <a:lstStyle/>
          <a:p>
            <a:pPr eaLnBrk="1" hangingPunct="1"/>
            <a:r>
              <a:rPr lang="en-US" dirty="0"/>
              <a:t>In a complex GUI application, not all controls are visible or accessible at all times</a:t>
            </a:r>
          </a:p>
          <a:p>
            <a:pPr eaLnBrk="1" hangingPunct="1"/>
            <a:r>
              <a:rPr lang="en-US" dirty="0"/>
              <a:t>Examples</a:t>
            </a:r>
          </a:p>
          <a:p>
            <a:pPr lvl="1" eaLnBrk="1" hangingPunct="1"/>
            <a:r>
              <a:rPr lang="en-US" dirty="0"/>
              <a:t>In Currency Converter example, the result is displayed only after valid computation is performed</a:t>
            </a:r>
          </a:p>
          <a:p>
            <a:pPr lvl="1" eaLnBrk="1" hangingPunct="1"/>
            <a:r>
              <a:rPr lang="en-US" dirty="0"/>
              <a:t>In Ticket Counter example, results are separately displayed for each selection</a:t>
            </a:r>
          </a:p>
          <a:p>
            <a:pPr lvl="1" eaLnBrk="1" hangingPunct="1"/>
            <a:r>
              <a:rPr lang="en-US" dirty="0"/>
              <a:t>In Traffic Light example, the stop button is not visible when the system is in idle state</a:t>
            </a:r>
          </a:p>
          <a:p>
            <a:pPr lvl="1" eaLnBrk="1" hangingPunct="1"/>
            <a:r>
              <a:rPr lang="en-US" dirty="0"/>
              <a:t>In some GUI, additional menu items are displayed only after valid login entries are provided.</a:t>
            </a:r>
          </a:p>
          <a:p>
            <a:pPr eaLnBrk="1" hangingPunct="1">
              <a:buFontTx/>
              <a:buNone/>
            </a:pPr>
            <a:endParaRPr lang="en-US" dirty="0"/>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6EB3B9FC-8B6B-4C31-A5CA-25A7BEB461A9}"/>
              </a:ext>
            </a:extLst>
          </p:cNvPr>
          <p:cNvSpPr>
            <a:spLocks noGrp="1"/>
          </p:cNvSpPr>
          <p:nvPr>
            <p:ph type="sldNum" sz="quarter" idx="12"/>
          </p:nvPr>
        </p:nvSpPr>
        <p:spPr/>
        <p:txBody>
          <a:bodyPr/>
          <a:lstStyle/>
          <a:p>
            <a:fld id="{A49DECB1-4D50-4B2D-AB5A-B95C5EE48A8D}"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t>GUI Testing</a:t>
            </a:r>
          </a:p>
        </p:txBody>
      </p:sp>
      <p:sp>
        <p:nvSpPr>
          <p:cNvPr id="7172" name="Rectangle 3"/>
          <p:cNvSpPr>
            <a:spLocks noGrp="1" noChangeArrowheads="1"/>
          </p:cNvSpPr>
          <p:nvPr>
            <p:ph sz="quarter" idx="1"/>
          </p:nvPr>
        </p:nvSpPr>
        <p:spPr/>
        <p:txBody>
          <a:bodyPr/>
          <a:lstStyle/>
          <a:p>
            <a:pPr eaLnBrk="1" hangingPunct="1"/>
            <a:r>
              <a:rPr lang="en-US" dirty="0"/>
              <a:t>High level System Testing</a:t>
            </a:r>
          </a:p>
          <a:p>
            <a:pPr lvl="1" eaLnBrk="1" hangingPunct="1"/>
            <a:r>
              <a:rPr lang="en-US" dirty="0"/>
              <a:t>Test only those scenarios and outputs that are observable by the user</a:t>
            </a:r>
          </a:p>
          <a:p>
            <a:pPr eaLnBrk="1" hangingPunct="1"/>
            <a:r>
              <a:rPr lang="en-US" dirty="0"/>
              <a:t>Event-driven</a:t>
            </a:r>
          </a:p>
          <a:p>
            <a:pPr lvl="1" eaLnBrk="1" hangingPunct="1"/>
            <a:r>
              <a:rPr lang="en-US" dirty="0"/>
              <a:t>Interactive</a:t>
            </a:r>
          </a:p>
          <a:p>
            <a:pPr eaLnBrk="1" hangingPunct="1"/>
            <a:r>
              <a:rPr lang="en-US" b="1" dirty="0"/>
              <a:t>Two parts to test</a:t>
            </a:r>
          </a:p>
          <a:p>
            <a:pPr lvl="1" eaLnBrk="1" hangingPunct="1"/>
            <a:r>
              <a:rPr lang="en-US" b="1" dirty="0"/>
              <a:t>GUI controls and navigation – independent of application domain</a:t>
            </a:r>
          </a:p>
          <a:p>
            <a:pPr lvl="1" eaLnBrk="1" hangingPunct="1"/>
            <a:r>
              <a:rPr lang="en-US" b="1" dirty="0"/>
              <a:t>Functionalities of the application domain</a:t>
            </a:r>
          </a:p>
          <a:p>
            <a:pPr lvl="2" eaLnBrk="1" hangingPunct="1"/>
            <a:r>
              <a:rPr lang="en-US" b="1" dirty="0"/>
              <a:t>Format testing</a:t>
            </a:r>
          </a:p>
          <a:p>
            <a:pPr lvl="2" eaLnBrk="1" hangingPunct="1"/>
            <a:r>
              <a:rPr lang="en-US" b="1" dirty="0"/>
              <a:t>Testing with valid inputs </a:t>
            </a:r>
          </a:p>
        </p:txBody>
      </p:sp>
      <p:sp>
        <p:nvSpPr>
          <p:cNvPr id="717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0993D6C0-C891-4187-8F78-052715AC8DB4}"/>
              </a:ext>
            </a:extLst>
          </p:cNvPr>
          <p:cNvSpPr>
            <a:spLocks noGrp="1"/>
          </p:cNvSpPr>
          <p:nvPr>
            <p:ph type="sldNum" sz="quarter" idx="12"/>
          </p:nvPr>
        </p:nvSpPr>
        <p:spPr/>
        <p:txBody>
          <a:bodyPr/>
          <a:lstStyle/>
          <a:p>
            <a:fld id="{A49DECB1-4D50-4B2D-AB5A-B95C5EE48A8D}"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normAutofit fontScale="90000"/>
          </a:bodyPr>
          <a:lstStyle/>
          <a:p>
            <a:pPr eaLnBrk="1" fontAlgn="auto" hangingPunct="1">
              <a:spcAft>
                <a:spcPts val="0"/>
              </a:spcAft>
              <a:defRPr/>
            </a:pPr>
            <a:r>
              <a:rPr lang="en-US"/>
              <a:t>Shadowing / Invisibility … (Continued)</a:t>
            </a:r>
          </a:p>
        </p:txBody>
      </p:sp>
      <p:sp>
        <p:nvSpPr>
          <p:cNvPr id="19460" name="Rectangle 3"/>
          <p:cNvSpPr>
            <a:spLocks noGrp="1" noChangeArrowheads="1"/>
          </p:cNvSpPr>
          <p:nvPr>
            <p:ph sz="quarter" idx="1"/>
          </p:nvPr>
        </p:nvSpPr>
        <p:spPr/>
        <p:txBody>
          <a:bodyPr/>
          <a:lstStyle/>
          <a:p>
            <a:pPr eaLnBrk="1" hangingPunct="1">
              <a:lnSpc>
                <a:spcPct val="90000"/>
              </a:lnSpc>
            </a:pPr>
            <a:r>
              <a:rPr lang="en-US" dirty="0"/>
              <a:t>The state transition diagram will help identifying the controls that must be hidden or shadowed</a:t>
            </a:r>
          </a:p>
          <a:p>
            <a:pPr eaLnBrk="1" hangingPunct="1">
              <a:lnSpc>
                <a:spcPct val="90000"/>
              </a:lnSpc>
            </a:pPr>
            <a:r>
              <a:rPr lang="en-US" dirty="0"/>
              <a:t>These controls belong to a state that is not directly reachable from the current state</a:t>
            </a:r>
          </a:p>
          <a:p>
            <a:pPr eaLnBrk="1" hangingPunct="1">
              <a:lnSpc>
                <a:spcPct val="90000"/>
              </a:lnSpc>
            </a:pPr>
            <a:r>
              <a:rPr lang="en-US" dirty="0"/>
              <a:t>Example</a:t>
            </a:r>
          </a:p>
          <a:p>
            <a:pPr lvl="1" eaLnBrk="1" hangingPunct="1">
              <a:lnSpc>
                <a:spcPct val="90000"/>
              </a:lnSpc>
            </a:pPr>
            <a:r>
              <a:rPr lang="en-US" dirty="0"/>
              <a:t>In Currency Converter example, the result string is not computed until both inputs are entered; so it is not reachable from “Idle” state</a:t>
            </a:r>
          </a:p>
          <a:p>
            <a:pPr lvl="1" eaLnBrk="1" hangingPunct="1">
              <a:lnSpc>
                <a:spcPct val="90000"/>
              </a:lnSpc>
            </a:pPr>
            <a:r>
              <a:rPr lang="en-US" dirty="0"/>
              <a:t>In Traffic Light example , changing lights is not observed until the start button is clicked</a:t>
            </a:r>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743D5D76-6933-491C-8515-1B34C3F9A80A}"/>
              </a:ext>
            </a:extLst>
          </p:cNvPr>
          <p:cNvSpPr>
            <a:spLocks noGrp="1"/>
          </p:cNvSpPr>
          <p:nvPr>
            <p:ph type="sldNum" sz="quarter" idx="12"/>
          </p:nvPr>
        </p:nvSpPr>
        <p:spPr/>
        <p:txBody>
          <a:bodyPr/>
          <a:lstStyle/>
          <a:p>
            <a:fld id="{A49DECB1-4D50-4B2D-AB5A-B95C5EE48A8D}"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Visual Inspection</a:t>
            </a:r>
          </a:p>
        </p:txBody>
      </p:sp>
      <p:sp>
        <p:nvSpPr>
          <p:cNvPr id="20484" name="Rectangle 3"/>
          <p:cNvSpPr>
            <a:spLocks noGrp="1" noChangeArrowheads="1"/>
          </p:cNvSpPr>
          <p:nvPr>
            <p:ph sz="quarter" idx="1"/>
          </p:nvPr>
        </p:nvSpPr>
        <p:spPr/>
        <p:txBody>
          <a:bodyPr/>
          <a:lstStyle/>
          <a:p>
            <a:pPr eaLnBrk="1" hangingPunct="1"/>
            <a:r>
              <a:rPr lang="en-US" dirty="0"/>
              <a:t>Verify that all visible / observable functionalities of the system can be invoked from the GUI</a:t>
            </a:r>
          </a:p>
          <a:p>
            <a:pPr lvl="1" eaLnBrk="1" hangingPunct="1"/>
            <a:r>
              <a:rPr lang="en-US" dirty="0"/>
              <a:t>Use Requirements Document or Use Cases</a:t>
            </a:r>
          </a:p>
          <a:p>
            <a:pPr lvl="1" eaLnBrk="1" hangingPunct="1"/>
            <a:r>
              <a:rPr lang="en-US" dirty="0"/>
              <a:t>Examples:</a:t>
            </a:r>
          </a:p>
          <a:p>
            <a:pPr lvl="2" eaLnBrk="1" hangingPunct="1"/>
            <a:r>
              <a:rPr lang="en-US" sz="2400" dirty="0"/>
              <a:t>In Currency Converter,</a:t>
            </a:r>
          </a:p>
          <a:p>
            <a:pPr lvl="3" eaLnBrk="1" hangingPunct="1"/>
            <a:r>
              <a:rPr lang="en-US" dirty="0"/>
              <a:t>User must be able to select a country </a:t>
            </a:r>
          </a:p>
          <a:p>
            <a:pPr lvl="3" eaLnBrk="1" hangingPunct="1"/>
            <a:r>
              <a:rPr lang="en-US" dirty="0"/>
              <a:t>User must be able to input an amount to convert</a:t>
            </a:r>
          </a:p>
          <a:p>
            <a:pPr lvl="2" eaLnBrk="1" hangingPunct="1"/>
            <a:r>
              <a:rPr lang="en-US" sz="2400" dirty="0"/>
              <a:t>In Traffic Light,</a:t>
            </a:r>
          </a:p>
          <a:p>
            <a:pPr lvl="3" eaLnBrk="1" hangingPunct="1"/>
            <a:r>
              <a:rPr lang="en-US" dirty="0"/>
              <a:t>User must be able to start and stop the system manually</a:t>
            </a:r>
          </a:p>
          <a:p>
            <a:pPr lvl="2" eaLnBrk="1" hangingPunct="1"/>
            <a:r>
              <a:rPr lang="en-US" dirty="0"/>
              <a:t>In Ticket Counter example, </a:t>
            </a:r>
          </a:p>
          <a:p>
            <a:pPr lvl="3" eaLnBrk="1" hangingPunct="1"/>
            <a:r>
              <a:rPr lang="en-US" dirty="0"/>
              <a:t>User must be able to purchase a ticket by entering valid inputs</a:t>
            </a:r>
          </a:p>
        </p:txBody>
      </p:sp>
      <p:sp>
        <p:nvSpPr>
          <p:cNvPr id="2048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C69ADC02-B163-4A89-B6AF-BD048F1FBB60}"/>
              </a:ext>
            </a:extLst>
          </p:cNvPr>
          <p:cNvSpPr>
            <a:spLocks noGrp="1"/>
          </p:cNvSpPr>
          <p:nvPr>
            <p:ph type="sldNum" sz="quarter" idx="12"/>
          </p:nvPr>
        </p:nvSpPr>
        <p:spPr/>
        <p:txBody>
          <a:bodyPr/>
          <a:lstStyle/>
          <a:p>
            <a:fld id="{A49DECB1-4D50-4B2D-AB5A-B95C5EE48A8D}"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Visual Inspection (continued)</a:t>
            </a:r>
          </a:p>
        </p:txBody>
      </p:sp>
      <p:sp>
        <p:nvSpPr>
          <p:cNvPr id="21507" name="Content Placeholder 2"/>
          <p:cNvSpPr>
            <a:spLocks noGrp="1"/>
          </p:cNvSpPr>
          <p:nvPr>
            <p:ph sz="quarter" idx="1"/>
          </p:nvPr>
        </p:nvSpPr>
        <p:spPr/>
        <p:txBody>
          <a:bodyPr/>
          <a:lstStyle/>
          <a:p>
            <a:pPr eaLnBrk="1" hangingPunct="1"/>
            <a:r>
              <a:rPr lang="en-US"/>
              <a:t>Consistency Check</a:t>
            </a:r>
          </a:p>
          <a:p>
            <a:pPr lvl="1" eaLnBrk="1" hangingPunct="1"/>
            <a:r>
              <a:rPr lang="en-US"/>
              <a:t>Check whether the layout of GUI elements is consistent in all windows</a:t>
            </a:r>
          </a:p>
          <a:p>
            <a:pPr lvl="2" eaLnBrk="1" hangingPunct="1"/>
            <a:r>
              <a:rPr lang="en-US" sz="2200"/>
              <a:t>Do menu headers appear in the same order throughout the application?</a:t>
            </a:r>
          </a:p>
          <a:p>
            <a:pPr lvl="3" eaLnBrk="1" hangingPunct="1"/>
            <a:r>
              <a:rPr lang="en-US" sz="2200"/>
              <a:t>Example</a:t>
            </a:r>
          </a:p>
          <a:p>
            <a:pPr lvl="4" eaLnBrk="1" hangingPunct="1"/>
            <a:r>
              <a:rPr lang="en-US" sz="2200"/>
              <a:t> “Insert” menu may be placed in different places in different windows</a:t>
            </a:r>
          </a:p>
          <a:p>
            <a:pPr lvl="2" eaLnBrk="1" hangingPunct="1"/>
            <a:r>
              <a:rPr lang="en-US" sz="2200"/>
              <a:t>Do items in the menu appear in the same order throughout the application?</a:t>
            </a:r>
          </a:p>
          <a:p>
            <a:pPr lvl="3" eaLnBrk="1" hangingPunct="1"/>
            <a:r>
              <a:rPr lang="en-US" sz="2200"/>
              <a:t>Example</a:t>
            </a:r>
          </a:p>
          <a:p>
            <a:pPr lvl="4" eaLnBrk="1" hangingPunct="1"/>
            <a:r>
              <a:rPr lang="en-US" sz="2200"/>
              <a:t>Check the action of “New” in different Microsoft Windows</a:t>
            </a:r>
          </a:p>
        </p:txBody>
      </p:sp>
      <p:sp>
        <p:nvSpPr>
          <p:cNvPr id="2150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15139B28-6A9A-42C0-98EC-B23F2EE13DE1}"/>
              </a:ext>
            </a:extLst>
          </p:cNvPr>
          <p:cNvSpPr>
            <a:spLocks noGrp="1"/>
          </p:cNvSpPr>
          <p:nvPr>
            <p:ph type="sldNum" sz="quarter" idx="12"/>
          </p:nvPr>
        </p:nvSpPr>
        <p:spPr/>
        <p:txBody>
          <a:bodyPr/>
          <a:lstStyle/>
          <a:p>
            <a:fld id="{A49DECB1-4D50-4B2D-AB5A-B95C5EE48A8D}"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Visual Inspection (continued)</a:t>
            </a:r>
          </a:p>
        </p:txBody>
      </p:sp>
      <p:sp>
        <p:nvSpPr>
          <p:cNvPr id="22531" name="Content Placeholder 2"/>
          <p:cNvSpPr>
            <a:spLocks noGrp="1"/>
          </p:cNvSpPr>
          <p:nvPr>
            <p:ph sz="quarter" idx="1"/>
          </p:nvPr>
        </p:nvSpPr>
        <p:spPr/>
        <p:txBody>
          <a:bodyPr/>
          <a:lstStyle/>
          <a:p>
            <a:r>
              <a:rPr lang="en-US"/>
              <a:t>Consistency check (continued)</a:t>
            </a:r>
          </a:p>
          <a:p>
            <a:pPr lvl="2"/>
            <a:r>
              <a:rPr lang="en-US" sz="2200"/>
              <a:t>Are buttons for the same action labeled consistently throughout the application?</a:t>
            </a:r>
          </a:p>
          <a:p>
            <a:pPr lvl="2"/>
            <a:r>
              <a:rPr lang="en-US" sz="2200"/>
              <a:t>Example:</a:t>
            </a:r>
          </a:p>
          <a:p>
            <a:pPr lvl="3"/>
            <a:r>
              <a:rPr lang="en-US" sz="2200"/>
              <a:t>“Delete” in one window and “Remove” in another window – Inconsistent</a:t>
            </a:r>
          </a:p>
          <a:p>
            <a:pPr lvl="3"/>
            <a:r>
              <a:rPr lang="en-US" sz="2200"/>
              <a:t>“Add” in one window and “Create” in another window - Inconsistent</a:t>
            </a:r>
          </a:p>
          <a:p>
            <a:pPr lvl="2"/>
            <a:r>
              <a:rPr lang="en-US" sz="2200"/>
              <a:t>Are buttons for the same action placed consistently throughout the application?</a:t>
            </a:r>
          </a:p>
          <a:p>
            <a:pPr lvl="2"/>
            <a:r>
              <a:rPr lang="en-US" sz="2200"/>
              <a:t>Example:</a:t>
            </a:r>
          </a:p>
          <a:p>
            <a:pPr lvl="3"/>
            <a:r>
              <a:rPr lang="en-US" sz="2200"/>
              <a:t>“Exit” on the left bottom corner in one window, and on the right bottom corner on another window – Inconsistent</a:t>
            </a:r>
          </a:p>
          <a:p>
            <a:pPr lvl="3"/>
            <a:endParaRPr lang="en-US"/>
          </a:p>
        </p:txBody>
      </p:sp>
      <p:sp>
        <p:nvSpPr>
          <p:cNvPr id="2253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6ADF7DC1-3323-4966-BFA2-BB979D20A1C7}"/>
              </a:ext>
            </a:extLst>
          </p:cNvPr>
          <p:cNvSpPr>
            <a:spLocks noGrp="1"/>
          </p:cNvSpPr>
          <p:nvPr>
            <p:ph type="sldNum" sz="quarter" idx="12"/>
          </p:nvPr>
        </p:nvSpPr>
        <p:spPr/>
        <p:txBody>
          <a:bodyPr/>
          <a:lstStyle/>
          <a:p>
            <a:fld id="{A49DECB1-4D50-4B2D-AB5A-B95C5EE48A8D}" type="slidenum">
              <a:rPr lang="en-US" smtClean="0"/>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t>Visual Inspection (continued)</a:t>
            </a:r>
          </a:p>
        </p:txBody>
      </p:sp>
      <p:sp>
        <p:nvSpPr>
          <p:cNvPr id="23555" name="Content Placeholder 2"/>
          <p:cNvSpPr>
            <a:spLocks noGrp="1"/>
          </p:cNvSpPr>
          <p:nvPr>
            <p:ph sz="quarter" idx="1"/>
          </p:nvPr>
        </p:nvSpPr>
        <p:spPr/>
        <p:txBody>
          <a:bodyPr/>
          <a:lstStyle/>
          <a:p>
            <a:r>
              <a:rPr lang="en-US"/>
              <a:t>Consistency check (continued)</a:t>
            </a:r>
          </a:p>
          <a:p>
            <a:r>
              <a:rPr lang="en-US"/>
              <a:t>Some common mistakes</a:t>
            </a:r>
          </a:p>
          <a:p>
            <a:pPr lvl="2"/>
            <a:r>
              <a:rPr lang="en-US" sz="2200"/>
              <a:t>Missing  navigation mechanism to go forward or backward </a:t>
            </a:r>
          </a:p>
          <a:p>
            <a:pPr lvl="3"/>
            <a:r>
              <a:rPr lang="en-US" sz="2200"/>
              <a:t>Example:</a:t>
            </a:r>
          </a:p>
          <a:p>
            <a:pPr lvl="3"/>
            <a:r>
              <a:rPr lang="en-US" sz="2200"/>
              <a:t>Missing “Back” or “Next” buttons or arrows</a:t>
            </a:r>
          </a:p>
          <a:p>
            <a:pPr lvl="2"/>
            <a:r>
              <a:rPr lang="en-US" sz="2200"/>
              <a:t>Missing “Cancel” button or menu</a:t>
            </a:r>
          </a:p>
          <a:p>
            <a:pPr lvl="2"/>
            <a:r>
              <a:rPr lang="en-US" sz="2200"/>
              <a:t>Missing “Clear” button or mechanism for textual inputs</a:t>
            </a:r>
          </a:p>
          <a:p>
            <a:pPr lvl="2"/>
            <a:r>
              <a:rPr lang="en-US" sz="2200"/>
              <a:t>Different fonts, colors, styles etc. on different screens</a:t>
            </a:r>
          </a:p>
          <a:p>
            <a:pPr lvl="3"/>
            <a:r>
              <a:rPr lang="en-US" sz="2200"/>
              <a:t>Example:</a:t>
            </a:r>
          </a:p>
          <a:p>
            <a:pPr lvl="3"/>
            <a:r>
              <a:rPr lang="en-US" sz="2200"/>
              <a:t>One screen may have bigger fonts and bright color, another may have smaller fonts and dark color</a:t>
            </a:r>
          </a:p>
          <a:p>
            <a:pPr lvl="2"/>
            <a:endParaRPr lang="en-US"/>
          </a:p>
        </p:txBody>
      </p:sp>
      <p:sp>
        <p:nvSpPr>
          <p:cNvPr id="2355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9AD7C91C-E2BD-436B-8320-28D99AAE62D9}"/>
              </a:ext>
            </a:extLst>
          </p:cNvPr>
          <p:cNvSpPr>
            <a:spLocks noGrp="1"/>
          </p:cNvSpPr>
          <p:nvPr>
            <p:ph type="sldNum" sz="quarter" idx="12"/>
          </p:nvPr>
        </p:nvSpPr>
        <p:spPr/>
        <p:txBody>
          <a:bodyPr/>
          <a:lstStyle/>
          <a:p>
            <a:fld id="{A49DECB1-4D50-4B2D-AB5A-B95C5EE48A8D}"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14400" y="274638"/>
            <a:ext cx="7772400" cy="868362"/>
          </a:xfrm>
        </p:spPr>
        <p:txBody>
          <a:bodyPr/>
          <a:lstStyle/>
          <a:p>
            <a:r>
              <a:rPr lang="en-US"/>
              <a:t>Visual Inspection (continued)</a:t>
            </a:r>
          </a:p>
        </p:txBody>
      </p:sp>
      <p:sp>
        <p:nvSpPr>
          <p:cNvPr id="24579" name="Content Placeholder 2"/>
          <p:cNvSpPr>
            <a:spLocks noGrp="1"/>
          </p:cNvSpPr>
          <p:nvPr>
            <p:ph sz="quarter" idx="1"/>
          </p:nvPr>
        </p:nvSpPr>
        <p:spPr>
          <a:xfrm>
            <a:off x="914400" y="1219200"/>
            <a:ext cx="7772400" cy="4953000"/>
          </a:xfrm>
        </p:spPr>
        <p:txBody>
          <a:bodyPr/>
          <a:lstStyle/>
          <a:p>
            <a:r>
              <a:rPr lang="en-US"/>
              <a:t>Consistency check (continued)</a:t>
            </a:r>
          </a:p>
          <a:p>
            <a:r>
              <a:rPr lang="en-US"/>
              <a:t>Some common mistakes</a:t>
            </a:r>
          </a:p>
          <a:p>
            <a:pPr lvl="2"/>
            <a:r>
              <a:rPr lang="en-US" sz="2200"/>
              <a:t>Missing confirmation or error messages</a:t>
            </a:r>
          </a:p>
          <a:p>
            <a:pPr lvl="2"/>
            <a:r>
              <a:rPr lang="en-US" sz="2200"/>
              <a:t>Example</a:t>
            </a:r>
          </a:p>
          <a:p>
            <a:pPr lvl="3"/>
            <a:r>
              <a:rPr lang="en-US" sz="2200"/>
              <a:t>There is no action on the screen when the user presses “Submit”</a:t>
            </a:r>
          </a:p>
          <a:p>
            <a:pPr lvl="3"/>
            <a:r>
              <a:rPr lang="en-US" sz="2200"/>
              <a:t>The application does not ask again when the user presses “Delete”</a:t>
            </a:r>
          </a:p>
          <a:p>
            <a:pPr lvl="2"/>
            <a:r>
              <a:rPr lang="en-US" sz="2200"/>
              <a:t>Inconsistent messages</a:t>
            </a:r>
          </a:p>
          <a:p>
            <a:pPr lvl="2"/>
            <a:r>
              <a:rPr lang="en-US" sz="2200"/>
              <a:t>Example</a:t>
            </a:r>
          </a:p>
          <a:p>
            <a:pPr lvl="3"/>
            <a:r>
              <a:rPr lang="en-US" sz="2200"/>
              <a:t>“This item is deleted” at one place “This item is erased” at another place</a:t>
            </a:r>
          </a:p>
          <a:p>
            <a:pPr lvl="3"/>
            <a:r>
              <a:rPr lang="en-US" sz="2200"/>
              <a:t>Messages are not adequately detailed</a:t>
            </a:r>
          </a:p>
          <a:p>
            <a:pPr lvl="2"/>
            <a:r>
              <a:rPr lang="en-US" sz="2200"/>
              <a:t>Inconsistent fonts or colors throughout the application</a:t>
            </a:r>
          </a:p>
          <a:p>
            <a:endParaRPr lang="en-US" b="1"/>
          </a:p>
        </p:txBody>
      </p:sp>
      <p:sp>
        <p:nvSpPr>
          <p:cNvPr id="2458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0E5557D3-22B4-4388-B7C0-D3F8D9684317}"/>
              </a:ext>
            </a:extLst>
          </p:cNvPr>
          <p:cNvSpPr>
            <a:spLocks noGrp="1"/>
          </p:cNvSpPr>
          <p:nvPr>
            <p:ph type="sldNum" sz="quarter" idx="12"/>
          </p:nvPr>
        </p:nvSpPr>
        <p:spPr/>
        <p:txBody>
          <a:bodyPr/>
          <a:lstStyle/>
          <a:p>
            <a:fld id="{A49DECB1-4D50-4B2D-AB5A-B95C5EE48A8D}"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Usability Testing</a:t>
            </a:r>
          </a:p>
        </p:txBody>
      </p:sp>
      <p:sp>
        <p:nvSpPr>
          <p:cNvPr id="25604" name="Rectangle 3"/>
          <p:cNvSpPr>
            <a:spLocks noGrp="1" noChangeArrowheads="1"/>
          </p:cNvSpPr>
          <p:nvPr>
            <p:ph sz="quarter" idx="1"/>
          </p:nvPr>
        </p:nvSpPr>
        <p:spPr/>
        <p:txBody>
          <a:bodyPr/>
          <a:lstStyle/>
          <a:p>
            <a:pPr eaLnBrk="1" hangingPunct="1"/>
            <a:r>
              <a:rPr lang="en-US" sz="2800"/>
              <a:t>Test whether the GUI is easy-to-learn and easy-to-use</a:t>
            </a:r>
          </a:p>
          <a:p>
            <a:pPr lvl="1" eaLnBrk="1" hangingPunct="1"/>
            <a:r>
              <a:rPr lang="en-US"/>
              <a:t>Experts advice</a:t>
            </a:r>
          </a:p>
          <a:p>
            <a:pPr lvl="1" eaLnBrk="1" hangingPunct="1"/>
            <a:r>
              <a:rPr lang="en-US"/>
              <a:t>Survey from potential users</a:t>
            </a:r>
          </a:p>
          <a:p>
            <a:pPr lvl="1" eaLnBrk="1" hangingPunct="1"/>
            <a:r>
              <a:rPr lang="en-US"/>
              <a:t>Compare it to previous and/or competitors’ products</a:t>
            </a:r>
          </a:p>
          <a:p>
            <a:pPr eaLnBrk="1" hangingPunct="1"/>
            <a:r>
              <a:rPr lang="en-US" sz="2800"/>
              <a:t>Check whether the on-line help system, if any, is correct with respect to the functionalities implemented</a:t>
            </a:r>
          </a:p>
          <a:p>
            <a:pPr eaLnBrk="1" hangingPunct="1"/>
            <a:r>
              <a:rPr lang="en-US" sz="2800"/>
              <a:t>…</a:t>
            </a:r>
          </a:p>
        </p:txBody>
      </p:sp>
      <p:sp>
        <p:nvSpPr>
          <p:cNvPr id="256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B09D6C79-4EEF-42BF-A78A-4C7CBA251D21}"/>
              </a:ext>
            </a:extLst>
          </p:cNvPr>
          <p:cNvSpPr>
            <a:spLocks noGrp="1"/>
          </p:cNvSpPr>
          <p:nvPr>
            <p:ph type="sldNum" sz="quarter" idx="12"/>
          </p:nvPr>
        </p:nvSpPr>
        <p:spPr/>
        <p:txBody>
          <a:bodyPr/>
          <a:lstStyle/>
          <a:p>
            <a:fld id="{A49DECB1-4D50-4B2D-AB5A-B95C5EE48A8D}"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A simple traffic light</a:t>
            </a:r>
          </a:p>
        </p:txBody>
      </p:sp>
      <p:sp>
        <p:nvSpPr>
          <p:cNvPr id="3" name="Content Placeholder 2"/>
          <p:cNvSpPr>
            <a:spLocks noGrp="1"/>
          </p:cNvSpPr>
          <p:nvPr>
            <p:ph sz="quarter" idx="1"/>
          </p:nvPr>
        </p:nvSpPr>
        <p:spPr/>
        <p:txBody>
          <a:bodyPr/>
          <a:lstStyle/>
          <a:p>
            <a:r>
              <a:rPr lang="en-US" dirty="0"/>
              <a:t>Display a simple traffic light with the three colors – RED, AMBER and GREEN. The system must start with a RED light. The user must be able to start and stop the traffic light. The light changes at a fixed interval, say every 3 seconds.</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C-S 743</a:t>
            </a:r>
          </a:p>
        </p:txBody>
      </p:sp>
      <p:sp>
        <p:nvSpPr>
          <p:cNvPr id="5" name="Slide Number Placeholder 4">
            <a:extLst>
              <a:ext uri="{FF2B5EF4-FFF2-40B4-BE49-F238E27FC236}">
                <a16:creationId xmlns:a16="http://schemas.microsoft.com/office/drawing/2014/main" xmlns="" id="{4949374A-3ECB-4A06-BF5E-613E9084C57B}"/>
              </a:ext>
            </a:extLst>
          </p:cNvPr>
          <p:cNvSpPr>
            <a:spLocks noGrp="1"/>
          </p:cNvSpPr>
          <p:nvPr>
            <p:ph type="sldNum" sz="quarter" idx="12"/>
          </p:nvPr>
        </p:nvSpPr>
        <p:spPr/>
        <p:txBody>
          <a:bodyPr/>
          <a:lstStyle/>
          <a:p>
            <a:fld id="{A49DECB1-4D50-4B2D-AB5A-B95C5EE48A8D}" type="slidenum">
              <a:rPr lang="en-US" smtClean="0"/>
              <a:pPr/>
              <a:t>3</a:t>
            </a:fld>
            <a:endParaRPr lang="en-US"/>
          </a:p>
        </p:txBody>
      </p:sp>
    </p:spTree>
    <p:extLst>
      <p:ext uri="{BB962C8B-B14F-4D97-AF65-F5344CB8AC3E}">
        <p14:creationId xmlns:p14="http://schemas.microsoft.com/office/powerpoint/2010/main" val="38280907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C-S 743</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050" y="152400"/>
            <a:ext cx="4298410" cy="5334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52400"/>
            <a:ext cx="4269638" cy="5337048"/>
          </a:xfrm>
          <a:prstGeom prst="rect">
            <a:avLst/>
          </a:prstGeom>
        </p:spPr>
      </p:pic>
      <p:sp>
        <p:nvSpPr>
          <p:cNvPr id="2" name="Slide Number Placeholder 1">
            <a:extLst>
              <a:ext uri="{FF2B5EF4-FFF2-40B4-BE49-F238E27FC236}">
                <a16:creationId xmlns:a16="http://schemas.microsoft.com/office/drawing/2014/main" xmlns="" id="{7E20A6F1-48FD-48BC-9B8D-796B1FC04C0D}"/>
              </a:ext>
            </a:extLst>
          </p:cNvPr>
          <p:cNvSpPr>
            <a:spLocks noGrp="1"/>
          </p:cNvSpPr>
          <p:nvPr>
            <p:ph type="sldNum" sz="quarter" idx="12"/>
          </p:nvPr>
        </p:nvSpPr>
        <p:spPr/>
        <p:txBody>
          <a:bodyPr/>
          <a:lstStyle/>
          <a:p>
            <a:fld id="{B44F41CE-F67B-4D96-A340-91C029FB4330}" type="slidenum">
              <a:rPr lang="en-US" smtClean="0"/>
              <a:pPr/>
              <a:t>4</a:t>
            </a:fld>
            <a:endParaRPr lang="en-US"/>
          </a:p>
        </p:txBody>
      </p:sp>
    </p:spTree>
    <p:extLst>
      <p:ext uri="{BB962C8B-B14F-4D97-AF65-F5344CB8AC3E}">
        <p14:creationId xmlns:p14="http://schemas.microsoft.com/office/powerpoint/2010/main" val="41338137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Another Case Study</a:t>
            </a:r>
          </a:p>
        </p:txBody>
      </p:sp>
      <p:sp>
        <p:nvSpPr>
          <p:cNvPr id="8196" name="Rectangle 3"/>
          <p:cNvSpPr>
            <a:spLocks noGrp="1" noChangeArrowheads="1"/>
          </p:cNvSpPr>
          <p:nvPr>
            <p:ph sz="quarter" idx="1"/>
          </p:nvPr>
        </p:nvSpPr>
        <p:spPr/>
        <p:txBody>
          <a:bodyPr/>
          <a:lstStyle/>
          <a:p>
            <a:pPr eaLnBrk="1" hangingPunct="1"/>
            <a:r>
              <a:rPr lang="en-US"/>
              <a:t>Currency Converter</a:t>
            </a:r>
          </a:p>
          <a:p>
            <a:pPr lvl="1" eaLnBrk="1" hangingPunct="1"/>
            <a:r>
              <a:rPr lang="en-US"/>
              <a:t>The application converts US dollars into one of the four currencies selected by the user: Brazilian reals, Canadian dollars, European Union euros, and Japanese yen. A user is expected to select a country, enter the amount to convert and then press the ‘Compute’ button. The application then displays the equivalent currency in the selected country’s currency units.</a:t>
            </a:r>
          </a:p>
        </p:txBody>
      </p:sp>
      <p:sp>
        <p:nvSpPr>
          <p:cNvPr id="819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218FAFA3-5313-450C-B112-B97CA65EEE0B}"/>
              </a:ext>
            </a:extLst>
          </p:cNvPr>
          <p:cNvSpPr>
            <a:spLocks noGrp="1"/>
          </p:cNvSpPr>
          <p:nvPr>
            <p:ph type="sldNum" sz="quarter" idx="12"/>
          </p:nvPr>
        </p:nvSpPr>
        <p:spPr/>
        <p:txBody>
          <a:bodyPr/>
          <a:lstStyle/>
          <a:p>
            <a:fld id="{A49DECB1-4D50-4B2D-AB5A-B95C5EE48A8D}"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4" descr="Currency Conver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
            <a:ext cx="6858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C-S 743</a:t>
            </a:r>
          </a:p>
        </p:txBody>
      </p:sp>
      <p:sp>
        <p:nvSpPr>
          <p:cNvPr id="3" name="Slide Number Placeholder 2">
            <a:extLst>
              <a:ext uri="{FF2B5EF4-FFF2-40B4-BE49-F238E27FC236}">
                <a16:creationId xmlns:a16="http://schemas.microsoft.com/office/drawing/2014/main" xmlns="" id="{93828BBF-00B7-41C1-A15F-60CD067C1495}"/>
              </a:ext>
            </a:extLst>
          </p:cNvPr>
          <p:cNvSpPr>
            <a:spLocks noGrp="1"/>
          </p:cNvSpPr>
          <p:nvPr>
            <p:ph type="sldNum" sz="quarter" idx="12"/>
          </p:nvPr>
        </p:nvSpPr>
        <p:spPr/>
        <p:txBody>
          <a:bodyPr/>
          <a:lstStyle/>
          <a:p>
            <a:fld id="{B44F41CE-F67B-4D96-A340-91C029FB4330}"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One more case study</a:t>
            </a:r>
          </a:p>
        </p:txBody>
      </p:sp>
      <p:sp>
        <p:nvSpPr>
          <p:cNvPr id="4" name="Content Placeholder 3"/>
          <p:cNvSpPr>
            <a:spLocks noGrp="1"/>
          </p:cNvSpPr>
          <p:nvPr>
            <p:ph sz="quarter" idx="1"/>
          </p:nvPr>
        </p:nvSpPr>
        <p:spPr/>
        <p:txBody>
          <a:bodyPr/>
          <a:lstStyle/>
          <a:p>
            <a:r>
              <a:rPr lang="en-US" dirty="0"/>
              <a:t>There is an electronic ticket counter for a set of people (e.g., employees of a company). Each person enters the first name, last name, ID number and the department in which he/she works. If all fields match correctly, a ticket is issued to that person (assuming that the payment is taken from their payroll). There is a data store which stores all the four fields for each person as well as whether or not this person has bought a ticket already.</a:t>
            </a:r>
          </a:p>
        </p:txBody>
      </p:sp>
      <p:sp>
        <p:nvSpPr>
          <p:cNvPr id="2" name="Footer Placeholder 1"/>
          <p:cNvSpPr>
            <a:spLocks noGrp="1"/>
          </p:cNvSpPr>
          <p:nvPr>
            <p:ph type="ftr" sz="quarter" idx="11"/>
          </p:nvPr>
        </p:nvSpPr>
        <p:spPr/>
        <p:txBody>
          <a:bodyPr/>
          <a:lstStyle/>
          <a:p>
            <a:pPr>
              <a:defRPr/>
            </a:pPr>
            <a:r>
              <a:rPr lang="en-US"/>
              <a:t>C-S 743</a:t>
            </a:r>
          </a:p>
        </p:txBody>
      </p:sp>
      <p:sp>
        <p:nvSpPr>
          <p:cNvPr id="5" name="Slide Number Placeholder 4">
            <a:extLst>
              <a:ext uri="{FF2B5EF4-FFF2-40B4-BE49-F238E27FC236}">
                <a16:creationId xmlns:a16="http://schemas.microsoft.com/office/drawing/2014/main" xmlns="" id="{924D54C2-731E-4753-90DB-701313043E72}"/>
              </a:ext>
            </a:extLst>
          </p:cNvPr>
          <p:cNvSpPr>
            <a:spLocks noGrp="1"/>
          </p:cNvSpPr>
          <p:nvPr>
            <p:ph type="sldNum" sz="quarter" idx="12"/>
          </p:nvPr>
        </p:nvSpPr>
        <p:spPr/>
        <p:txBody>
          <a:bodyPr/>
          <a:lstStyle/>
          <a:p>
            <a:fld id="{A49DECB1-4D50-4B2D-AB5A-B95C5EE48A8D}" type="slidenum">
              <a:rPr lang="en-US" smtClean="0"/>
              <a:pPr/>
              <a:t>7</a:t>
            </a:fld>
            <a:endParaRPr lang="en-US"/>
          </a:p>
        </p:txBody>
      </p:sp>
    </p:spTree>
    <p:extLst>
      <p:ext uri="{BB962C8B-B14F-4D97-AF65-F5344CB8AC3E}">
        <p14:creationId xmlns:p14="http://schemas.microsoft.com/office/powerpoint/2010/main" val="42077479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C-S 743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
            <a:ext cx="9144000" cy="6674574"/>
          </a:xfrm>
          <a:prstGeom prst="rect">
            <a:avLst/>
          </a:prstGeom>
        </p:spPr>
      </p:pic>
      <p:sp>
        <p:nvSpPr>
          <p:cNvPr id="2" name="Slide Number Placeholder 1">
            <a:extLst>
              <a:ext uri="{FF2B5EF4-FFF2-40B4-BE49-F238E27FC236}">
                <a16:creationId xmlns:a16="http://schemas.microsoft.com/office/drawing/2014/main" xmlns="" id="{EA85A8A7-27EA-4A02-8C85-92E1CB5A682A}"/>
              </a:ext>
            </a:extLst>
          </p:cNvPr>
          <p:cNvSpPr>
            <a:spLocks noGrp="1"/>
          </p:cNvSpPr>
          <p:nvPr>
            <p:ph type="sldNum" sz="quarter" idx="12"/>
          </p:nvPr>
        </p:nvSpPr>
        <p:spPr/>
        <p:txBody>
          <a:bodyPr/>
          <a:lstStyle/>
          <a:p>
            <a:fld id="{B44F41CE-F67B-4D96-A340-91C029FB4330}" type="slidenum">
              <a:rPr lang="en-US" smtClean="0"/>
              <a:pPr/>
              <a:t>8</a:t>
            </a:fld>
            <a:endParaRPr lang="en-US"/>
          </a:p>
        </p:txBody>
      </p:sp>
    </p:spTree>
    <p:extLst>
      <p:ext uri="{BB962C8B-B14F-4D97-AF65-F5344CB8AC3E}">
        <p14:creationId xmlns:p14="http://schemas.microsoft.com/office/powerpoint/2010/main" val="4301180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Testing GUI elements</a:t>
            </a:r>
          </a:p>
        </p:txBody>
      </p:sp>
      <p:sp>
        <p:nvSpPr>
          <p:cNvPr id="10244" name="Rectangle 3"/>
          <p:cNvSpPr>
            <a:spLocks noGrp="1" noChangeArrowheads="1"/>
          </p:cNvSpPr>
          <p:nvPr>
            <p:ph sz="quarter" idx="1"/>
          </p:nvPr>
        </p:nvSpPr>
        <p:spPr/>
        <p:txBody>
          <a:bodyPr/>
          <a:lstStyle/>
          <a:p>
            <a:pPr eaLnBrk="1" hangingPunct="1">
              <a:lnSpc>
                <a:spcPct val="90000"/>
              </a:lnSpc>
            </a:pPr>
            <a:r>
              <a:rPr lang="en-US"/>
              <a:t>Test every GUI element</a:t>
            </a:r>
          </a:p>
          <a:p>
            <a:pPr lvl="1" eaLnBrk="1" hangingPunct="1">
              <a:lnSpc>
                <a:spcPct val="90000"/>
              </a:lnSpc>
            </a:pPr>
            <a:r>
              <a:rPr lang="en-US"/>
              <a:t>Buttons should invoke the correct functionalities associated with them</a:t>
            </a:r>
          </a:p>
          <a:p>
            <a:pPr lvl="1" eaLnBrk="1" hangingPunct="1">
              <a:lnSpc>
                <a:spcPct val="90000"/>
              </a:lnSpc>
            </a:pPr>
            <a:r>
              <a:rPr lang="en-US"/>
              <a:t>Menus must be visible and selectable</a:t>
            </a:r>
          </a:p>
          <a:p>
            <a:pPr lvl="1" eaLnBrk="1" hangingPunct="1">
              <a:lnSpc>
                <a:spcPct val="90000"/>
              </a:lnSpc>
            </a:pPr>
            <a:r>
              <a:rPr lang="en-US"/>
              <a:t>Drop down boxes should be selectable; i.e., some action must be associated with each item in the drop down box</a:t>
            </a:r>
          </a:p>
          <a:p>
            <a:pPr lvl="2" eaLnBrk="1" hangingPunct="1">
              <a:lnSpc>
                <a:spcPct val="90000"/>
              </a:lnSpc>
            </a:pPr>
            <a:r>
              <a:rPr lang="en-US" sz="2200"/>
              <a:t>Some of the drop down boxes may be supposed to be editable</a:t>
            </a:r>
          </a:p>
          <a:p>
            <a:pPr lvl="1" eaLnBrk="1" hangingPunct="1">
              <a:lnSpc>
                <a:spcPct val="90000"/>
              </a:lnSpc>
            </a:pPr>
            <a:r>
              <a:rPr lang="en-US"/>
              <a:t>Buttons belonging to a radio-button-group should provide mutually exclusive selections</a:t>
            </a:r>
          </a:p>
          <a:p>
            <a:pPr lvl="1" eaLnBrk="1" hangingPunct="1">
              <a:lnSpc>
                <a:spcPct val="90000"/>
              </a:lnSpc>
            </a:pPr>
            <a:r>
              <a:rPr lang="en-US"/>
              <a:t>…</a:t>
            </a:r>
          </a:p>
        </p:txBody>
      </p:sp>
      <p:sp>
        <p:nvSpPr>
          <p:cNvPr id="102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solidFill>
                  <a:schemeClr val="tx2"/>
                </a:solidFill>
              </a:rPr>
              <a:t>C-S 743</a:t>
            </a:r>
          </a:p>
        </p:txBody>
      </p:sp>
      <p:sp>
        <p:nvSpPr>
          <p:cNvPr id="2" name="Slide Number Placeholder 1">
            <a:extLst>
              <a:ext uri="{FF2B5EF4-FFF2-40B4-BE49-F238E27FC236}">
                <a16:creationId xmlns:a16="http://schemas.microsoft.com/office/drawing/2014/main" xmlns="" id="{7B34CE64-659D-4574-B5CF-7F316CFFF3FD}"/>
              </a:ext>
            </a:extLst>
          </p:cNvPr>
          <p:cNvSpPr>
            <a:spLocks noGrp="1"/>
          </p:cNvSpPr>
          <p:nvPr>
            <p:ph type="sldNum" sz="quarter" idx="12"/>
          </p:nvPr>
        </p:nvSpPr>
        <p:spPr/>
        <p:txBody>
          <a:bodyPr/>
          <a:lstStyle/>
          <a:p>
            <a:fld id="{A49DECB1-4D50-4B2D-AB5A-B95C5EE48A8D}"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1266</TotalTime>
  <Words>1670</Words>
  <Application>Microsoft Macintosh PowerPoint</Application>
  <PresentationFormat>On-screen Show (4:3)</PresentationFormat>
  <Paragraphs>229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GUI Testing</vt:lpstr>
      <vt:lpstr>GUI Testing</vt:lpstr>
      <vt:lpstr>Case Study – A simple traffic light</vt:lpstr>
      <vt:lpstr>PowerPoint Presentation</vt:lpstr>
      <vt:lpstr>Another Case Study</vt:lpstr>
      <vt:lpstr>PowerPoint Presentation</vt:lpstr>
      <vt:lpstr>One more case study</vt:lpstr>
      <vt:lpstr>PowerPoint Presentation</vt:lpstr>
      <vt:lpstr>Testing GUI elements</vt:lpstr>
      <vt:lpstr>Testing GUI navigation</vt:lpstr>
      <vt:lpstr>Testing GUI navigation / walkthrough (continued)</vt:lpstr>
      <vt:lpstr>Testing functionalities</vt:lpstr>
      <vt:lpstr>Testing functionalities using State Transition Diagram</vt:lpstr>
      <vt:lpstr>PowerPoint Presentation</vt:lpstr>
      <vt:lpstr>PowerPoint Presentation</vt:lpstr>
      <vt:lpstr>PowerPoint Presentation</vt:lpstr>
      <vt:lpstr>State Transition Diagram for Currency Converter</vt:lpstr>
      <vt:lpstr>Caution</vt:lpstr>
      <vt:lpstr>Shadowing / Invisibility of GUI elements</vt:lpstr>
      <vt:lpstr>Shadowing / Invisibility … (Continued)</vt:lpstr>
      <vt:lpstr>Visual Inspection</vt:lpstr>
      <vt:lpstr>Visual Inspection (continued)</vt:lpstr>
      <vt:lpstr>Visual Inspection (continued)</vt:lpstr>
      <vt:lpstr>Visual Inspection (continued)</vt:lpstr>
      <vt:lpstr>Visual Inspection (continued)</vt:lpstr>
      <vt:lpstr>Usability Testing</vt:lpstr>
    </vt:vector>
  </TitlesOfParts>
  <Company>UWL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 Testing</dc:title>
  <dc:creator>Kasi Periyasamy</dc:creator>
  <cp:lastModifiedBy>Mao Zheng</cp:lastModifiedBy>
  <cp:revision>57</cp:revision>
  <dcterms:created xsi:type="dcterms:W3CDTF">2005-12-20T04:28:17Z</dcterms:created>
  <dcterms:modified xsi:type="dcterms:W3CDTF">2019-09-14T22:39:37Z</dcterms:modified>
</cp:coreProperties>
</file>