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8" r:id="rId3"/>
    <p:sldId id="319" r:id="rId4"/>
    <p:sldId id="320" r:id="rId5"/>
    <p:sldId id="357" r:id="rId6"/>
    <p:sldId id="327" r:id="rId7"/>
    <p:sldId id="326" r:id="rId8"/>
    <p:sldId id="356" r:id="rId9"/>
    <p:sldId id="355" r:id="rId10"/>
    <p:sldId id="354" r:id="rId11"/>
    <p:sldId id="358" r:id="rId12"/>
    <p:sldId id="359" r:id="rId13"/>
    <p:sldId id="360" r:id="rId14"/>
    <p:sldId id="361" r:id="rId15"/>
    <p:sldId id="362" r:id="rId16"/>
    <p:sldId id="363" r:id="rId17"/>
    <p:sldId id="366" r:id="rId18"/>
    <p:sldId id="364" r:id="rId19"/>
    <p:sldId id="365" r:id="rId20"/>
    <p:sldId id="367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6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-80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56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0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28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0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8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3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7E8F73-3959-438E-9C5A-8545C56AB23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EA8BB0-2699-47FD-BC70-912BD44B7A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9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pPr eaLnBrk="1" hangingPunct="1"/>
            <a:r>
              <a:t>Decision Table-based Testing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pic>
        <p:nvPicPr>
          <p:cNvPr id="71" name="Graphic 70" descr="Meeting">
            <a:extLst>
              <a:ext uri="{FF2B5EF4-FFF2-40B4-BE49-F238E27FC236}">
                <a16:creationId xmlns="" xmlns:a16="http://schemas.microsoft.com/office/drawing/2014/main" id="{B4AF05DA-766C-4330-9223-A3140CA82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BC561469-A139-4200-8736-032B70F1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187805"/>
            <a:ext cx="7543800" cy="475395"/>
          </a:xfrm>
        </p:spPr>
        <p:txBody>
          <a:bodyPr>
            <a:normAutofit fontScale="90000"/>
          </a:bodyPr>
          <a:lstStyle/>
          <a:p>
            <a:r>
              <a:rPr lang="en-US" dirty="0"/>
              <a:t>Test cases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B0C17AF2-F599-4915-A795-CEB2D8C9258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324100" y="663199"/>
          <a:ext cx="754380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="" xmlns:a16="http://schemas.microsoft.com/office/drawing/2014/main" val="4201770511"/>
                    </a:ext>
                  </a:extLst>
                </a:gridCol>
                <a:gridCol w="1508760">
                  <a:extLst>
                    <a:ext uri="{9D8B030D-6E8A-4147-A177-3AD203B41FA5}">
                      <a16:colId xmlns="" xmlns:a16="http://schemas.microsoft.com/office/drawing/2014/main" val="99675959"/>
                    </a:ext>
                  </a:extLst>
                </a:gridCol>
                <a:gridCol w="1508760">
                  <a:extLst>
                    <a:ext uri="{9D8B030D-6E8A-4147-A177-3AD203B41FA5}">
                      <a16:colId xmlns="" xmlns:a16="http://schemas.microsoft.com/office/drawing/2014/main" val="3556019190"/>
                    </a:ext>
                  </a:extLst>
                </a:gridCol>
                <a:gridCol w="1508760">
                  <a:extLst>
                    <a:ext uri="{9D8B030D-6E8A-4147-A177-3AD203B41FA5}">
                      <a16:colId xmlns="" xmlns:a16="http://schemas.microsoft.com/office/drawing/2014/main" val="3571632524"/>
                    </a:ext>
                  </a:extLst>
                </a:gridCol>
                <a:gridCol w="1508760">
                  <a:extLst>
                    <a:ext uri="{9D8B030D-6E8A-4147-A177-3AD203B41FA5}">
                      <a16:colId xmlns="" xmlns:a16="http://schemas.microsoft.com/office/drawing/2014/main" val="3330580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 case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202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6024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16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310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Equilateral triangle or isosceles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1937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Isosceles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421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Isosceles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04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Isosceles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422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Scalene 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391629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C1D2FD3-9C92-484C-B92D-01021BA4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0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D8013A9-C993-F74E-AF6E-829C6317ABD8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 for f(x1,x2)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1656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34" name="Group 14"/>
          <p:cNvGrpSpPr>
            <a:grpSpLocks/>
          </p:cNvGrpSpPr>
          <p:nvPr/>
        </p:nvGrpSpPr>
        <p:grpSpPr bwMode="auto">
          <a:xfrm>
            <a:off x="1117600" y="2438400"/>
            <a:ext cx="8432800" cy="2971800"/>
            <a:chOff x="528" y="1536"/>
            <a:chExt cx="3984" cy="1872"/>
          </a:xfrm>
        </p:grpSpPr>
        <p:sp>
          <p:nvSpPr>
            <p:cNvPr id="22535" name="Line 4"/>
            <p:cNvSpPr>
              <a:spLocks noChangeShapeType="1"/>
            </p:cNvSpPr>
            <p:nvPr/>
          </p:nvSpPr>
          <p:spPr bwMode="auto">
            <a:xfrm>
              <a:off x="528" y="2544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Text Box 6"/>
            <p:cNvSpPr txBox="1">
              <a:spLocks noChangeArrowheads="1"/>
            </p:cNvSpPr>
            <p:nvPr/>
          </p:nvSpPr>
          <p:spPr bwMode="auto">
            <a:xfrm>
              <a:off x="720" y="2132"/>
              <a:ext cx="8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c&lt;= X2 &lt;=d</a:t>
              </a:r>
            </a:p>
          </p:txBody>
        </p:sp>
        <p:sp>
          <p:nvSpPr>
            <p:cNvPr id="22537" name="Text Box 7"/>
            <p:cNvSpPr txBox="1">
              <a:spLocks noChangeArrowheads="1"/>
            </p:cNvSpPr>
            <p:nvPr/>
          </p:nvSpPr>
          <p:spPr bwMode="auto">
            <a:xfrm>
              <a:off x="720" y="1536"/>
              <a:ext cx="8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a&lt;= X1 &lt;=b</a:t>
              </a:r>
            </a:p>
          </p:txBody>
        </p:sp>
        <p:sp>
          <p:nvSpPr>
            <p:cNvPr id="22538" name="Text Box 8"/>
            <p:cNvSpPr txBox="1">
              <a:spLocks noChangeArrowheads="1"/>
            </p:cNvSpPr>
            <p:nvPr/>
          </p:nvSpPr>
          <p:spPr bwMode="auto">
            <a:xfrm>
              <a:off x="720" y="2697"/>
              <a:ext cx="7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Compute y</a:t>
              </a:r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720" y="3129"/>
              <a:ext cx="8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Output error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2215" y="2160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T      F      T      F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2208" y="1536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T      T      F      F</a:t>
              </a:r>
            </a:p>
          </p:txBody>
        </p:sp>
        <p:sp>
          <p:nvSpPr>
            <p:cNvPr id="22542" name="Text Box 12"/>
            <p:cNvSpPr txBox="1">
              <a:spLocks noChangeArrowheads="1"/>
            </p:cNvSpPr>
            <p:nvPr/>
          </p:nvSpPr>
          <p:spPr bwMode="auto">
            <a:xfrm>
              <a:off x="2215" y="2688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X</a:t>
              </a:r>
            </a:p>
          </p:txBody>
        </p:sp>
        <p:sp>
          <p:nvSpPr>
            <p:cNvPr id="22543" name="Text Box 13"/>
            <p:cNvSpPr txBox="1">
              <a:spLocks noChangeArrowheads="1"/>
            </p:cNvSpPr>
            <p:nvPr/>
          </p:nvSpPr>
          <p:spPr bwMode="auto">
            <a:xfrm>
              <a:off x="2256" y="3177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   X      X      X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35C0FBD-BF57-0944-AB77-881F9A5EE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Explanation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When both input values x1 and x2 are within their ranges (defined by the first column in top right portion), compute y value ( described by the action column in bottom right portion).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In all other situations, output an error message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9FB9F7-09E1-CE45-A77F-23BC7E2FF7FC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Decision Table with </a:t>
            </a:r>
            <a:r>
              <a:rPr lang="ja-JP" altLang="en-US" sz="3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400">
                <a:latin typeface="Verdana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 sz="3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400">
                <a:latin typeface="Verdana" charset="0"/>
                <a:ea typeface="ＭＳ Ｐゴシック" charset="0"/>
                <a:cs typeface="ＭＳ Ｐゴシック" charset="0"/>
              </a:rPr>
              <a:t>t cares</a:t>
            </a:r>
            <a:r>
              <a:rPr lang="ja-JP" altLang="en-US" sz="3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sz="3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41656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2" name="Group 14"/>
          <p:cNvGrpSpPr>
            <a:grpSpLocks/>
          </p:cNvGrpSpPr>
          <p:nvPr/>
        </p:nvGrpSpPr>
        <p:grpSpPr bwMode="auto">
          <a:xfrm>
            <a:off x="1117600" y="2438401"/>
            <a:ext cx="9427634" cy="3525838"/>
            <a:chOff x="528" y="1536"/>
            <a:chExt cx="4454" cy="2221"/>
          </a:xfrm>
        </p:grpSpPr>
        <p:sp>
          <p:nvSpPr>
            <p:cNvPr id="24583" name="Line 3"/>
            <p:cNvSpPr>
              <a:spLocks noChangeShapeType="1"/>
            </p:cNvSpPr>
            <p:nvPr/>
          </p:nvSpPr>
          <p:spPr bwMode="auto">
            <a:xfrm>
              <a:off x="528" y="2544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720" y="2132"/>
              <a:ext cx="8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c&lt;= X2 &lt;=d</a:t>
              </a:r>
            </a:p>
          </p:txBody>
        </p:sp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720" y="1536"/>
              <a:ext cx="8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a&lt;= X1 &lt;=b</a:t>
              </a:r>
            </a:p>
          </p:txBody>
        </p:sp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720" y="2697"/>
              <a:ext cx="7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Compute y</a:t>
              </a:r>
            </a:p>
          </p:txBody>
        </p:sp>
        <p:sp>
          <p:nvSpPr>
            <p:cNvPr id="24587" name="Text Box 8"/>
            <p:cNvSpPr txBox="1">
              <a:spLocks noChangeArrowheads="1"/>
            </p:cNvSpPr>
            <p:nvPr/>
          </p:nvSpPr>
          <p:spPr bwMode="auto">
            <a:xfrm>
              <a:off x="720" y="3129"/>
              <a:ext cx="8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Output error</a:t>
              </a:r>
            </a:p>
          </p:txBody>
        </p:sp>
        <p:sp>
          <p:nvSpPr>
            <p:cNvPr id="24588" name="Text Box 9"/>
            <p:cNvSpPr txBox="1">
              <a:spLocks noChangeArrowheads="1"/>
            </p:cNvSpPr>
            <p:nvPr/>
          </p:nvSpPr>
          <p:spPr bwMode="auto">
            <a:xfrm>
              <a:off x="2215" y="2160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T      F      -      F</a:t>
              </a:r>
            </a:p>
          </p:txBody>
        </p:sp>
        <p:sp>
          <p:nvSpPr>
            <p:cNvPr id="24589" name="Text Box 10"/>
            <p:cNvSpPr txBox="1">
              <a:spLocks noChangeArrowheads="1"/>
            </p:cNvSpPr>
            <p:nvPr/>
          </p:nvSpPr>
          <p:spPr bwMode="auto">
            <a:xfrm>
              <a:off x="2208" y="1536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T      -      F      F</a:t>
              </a:r>
            </a:p>
          </p:txBody>
        </p:sp>
        <p:sp>
          <p:nvSpPr>
            <p:cNvPr id="24590" name="Text Box 11"/>
            <p:cNvSpPr txBox="1">
              <a:spLocks noChangeArrowheads="1"/>
            </p:cNvSpPr>
            <p:nvPr/>
          </p:nvSpPr>
          <p:spPr bwMode="auto">
            <a:xfrm>
              <a:off x="2215" y="2688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X</a:t>
              </a:r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2256" y="3177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   X      X      X</a:t>
              </a: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3494" y="3524"/>
              <a:ext cx="14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ja-JP" altLang="en-US" sz="1800"/>
                <a:t>“</a:t>
              </a:r>
              <a:r>
                <a:rPr lang="en-US" altLang="ja-JP" sz="1800"/>
                <a:t>-</a:t>
              </a:r>
              <a:r>
                <a:rPr lang="ja-JP" altLang="en-US" sz="1800"/>
                <a:t>”</a:t>
              </a:r>
              <a:r>
                <a:rPr lang="en-US" altLang="ja-JP" sz="1800"/>
                <a:t> indicates </a:t>
              </a:r>
              <a:r>
                <a:rPr lang="ja-JP" altLang="en-US" sz="1800"/>
                <a:t>“</a:t>
              </a:r>
              <a:r>
                <a:rPr lang="en-US" altLang="ja-JP" sz="1800"/>
                <a:t>don</a:t>
              </a:r>
              <a:r>
                <a:rPr lang="ja-JP" altLang="en-US" sz="1800"/>
                <a:t>’</a:t>
              </a:r>
              <a:r>
                <a:rPr lang="en-US" altLang="ja-JP" sz="1800"/>
                <a:t>t care</a:t>
              </a:r>
              <a:r>
                <a:rPr lang="ja-JP" altLang="en-US" sz="1800"/>
                <a:t>”</a:t>
              </a:r>
              <a:endParaRPr lang="en-US" sz="18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DAC9013-44B0-7C4B-8319-CD8117F1387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Decision Table for f(x1,x2) – Extended Version 1</a:t>
            </a:r>
          </a:p>
        </p:txBody>
      </p:sp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1117600" y="4038600"/>
            <a:ext cx="843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6" name="Group 24"/>
          <p:cNvGrpSpPr>
            <a:grpSpLocks/>
          </p:cNvGrpSpPr>
          <p:nvPr/>
        </p:nvGrpSpPr>
        <p:grpSpPr bwMode="auto">
          <a:xfrm>
            <a:off x="1219201" y="1981201"/>
            <a:ext cx="7706784" cy="4179888"/>
            <a:chOff x="576" y="1248"/>
            <a:chExt cx="3641" cy="2633"/>
          </a:xfrm>
        </p:grpSpPr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1248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Text Box 5"/>
            <p:cNvSpPr txBox="1">
              <a:spLocks noChangeArrowheads="1"/>
            </p:cNvSpPr>
            <p:nvPr/>
          </p:nvSpPr>
          <p:spPr bwMode="auto">
            <a:xfrm>
              <a:off x="720" y="2313"/>
              <a:ext cx="8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c&lt;= X2 &lt;=d</a:t>
              </a:r>
            </a:p>
          </p:txBody>
        </p:sp>
        <p:sp>
          <p:nvSpPr>
            <p:cNvPr id="25609" name="Text Box 6"/>
            <p:cNvSpPr txBox="1">
              <a:spLocks noChangeArrowheads="1"/>
            </p:cNvSpPr>
            <p:nvPr/>
          </p:nvSpPr>
          <p:spPr bwMode="auto">
            <a:xfrm>
              <a:off x="720" y="1593"/>
              <a:ext cx="6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x1 = a</a:t>
              </a:r>
            </a:p>
          </p:txBody>
        </p:sp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720" y="2697"/>
              <a:ext cx="7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Compute y</a:t>
              </a:r>
            </a:p>
          </p:txBody>
        </p:sp>
        <p:sp>
          <p:nvSpPr>
            <p:cNvPr id="25611" name="Text Box 8"/>
            <p:cNvSpPr txBox="1">
              <a:spLocks noChangeArrowheads="1"/>
            </p:cNvSpPr>
            <p:nvPr/>
          </p:nvSpPr>
          <p:spPr bwMode="auto">
            <a:xfrm>
              <a:off x="720" y="3129"/>
              <a:ext cx="8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Output error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2215" y="2688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X    X     X    </a:t>
              </a:r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2256" y="3177"/>
              <a:ext cx="19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X                   X</a:t>
              </a:r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576" y="3648"/>
              <a:ext cx="32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Exercise: Split the conditions for x2 and expand the table</a:t>
              </a:r>
            </a:p>
          </p:txBody>
        </p:sp>
        <p:sp>
          <p:nvSpPr>
            <p:cNvPr id="25615" name="Text Box 14"/>
            <p:cNvSpPr txBox="1">
              <a:spLocks noChangeArrowheads="1"/>
            </p:cNvSpPr>
            <p:nvPr/>
          </p:nvSpPr>
          <p:spPr bwMode="auto">
            <a:xfrm>
              <a:off x="720" y="2121"/>
              <a:ext cx="6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 x1&gt;b</a:t>
              </a:r>
            </a:p>
          </p:txBody>
        </p:sp>
        <p:sp>
          <p:nvSpPr>
            <p:cNvPr id="25616" name="Text Box 15"/>
            <p:cNvSpPr txBox="1">
              <a:spLocks noChangeArrowheads="1"/>
            </p:cNvSpPr>
            <p:nvPr/>
          </p:nvSpPr>
          <p:spPr bwMode="auto">
            <a:xfrm>
              <a:off x="727" y="1968"/>
              <a:ext cx="6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 x1=b</a:t>
              </a:r>
            </a:p>
          </p:txBody>
        </p:sp>
        <p:sp>
          <p:nvSpPr>
            <p:cNvPr id="25617" name="Text Box 16"/>
            <p:cNvSpPr txBox="1">
              <a:spLocks noChangeArrowheads="1"/>
            </p:cNvSpPr>
            <p:nvPr/>
          </p:nvSpPr>
          <p:spPr bwMode="auto">
            <a:xfrm>
              <a:off x="819" y="1776"/>
              <a:ext cx="6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a &lt; x1 &lt;b</a:t>
              </a:r>
            </a:p>
          </p:txBody>
        </p:sp>
        <p:sp>
          <p:nvSpPr>
            <p:cNvPr id="25618" name="Text Box 17"/>
            <p:cNvSpPr txBox="1">
              <a:spLocks noChangeArrowheads="1"/>
            </p:cNvSpPr>
            <p:nvPr/>
          </p:nvSpPr>
          <p:spPr bwMode="auto">
            <a:xfrm>
              <a:off x="727" y="1392"/>
              <a:ext cx="6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    x1 &lt; a</a:t>
              </a:r>
            </a:p>
          </p:txBody>
        </p:sp>
        <p:sp>
          <p:nvSpPr>
            <p:cNvPr id="25619" name="Text Box 18"/>
            <p:cNvSpPr txBox="1">
              <a:spLocks noChangeArrowheads="1"/>
            </p:cNvSpPr>
            <p:nvPr/>
          </p:nvSpPr>
          <p:spPr bwMode="auto">
            <a:xfrm>
              <a:off x="2121" y="2304"/>
              <a:ext cx="15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-    T    T     T    -</a:t>
              </a:r>
            </a:p>
          </p:txBody>
        </p:sp>
        <p:sp>
          <p:nvSpPr>
            <p:cNvPr id="25620" name="Text Box 19"/>
            <p:cNvSpPr txBox="1">
              <a:spLocks noChangeArrowheads="1"/>
            </p:cNvSpPr>
            <p:nvPr/>
          </p:nvSpPr>
          <p:spPr bwMode="auto">
            <a:xfrm>
              <a:off x="2091" y="2160"/>
              <a:ext cx="10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F    F    F     F    T</a:t>
              </a:r>
            </a:p>
          </p:txBody>
        </p:sp>
        <p:sp>
          <p:nvSpPr>
            <p:cNvPr id="25621" name="Text Box 20"/>
            <p:cNvSpPr txBox="1">
              <a:spLocks noChangeArrowheads="1"/>
            </p:cNvSpPr>
            <p:nvPr/>
          </p:nvSpPr>
          <p:spPr bwMode="auto">
            <a:xfrm>
              <a:off x="2091" y="2016"/>
              <a:ext cx="10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F    F    F     T    F</a:t>
              </a:r>
            </a:p>
          </p:txBody>
        </p:sp>
        <p:sp>
          <p:nvSpPr>
            <p:cNvPr id="25622" name="Text Box 21"/>
            <p:cNvSpPr txBox="1">
              <a:spLocks noChangeArrowheads="1"/>
            </p:cNvSpPr>
            <p:nvPr/>
          </p:nvSpPr>
          <p:spPr bwMode="auto">
            <a:xfrm>
              <a:off x="2091" y="1776"/>
              <a:ext cx="10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F    F    T     F    F</a:t>
              </a:r>
            </a:p>
          </p:txBody>
        </p:sp>
        <p:sp>
          <p:nvSpPr>
            <p:cNvPr id="25623" name="Text Box 22"/>
            <p:cNvSpPr txBox="1">
              <a:spLocks noChangeArrowheads="1"/>
            </p:cNvSpPr>
            <p:nvPr/>
          </p:nvSpPr>
          <p:spPr bwMode="auto">
            <a:xfrm>
              <a:off x="2091" y="1593"/>
              <a:ext cx="10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F    T    F     F    F</a:t>
              </a:r>
            </a:p>
          </p:txBody>
        </p:sp>
        <p:sp>
          <p:nvSpPr>
            <p:cNvPr id="25624" name="Text Box 23"/>
            <p:cNvSpPr txBox="1">
              <a:spLocks noChangeArrowheads="1"/>
            </p:cNvSpPr>
            <p:nvPr/>
          </p:nvSpPr>
          <p:spPr bwMode="auto">
            <a:xfrm>
              <a:off x="2091" y="1392"/>
              <a:ext cx="10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 T    F    F     F    F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D90481B-A283-C744-9713-37E41C408C40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A decision table guarantees a form of complete testing</a:t>
            </a:r>
          </a:p>
          <a:p>
            <a:pPr lvl="1" eaLnBrk="1" hangingPunct="1"/>
            <a:r>
              <a:rPr lang="en-US" sz="2200">
                <a:latin typeface="Verdana" charset="0"/>
                <a:ea typeface="ＭＳ Ｐゴシック" charset="0"/>
              </a:rPr>
              <a:t>we consider every possible combination of condition values.</a:t>
            </a:r>
          </a:p>
          <a:p>
            <a:pPr lvl="1" eaLnBrk="1" hangingPunct="1"/>
            <a:r>
              <a:rPr lang="en-US" sz="2200">
                <a:latin typeface="Verdana" charset="0"/>
                <a:ea typeface="ＭＳ Ｐゴシック" charset="0"/>
              </a:rPr>
              <a:t>Decision table is declarative</a:t>
            </a:r>
          </a:p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Limited entry decision table – all the conditions are binary (true /false, yes/no, 0/1)</a:t>
            </a:r>
          </a:p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Extended entry decision table – conditions are allowed to have several values.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C0902E5-F136-1A46-8D1F-456FC06CEEAA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Table-based Testing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Verdana" charset="0"/>
                <a:ea typeface="ＭＳ Ｐゴシック" charset="0"/>
                <a:cs typeface="ＭＳ Ｐゴシック" charset="0"/>
              </a:rPr>
              <a:t>Identify test cases from decision table</a:t>
            </a:r>
          </a:p>
          <a:p>
            <a:pPr lvl="1" eaLnBrk="1" hangingPunct="1"/>
            <a:r>
              <a:rPr lang="en-US" sz="3600" dirty="0">
                <a:latin typeface="Verdana" charset="0"/>
                <a:ea typeface="ＭＳ Ｐゴシック" charset="0"/>
              </a:rPr>
              <a:t>Consider conditions as input</a:t>
            </a:r>
          </a:p>
          <a:p>
            <a:pPr lvl="1" eaLnBrk="1" hangingPunct="1"/>
            <a:r>
              <a:rPr lang="en-US" sz="3600" dirty="0">
                <a:latin typeface="Verdana" charset="0"/>
                <a:ea typeface="ＭＳ Ｐゴシック" charset="0"/>
              </a:rPr>
              <a:t>Consider actions as output</a:t>
            </a:r>
          </a:p>
          <a:p>
            <a:pPr lvl="1" eaLnBrk="1" hangingPunct="1"/>
            <a:r>
              <a:rPr lang="en-US" sz="3600" dirty="0">
                <a:latin typeface="Verdana" charset="0"/>
                <a:ea typeface="ＭＳ Ｐゴシック" charset="0"/>
              </a:rPr>
              <a:t>Rules are test cases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49791D8-6A78-C24B-A594-2B424E5BFE5F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Develop a decision table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Decision tables provide a notation that translates conditions and actions into a tabular form.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Steps to develop a decision table: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List all actions that can be associated with a specific function (or module)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List all conditions( or decisions made) during execution of the procedure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Associate specific sets of conditions with specific actions, eliminating impossible combinations; alternatively, develop every possible permutation of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Define rules by indicating what action(s) occurs for a set of conditions.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7883BF3-5649-DF48-B1F7-60BED70E80BE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The choice of conditions can greatly expand the size of a decision table.</a:t>
            </a:r>
            <a:r>
              <a:rPr lang="en-US" sz="2200" dirty="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When conditions refer to equivalence classes</a:t>
            </a:r>
          </a:p>
          <a:p>
            <a:pPr lvl="2" eaLnBrk="1" hangingPunct="1"/>
            <a:r>
              <a:rPr lang="en-US" sz="2100" dirty="0">
                <a:latin typeface="Verdana" charset="0"/>
                <a:ea typeface="ＭＳ Ｐゴシック" charset="0"/>
              </a:rPr>
              <a:t>Actions are </a:t>
            </a:r>
            <a:r>
              <a:rPr lang="ja-JP" altLang="en-US" sz="2100" dirty="0">
                <a:latin typeface="Verdana" charset="0"/>
                <a:ea typeface="ＭＳ Ｐゴシック" charset="0"/>
              </a:rPr>
              <a:t>“</a:t>
            </a:r>
            <a:r>
              <a:rPr lang="en-US" altLang="ja-JP" sz="2100" dirty="0">
                <a:latin typeface="Verdana" charset="0"/>
                <a:ea typeface="ＭＳ Ｐゴシック" charset="0"/>
              </a:rPr>
              <a:t>treatment</a:t>
            </a:r>
            <a:r>
              <a:rPr lang="ja-JP" altLang="en-US" sz="2100" dirty="0">
                <a:latin typeface="Verdana" charset="0"/>
                <a:ea typeface="ＭＳ Ｐゴシック" charset="0"/>
              </a:rPr>
              <a:t>”</a:t>
            </a:r>
            <a:endParaRPr lang="en-US" altLang="ja-JP" sz="2100" dirty="0">
              <a:latin typeface="Verdana" charset="0"/>
              <a:ea typeface="ＭＳ Ｐゴシック" charset="0"/>
            </a:endParaRPr>
          </a:p>
          <a:p>
            <a:pPr lvl="2" eaLnBrk="1" hangingPunct="1"/>
            <a:r>
              <a:rPr lang="en-US" sz="2100" dirty="0" err="1">
                <a:latin typeface="Verdana" charset="0"/>
                <a:ea typeface="ＭＳ Ｐゴシック" charset="0"/>
              </a:rPr>
              <a:t>NextDate</a:t>
            </a:r>
            <a:r>
              <a:rPr lang="en-US" sz="2100" dirty="0">
                <a:latin typeface="Verdana" charset="0"/>
                <a:ea typeface="ＭＳ Ｐゴシック" charset="0"/>
              </a:rPr>
              <a:t>: mutually excusive among conditions</a:t>
            </a:r>
          </a:p>
          <a:p>
            <a:pPr eaLnBrk="1" hangingPunct="1"/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 sz="2600" dirty="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600" dirty="0">
                <a:latin typeface="Verdana" charset="0"/>
                <a:ea typeface="ＭＳ Ｐゴシック" charset="0"/>
                <a:cs typeface="ＭＳ Ｐゴシック" charset="0"/>
              </a:rPr>
              <a:t>t care entry</a:t>
            </a: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Without don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Verdana" charset="0"/>
                <a:ea typeface="ＭＳ Ｐゴシック" charset="0"/>
              </a:rPr>
              <a:t>t care entry, rule counts as 1</a:t>
            </a: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With don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Verdana" charset="0"/>
                <a:ea typeface="ＭＳ Ｐゴシック" charset="0"/>
              </a:rPr>
              <a:t>t care entry, double the rules.</a:t>
            </a:r>
          </a:p>
          <a:p>
            <a:pPr lvl="1" eaLnBrk="1" hangingPunct="1"/>
            <a:endParaRPr lang="en-US" sz="2200" dirty="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FE363E-F1E5-364B-BDA0-8B54926143B8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Complete the decision table: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Redundancy – remove the repetition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Consistency – when don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t care entry is used in the decision table and causes the inconsistency, we should take care of the entry.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Decision Table-based testing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/>
              <a:t>Uses logical decisions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/>
              <a:t>Includes conditions and describes several different scenarios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/>
              <a:t>Describes impossible combinations of input values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May not be obvious for all problems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7C98B01-D0A1-4A8B-A467-B98D8739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7ACAF7D-E97E-3547-98F6-3D061573C90D}" type="datetime1">
              <a:rPr lang="en-US" sz="1200"/>
              <a:pPr/>
              <a:t>9/7/19</a:t>
            </a:fld>
            <a:endParaRPr lang="en-US" sz="1200"/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C-S 342 Lecture4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593CCFD-0615-F545-95DE-95FEC50BC4C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Advantages of Decision table method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Covers most of the possible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Easy to visualize the completeness of the test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Describe logical relationships between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Something that is missing in boundary value analysis and equivalence class testing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Possible to identify impossible combinations of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A column for which no action is specified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  <a:cs typeface="ＭＳ Ｐゴシック" charset="0"/>
              </a:rPr>
              <a:t>Possible to identify inconsistent combinations of 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Two identical condition entries leading to different action entries</a:t>
            </a:r>
          </a:p>
          <a:p>
            <a:pPr eaLnBrk="1" hangingPunct="1">
              <a:lnSpc>
                <a:spcPct val="90000"/>
              </a:lnSpc>
            </a:pPr>
            <a:endParaRPr lang="en-US" sz="21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45F336-9932-B749-88E8-D9FE4B259BBE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Another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Verdana" charset="0"/>
                <a:ea typeface="ＭＳ Ｐゴシック" charset="0"/>
                <a:cs typeface="ＭＳ Ｐゴシック" charset="0"/>
              </a:rPr>
              <a:t>Generate test cases for the following problem using decision-table method: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A student is required to take three exams, for course A, course B and a practicum for course B (let us call it course C).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student will get a pass if he/she gets 50% or more in each of the exams.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student will get a pass if he/she gets 50% or more in A and B, and gets an average of 65% in B and C together.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student will get a pass if he/she gets an average of 75% in all the three courses put together.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student will fail otherwise.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Conditions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200">
                <a:latin typeface="Verdana" charset="0"/>
                <a:ea typeface="ＭＳ Ｐゴシック" charset="0"/>
              </a:rPr>
              <a:t>Let A, B and C represent marks in courses A, B and C respectively.</a:t>
            </a:r>
          </a:p>
          <a:p>
            <a:pPr lvl="1"/>
            <a:r>
              <a:rPr lang="en-US" sz="3200">
                <a:latin typeface="Verdana" charset="0"/>
                <a:ea typeface="ＭＳ Ｐゴシック" charset="0"/>
              </a:rPr>
              <a:t>There are five conditions:</a:t>
            </a:r>
          </a:p>
          <a:p>
            <a:pPr lvl="2"/>
            <a:r>
              <a:rPr lang="en-US" sz="2800">
                <a:latin typeface="Verdana" charset="0"/>
                <a:ea typeface="ＭＳ Ｐゴシック" charset="0"/>
              </a:rPr>
              <a:t>A &gt;= 50</a:t>
            </a:r>
          </a:p>
          <a:p>
            <a:pPr lvl="2"/>
            <a:r>
              <a:rPr lang="en-US" sz="2800">
                <a:latin typeface="Verdana" charset="0"/>
                <a:ea typeface="ＭＳ Ｐゴシック" charset="0"/>
              </a:rPr>
              <a:t>B &gt;= 50</a:t>
            </a:r>
          </a:p>
          <a:p>
            <a:pPr lvl="2"/>
            <a:r>
              <a:rPr lang="en-US" sz="2800">
                <a:latin typeface="Verdana" charset="0"/>
                <a:ea typeface="ＭＳ Ｐゴシック" charset="0"/>
              </a:rPr>
              <a:t>C &gt;= 50</a:t>
            </a:r>
          </a:p>
          <a:p>
            <a:pPr lvl="2"/>
            <a:r>
              <a:rPr lang="en-US" sz="2800">
                <a:latin typeface="Verdana" charset="0"/>
                <a:ea typeface="ＭＳ Ｐゴシック" charset="0"/>
              </a:rPr>
              <a:t>(A+B)/2 &gt;= 65</a:t>
            </a:r>
          </a:p>
          <a:p>
            <a:pPr lvl="2"/>
            <a:r>
              <a:rPr lang="en-US" sz="2800">
                <a:latin typeface="Verdana" charset="0"/>
                <a:ea typeface="ＭＳ Ｐゴシック" charset="0"/>
              </a:rPr>
              <a:t>(A+B+C)/3 &gt;= 75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4910D26-C10A-1748-834A-1CF68C6786C6}" type="slidenum">
              <a:rPr lang="en-US" sz="1200"/>
              <a:pPr/>
              <a:t>22</a:t>
            </a:fld>
            <a:endParaRPr lang="en-US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Actions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There are two possible actions</a:t>
            </a:r>
          </a:p>
          <a:p>
            <a:pPr lvl="1"/>
            <a:r>
              <a:rPr lang="en-US" sz="3200">
                <a:latin typeface="Verdana" charset="0"/>
                <a:ea typeface="ＭＳ Ｐゴシック" charset="0"/>
              </a:rPr>
              <a:t>Pass</a:t>
            </a:r>
          </a:p>
          <a:p>
            <a:pPr lvl="1"/>
            <a:r>
              <a:rPr lang="en-US" sz="3200">
                <a:latin typeface="Verdana" charset="0"/>
                <a:ea typeface="ＭＳ Ｐゴシック" charset="0"/>
              </a:rPr>
              <a:t>Fail</a:t>
            </a:r>
          </a:p>
          <a:p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We also add one more action</a:t>
            </a:r>
          </a:p>
          <a:p>
            <a:pPr lvl="1"/>
            <a:r>
              <a:rPr lang="en-US" sz="3200">
                <a:latin typeface="Verdana" charset="0"/>
                <a:ea typeface="ＭＳ Ｐゴシック" charset="0"/>
              </a:rPr>
              <a:t>Impossible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8723563-016D-6B41-8041-4F2CA492D936}" type="slidenum">
              <a:rPr lang="en-US" sz="1200"/>
              <a:pPr/>
              <a:t>23</a:t>
            </a:fld>
            <a:endParaRPr lang="en-US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10972800" cy="4251328"/>
        </p:xfrm>
        <a:graphic>
          <a:graphicData uri="http://schemas.openxmlformats.org/drawingml/2006/table">
            <a:tbl>
              <a:tblPr/>
              <a:tblGrid>
                <a:gridCol w="1930400"/>
                <a:gridCol w="5080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508000"/>
                <a:gridCol w="609600"/>
                <a:gridCol w="508000"/>
                <a:gridCol w="508000"/>
                <a:gridCol w="508000"/>
                <a:gridCol w="508000"/>
                <a:gridCol w="508000"/>
              </a:tblGrid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Conditions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B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63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(B+C)/2 &gt;= 65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63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(A+B+C)/3 &gt;= 75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Actions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Pass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Fail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Impossible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sp>
        <p:nvSpPr>
          <p:cNvPr id="401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6CEC12C-48EE-494A-82CA-CF13D030FA6A}" type="slidenum">
              <a:rPr lang="en-US" sz="1200"/>
              <a:pPr/>
              <a:t>24</a:t>
            </a:fld>
            <a:endParaRPr lang="en-US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Decision table (continued)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10972800" cy="4251328"/>
        </p:xfrm>
        <a:graphic>
          <a:graphicData uri="http://schemas.openxmlformats.org/drawingml/2006/table">
            <a:tbl>
              <a:tblPr/>
              <a:tblGrid>
                <a:gridCol w="1930400"/>
                <a:gridCol w="5080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508000"/>
                <a:gridCol w="609600"/>
                <a:gridCol w="508000"/>
                <a:gridCol w="508000"/>
                <a:gridCol w="508000"/>
                <a:gridCol w="508000"/>
                <a:gridCol w="508000"/>
              </a:tblGrid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Conditions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B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 &gt;= 50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63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(B+C)/2 &gt;= 65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63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(A+B+C)/3 &gt;= 75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Actions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Pass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Fail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Impossible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sp>
        <p:nvSpPr>
          <p:cNvPr id="411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63F3ED0-B0EC-954D-AD7C-C2CAC37BE868}" type="slidenum">
              <a:rPr lang="en-US" sz="1200"/>
              <a:pPr/>
              <a:t>25</a:t>
            </a:fld>
            <a:endParaRPr lang="en-US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Simplified Decision Table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10972801" cy="3714750"/>
        </p:xfrm>
        <a:graphic>
          <a:graphicData uri="http://schemas.openxmlformats.org/drawingml/2006/table">
            <a:tbl>
              <a:tblPr/>
              <a:tblGrid>
                <a:gridCol w="3896784"/>
                <a:gridCol w="793749"/>
                <a:gridCol w="795867"/>
                <a:gridCol w="795867"/>
                <a:gridCol w="715433"/>
                <a:gridCol w="793751"/>
                <a:gridCol w="795867"/>
                <a:gridCol w="795867"/>
                <a:gridCol w="793749"/>
                <a:gridCol w="79586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Conditions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 &gt;= 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B &gt;= 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C &gt;= 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(B+C)/2 &gt;= 65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(A+B+C)/3 &gt;= 75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Actions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Pass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Fail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Impossible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sp>
        <p:nvSpPr>
          <p:cNvPr id="421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B727D4-5FE3-B14C-B5C1-2A1ABFFC720E}" type="slidenum">
              <a:rPr lang="en-US" sz="1200"/>
              <a:pPr/>
              <a:t>26</a:t>
            </a:fld>
            <a:endParaRPr lang="en-US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C38507B-8B8B-3944-B089-04A66AF2CA87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 public utility billing system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If the customer account is billed using a fixed rate method, a minimum monthly charge is assessed for consumption of less than 100 KWH( kilowatt-hours). Otherwise, computer billing applies a Schedule A rate structure. However, if the account is billing using a variable rate method, a Schedule A rate will apply to consumption below 100 KWH, with additional consumption billed according to Schedule B.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CF0EC5B-5F1A-5E4B-B244-0B68C12237FF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Limitation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Verdana" charset="0"/>
                <a:ea typeface="ＭＳ Ｐゴシック" charset="0"/>
                <a:cs typeface="ＭＳ Ｐゴシック" charset="0"/>
              </a:rPr>
              <a:t>Decision-table method is useful for those applications that include several dependent relationships among the input parameters. For simple data-oriented applications that typically perform operations such as adding, deleting and modifying entries, decision-table method is not appropriate</a:t>
            </a:r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9038B4B-3B20-4BBE-8F99-2FFDDC29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3350"/>
            <a:ext cx="7772400" cy="698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Decision Table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209800" y="1626518"/>
            <a:ext cx="2133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209800" y="4369718"/>
            <a:ext cx="2133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419600" y="1626518"/>
            <a:ext cx="44958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419600" y="4369718"/>
            <a:ext cx="44958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438400" y="2769518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conditions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876800" y="269331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condition entries (rules)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514600" y="4903118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actions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648200" y="482691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action entries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362200" y="101691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stub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419600" y="940718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entries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3733800" y="132171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H="1">
            <a:off x="2209800" y="132171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 flipH="1">
            <a:off x="4495800" y="124551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7086600" y="124551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/>
              <a:t>Explanation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988270" y="182880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The top left portion of the table describes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One line per input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For each line in the top left portion, the top right portion describes whether the condition is true or false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Each line in the bottom left portion describes an 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Each vertical column in bottom right portion indicates what actions to be taken when the corresponding conditions in the top right portion are matching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22F6640-72E0-4B7A-929B-13062F2A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FB8ADB-1A58-451C-93E7-71C2E9B9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login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EAE9F9-2750-4A78-8DEB-FE6B5356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User provides two inputs – username and password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Both inputs are validated for format and existence in the data store.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Invalid entry – may be incorrect format or the parameter does not exist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Valid entry – the user is allowed to login</a:t>
            </a:r>
          </a:p>
        </p:txBody>
      </p:sp>
    </p:spTree>
    <p:extLst>
      <p:ext uri="{BB962C8B-B14F-4D97-AF65-F5344CB8AC3E}">
        <p14:creationId xmlns:p14="http://schemas.microsoft.com/office/powerpoint/2010/main" val="36870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7643"/>
              </p:ext>
            </p:extLst>
          </p:nvPr>
        </p:nvGraphicFramePr>
        <p:xfrm>
          <a:off x="376519" y="219635"/>
          <a:ext cx="11344845" cy="5668857"/>
        </p:xfrm>
        <a:graphic>
          <a:graphicData uri="http://schemas.openxmlformats.org/drawingml/2006/table">
            <a:tbl>
              <a:tblPr/>
              <a:tblGrid>
                <a:gridCol w="1635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31519278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904598430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877474831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93193253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869261344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537631527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018804523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790829598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231258924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455527538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231855434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147067085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365761223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4165346730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113058203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618549148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711732712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296093892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1629685197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3891273182"/>
                    </a:ext>
                  </a:extLst>
                </a:gridCol>
                <a:gridCol w="303406">
                  <a:extLst>
                    <a:ext uri="{9D8B030D-6E8A-4147-A177-3AD203B41FA5}">
                      <a16:colId xmlns="" xmlns:a16="http://schemas.microsoft.com/office/drawing/2014/main" val="2626954163"/>
                    </a:ext>
                  </a:extLst>
                </a:gridCol>
              </a:tblGrid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Username format is correct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Username matches with an entry in data store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Password format is correct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Password matches with an  entry in data store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Username and password both match an entry in data store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723949"/>
                  </a:ext>
                </a:extLst>
              </a:tr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Login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 message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Impossible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41224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B98AC9-776D-487E-9705-A727EE16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Given three integers   a, b and c   representing the sides of a triangle, and the function</a:t>
            </a:r>
            <a:r>
              <a:rPr lang="en-US" sz="3200" dirty="0"/>
              <a:t> </a:t>
            </a:r>
          </a:p>
          <a:p>
            <a:pPr eaLnBrk="1" hangingPunct="1">
              <a:buFontTx/>
              <a:buNone/>
            </a:pPr>
            <a:r>
              <a:rPr lang="en-US" sz="3200" dirty="0"/>
              <a:t>        </a:t>
            </a:r>
            <a:r>
              <a:rPr lang="en-US" sz="2400" dirty="0"/>
              <a:t>String </a:t>
            </a:r>
            <a:r>
              <a:rPr lang="en-US" sz="2400" dirty="0" err="1"/>
              <a:t>typeOfTrinagle</a:t>
            </a:r>
            <a:r>
              <a:rPr lang="en-US" sz="2400" dirty="0"/>
              <a:t> (</a:t>
            </a:r>
            <a:r>
              <a:rPr lang="en-US" sz="2400" dirty="0" err="1"/>
              <a:t>int</a:t>
            </a:r>
            <a:r>
              <a:rPr lang="en-US" sz="2400" dirty="0"/>
              <a:t> a, </a:t>
            </a:r>
            <a:r>
              <a:rPr lang="en-US" sz="2400" dirty="0" err="1"/>
              <a:t>int</a:t>
            </a:r>
            <a:r>
              <a:rPr lang="en-US" sz="2400" dirty="0"/>
              <a:t> b, </a:t>
            </a:r>
            <a:r>
              <a:rPr lang="en-US" sz="2400" dirty="0" err="1"/>
              <a:t>int</a:t>
            </a:r>
            <a:r>
              <a:rPr lang="en-US" sz="2400" dirty="0"/>
              <a:t> c)</a:t>
            </a:r>
          </a:p>
          <a:p>
            <a:pPr eaLnBrk="1" hangingPunct="1">
              <a:buFontTx/>
              <a:buNone/>
            </a:pPr>
            <a:r>
              <a:rPr lang="en-US" sz="3200" dirty="0"/>
              <a:t>   </a:t>
            </a:r>
            <a:r>
              <a:rPr lang="en-US" dirty="0"/>
              <a:t>that determines what type of triangle the inputs represent, generate test cases for the function using decision table method</a:t>
            </a:r>
            <a:r>
              <a:rPr lang="en-US" sz="3200" dirty="0"/>
              <a:t>.</a:t>
            </a:r>
            <a:r>
              <a:rPr lang="en-US" dirty="0"/>
              <a:t> Notice that the three integers may not form a triangle. Use the following conditions to determine whether or not they represent a triangle.</a:t>
            </a:r>
          </a:p>
          <a:p>
            <a:pPr eaLnBrk="1" hangingPunct="1">
              <a:buFontTx/>
              <a:buNone/>
            </a:pPr>
            <a:r>
              <a:rPr lang="en-US" sz="3200" dirty="0"/>
              <a:t>        a + b &gt; c   AND   b + c &gt; a   AND   c + a &gt; 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1DD8067-B268-4DD8-9605-3550A1FB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E94E72-D831-40D2-A815-E154CCD255FB}"/>
              </a:ext>
            </a:extLst>
          </p:cNvPr>
          <p:cNvSpPr txBox="1"/>
          <p:nvPr/>
        </p:nvSpPr>
        <p:spPr>
          <a:xfrm>
            <a:off x="632012" y="5634318"/>
            <a:ext cx="1052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example is given in Paul Jorgensen’s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/>
          <p:cNvGraphicFramePr>
            <a:graphicFrameLocks noGrp="1"/>
          </p:cNvGraphicFramePr>
          <p:nvPr>
            <p:extLst/>
          </p:nvPr>
        </p:nvGraphicFramePr>
        <p:xfrm>
          <a:off x="1905000" y="156882"/>
          <a:ext cx="8382000" cy="5394517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&lt; b + c?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&lt; c + a?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&lt; a + b?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b?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= c?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= a?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a triangle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Scalene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Isosceles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Equilateral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Impossible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B98AC9-776D-487E-9705-A727EE16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80D962C-3928-4C08-B77A-DE3F24E3DEA7}"/>
              </a:ext>
            </a:extLst>
          </p:cNvPr>
          <p:cNvSpPr txBox="1"/>
          <p:nvPr/>
        </p:nvSpPr>
        <p:spPr>
          <a:xfrm>
            <a:off x="542365" y="5800165"/>
            <a:ext cx="1067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‘-’  represents a DON’T CARE value for a condition</a:t>
            </a:r>
          </a:p>
        </p:txBody>
      </p:sp>
    </p:spTree>
    <p:extLst>
      <p:ext uri="{BB962C8B-B14F-4D97-AF65-F5344CB8AC3E}">
        <p14:creationId xmlns:p14="http://schemas.microsoft.com/office/powerpoint/2010/main" val="47645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57641FD-823B-4660-9670-592BC3AD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test cases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4C04DB-C2C0-4045-8155-D0D06B98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One test case per column in the truth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test cases for “impossible” situations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Every don’t care condition generates two test cases, one for ‘T’ and one for ‘F</a:t>
            </a:r>
            <a:r>
              <a:rPr lang="en-US" dirty="0" smtClean="0"/>
              <a:t>’</a:t>
            </a: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Don</a:t>
            </a:r>
            <a:r>
              <a:rPr lang="ja-JP" altLang="en-US" dirty="0">
                <a:latin typeface="Verdana" charset="0"/>
                <a:ea typeface="ＭＳ Ｐゴシック" charset="0"/>
              </a:rPr>
              <a:t>’</a:t>
            </a:r>
            <a:r>
              <a:rPr lang="en-US" dirty="0">
                <a:latin typeface="Verdana" charset="0"/>
                <a:ea typeface="ＭＳ Ｐゴシック" charset="0"/>
              </a:rPr>
              <a:t>t care entry</a:t>
            </a:r>
          </a:p>
          <a:p>
            <a:pPr lvl="2"/>
            <a:r>
              <a:rPr lang="en-US" dirty="0">
                <a:latin typeface="Verdana" charset="0"/>
                <a:ea typeface="ＭＳ Ｐゴシック" charset="0"/>
              </a:rPr>
              <a:t>The condition is irrelevant</a:t>
            </a:r>
          </a:p>
          <a:p>
            <a:pPr lvl="2"/>
            <a:r>
              <a:rPr lang="en-US" dirty="0">
                <a:latin typeface="Verdana" charset="0"/>
                <a:ea typeface="ＭＳ Ｐゴシック" charset="0"/>
              </a:rPr>
              <a:t>The condition does not </a:t>
            </a:r>
            <a:r>
              <a:rPr lang="en-US" dirty="0" smtClean="0">
                <a:latin typeface="Verdana" charset="0"/>
                <a:ea typeface="ＭＳ Ｐゴシック" charset="0"/>
              </a:rPr>
              <a:t>apply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Total number of test cases will be less than or equal to the number of columns in the truth 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Make sure that all possible outcomes/actions are covered in the test cases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1B29C33-1898-4938-A7A3-D8F67BD3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66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2145</Words>
  <Application>Microsoft Macintosh PowerPoint</Application>
  <PresentationFormat>Custom</PresentationFormat>
  <Paragraphs>835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Retrospect</vt:lpstr>
      <vt:lpstr>Decision Table-based Testing</vt:lpstr>
      <vt:lpstr>Decision Table-based testing</vt:lpstr>
      <vt:lpstr>Decision Table</vt:lpstr>
      <vt:lpstr>Explanation</vt:lpstr>
      <vt:lpstr>Example - login</vt:lpstr>
      <vt:lpstr>PowerPoint Presentation</vt:lpstr>
      <vt:lpstr>Another Example</vt:lpstr>
      <vt:lpstr>PowerPoint Presentation</vt:lpstr>
      <vt:lpstr>Generating test cases</vt:lpstr>
      <vt:lpstr>Test cases</vt:lpstr>
      <vt:lpstr>Decision Table for f(x1,x2)</vt:lpstr>
      <vt:lpstr>Explanation</vt:lpstr>
      <vt:lpstr>Decision Table with “don’t cares”</vt:lpstr>
      <vt:lpstr>Decision Table for f(x1,x2) – Extended Version 1</vt:lpstr>
      <vt:lpstr>Decision Tables</vt:lpstr>
      <vt:lpstr>Decision Table-based Testing</vt:lpstr>
      <vt:lpstr>Develop a decision table</vt:lpstr>
      <vt:lpstr>Decision Tables</vt:lpstr>
      <vt:lpstr>Decision Tables</vt:lpstr>
      <vt:lpstr>Advantages of Decision table method</vt:lpstr>
      <vt:lpstr>Another example</vt:lpstr>
      <vt:lpstr>Conditions</vt:lpstr>
      <vt:lpstr>Actions</vt:lpstr>
      <vt:lpstr>Decision table</vt:lpstr>
      <vt:lpstr>Decision table (continued)</vt:lpstr>
      <vt:lpstr>Simplified Decision Table</vt:lpstr>
      <vt:lpstr>A public utility billing system</vt:lpstr>
      <vt:lpstr>Limitation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Table-based Testing</dc:title>
  <dc:creator>Kasilingam Periyasamy</dc:creator>
  <cp:lastModifiedBy>Mao Zheng</cp:lastModifiedBy>
  <cp:revision>14</cp:revision>
  <dcterms:created xsi:type="dcterms:W3CDTF">2018-09-12T17:21:33Z</dcterms:created>
  <dcterms:modified xsi:type="dcterms:W3CDTF">2019-09-07T22:57:50Z</dcterms:modified>
</cp:coreProperties>
</file>