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svg" ContentType="image/svg+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3"/>
  </p:notesMasterIdLst>
  <p:sldIdLst>
    <p:sldId id="285" r:id="rId2"/>
    <p:sldId id="286" r:id="rId3"/>
    <p:sldId id="288" r:id="rId4"/>
    <p:sldId id="291" r:id="rId5"/>
    <p:sldId id="293" r:id="rId6"/>
    <p:sldId id="294" r:id="rId7"/>
    <p:sldId id="303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4" r:id="rId17"/>
    <p:sldId id="315" r:id="rId18"/>
    <p:sldId id="316" r:id="rId19"/>
    <p:sldId id="317" r:id="rId20"/>
    <p:sldId id="318" r:id="rId21"/>
    <p:sldId id="313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75436" autoAdjust="0"/>
  </p:normalViewPr>
  <p:slideViewPr>
    <p:cSldViewPr snapToGrid="0">
      <p:cViewPr varScale="1">
        <p:scale>
          <a:sx n="75" d="100"/>
          <a:sy n="75" d="100"/>
        </p:scale>
        <p:origin x="-264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38115-6DA6-A949-A6F5-29006C1F95C6}" type="datetimeFigureOut">
              <a:rPr lang="en-US" smtClean="0"/>
              <a:t>9/7/19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309D1A-B933-AD47-B954-71CC35DDB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26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x-y is divisible by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09D1A-B933-AD47-B954-71CC35DDBF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442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185A-30F0-49FD-938B-338F5F0E9D9B}" type="datetimeFigureOut">
              <a:rPr lang="en-US" smtClean="0"/>
              <a:t>9/7/19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9BB3-8664-46A8-BDE5-C448BC9EBD7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1573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185A-30F0-49FD-938B-338F5F0E9D9B}" type="datetimeFigureOut">
              <a:rPr lang="en-US" smtClean="0"/>
              <a:t>9/7/19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9BB3-8664-46A8-BDE5-C448BC9EB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765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14780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14779"/>
            <a:ext cx="7734300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185A-30F0-49FD-938B-338F5F0E9D9B}" type="datetimeFigureOut">
              <a:rPr lang="en-US" smtClean="0"/>
              <a:t>9/7/19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9BB3-8664-46A8-BDE5-C448BC9EB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729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A097C-8BAE-48D8-8134-AC186488B0EB}" type="datetime1">
              <a:rPr lang="en-US" smtClean="0"/>
              <a:t>9/7/19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C-S 743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7AF65-2377-4082-ABDB-F651205697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6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185A-30F0-49FD-938B-338F5F0E9D9B}" type="datetimeFigureOut">
              <a:rPr lang="en-US" smtClean="0"/>
              <a:t>9/7/19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9BB3-8664-46A8-BDE5-C448BC9EB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16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185A-30F0-49FD-938B-338F5F0E9D9B}" type="datetimeFigureOut">
              <a:rPr lang="en-US" smtClean="0"/>
              <a:t>9/7/19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9BB3-8664-46A8-BDE5-C448BC9EBD7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158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7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185A-30F0-49FD-938B-338F5F0E9D9B}" type="datetimeFigureOut">
              <a:rPr lang="en-US" smtClean="0"/>
              <a:t>9/7/19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9BB3-8664-46A8-BDE5-C448BC9EB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663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185A-30F0-49FD-938B-338F5F0E9D9B}" type="datetimeFigureOut">
              <a:rPr lang="en-US" smtClean="0"/>
              <a:t>9/7/19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9BB3-8664-46A8-BDE5-C448BC9EB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805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185A-30F0-49FD-938B-338F5F0E9D9B}" type="datetimeFigureOut">
              <a:rPr lang="en-US" smtClean="0"/>
              <a:t>9/7/19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9BB3-8664-46A8-BDE5-C448BC9EB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475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185A-30F0-49FD-938B-338F5F0E9D9B}" type="datetimeFigureOut">
              <a:rPr lang="en-US" smtClean="0"/>
              <a:t>9/7/19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9BB3-8664-46A8-BDE5-C448BC9EB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097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3650" y="731520"/>
            <a:ext cx="6679191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3" y="6459787"/>
            <a:ext cx="2618511" cy="365125"/>
          </a:xfrm>
        </p:spPr>
        <p:txBody>
          <a:bodyPr/>
          <a:lstStyle>
            <a:lvl1pPr algn="l">
              <a:defRPr/>
            </a:lvl1pPr>
          </a:lstStyle>
          <a:p>
            <a:fld id="{6519185A-30F0-49FD-938B-338F5F0E9D9B}" type="datetimeFigureOut">
              <a:rPr lang="en-US" smtClean="0"/>
              <a:t>9/7/19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7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D29BB3-8664-46A8-BDE5-C448BC9EB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482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7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936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907024"/>
            <a:ext cx="1011936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185A-30F0-49FD-938B-338F5F0E9D9B}" type="datetimeFigureOut">
              <a:rPr lang="en-US" smtClean="0"/>
              <a:t>9/7/19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9BB3-8664-46A8-BDE5-C448BC9EB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52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79" y="1845734"/>
            <a:ext cx="100584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519185A-30F0-49FD-938B-338F5F0E9D9B}" type="datetimeFigureOut">
              <a:rPr lang="en-US" smtClean="0"/>
              <a:t>9/7/19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6" y="6459787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0" y="6459787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6D29BB3-8664-46A8-BDE5-C448BC9EBD7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78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="" xmlns:a16="http://schemas.microsoft.com/office/drawing/2014/main" id="{AE220058-3FCE-496E-ADF2-D8A6961F39F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Connector 75">
            <a:extLst>
              <a:ext uri="{FF2B5EF4-FFF2-40B4-BE49-F238E27FC236}">
                <a16:creationId xmlns="" xmlns:a16="http://schemas.microsoft.com/office/drawing/2014/main" id="{E193F809-7E50-4AAD-8E26-878207931CB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3944603" y="4325112"/>
            <a:ext cx="71323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36504" y="758952"/>
            <a:ext cx="7319175" cy="3566160"/>
          </a:xfrm>
        </p:spPr>
        <p:txBody>
          <a:bodyPr>
            <a:normAutofit/>
          </a:bodyPr>
          <a:lstStyle/>
          <a:p>
            <a:pPr eaLnBrk="1" hangingPunct="1"/>
            <a:r>
              <a:t>Equivalence Class Testing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36504" y="4455620"/>
            <a:ext cx="7321946" cy="1143000"/>
          </a:xfrm>
        </p:spPr>
        <p:txBody>
          <a:bodyPr>
            <a:normAutofit/>
          </a:bodyPr>
          <a:lstStyle/>
          <a:p>
            <a:pPr eaLnBrk="1" hangingPunct="1"/>
            <a:endParaRPr lang="en-US"/>
          </a:p>
        </p:txBody>
      </p:sp>
      <p:pic>
        <p:nvPicPr>
          <p:cNvPr id="71" name="Graphic 70" descr="Flask">
            <a:extLst>
              <a:ext uri="{FF2B5EF4-FFF2-40B4-BE49-F238E27FC236}">
                <a16:creationId xmlns="" xmlns:a16="http://schemas.microsoft.com/office/drawing/2014/main" id="{E7013F0E-6DE0-415E-93E5-D872ED1D91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9818" y="1944907"/>
            <a:ext cx="2449486" cy="2449486"/>
          </a:xfrm>
          <a:prstGeom prst="rect">
            <a:avLst/>
          </a:prstGeom>
        </p:spPr>
      </p:pic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3E9C5090-7D25-41E3-A6D3-CCAEE505E7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" name="Rectangle 79">
            <a:extLst>
              <a:ext uri="{FF2B5EF4-FFF2-40B4-BE49-F238E27FC236}">
                <a16:creationId xmlns="" xmlns:a16="http://schemas.microsoft.com/office/drawing/2014/main" id="{11BF8809-0DAC-41E5-A212-ACB4A01BE9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/>
              <a:t>Test cases</a:t>
            </a:r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</p:nvPr>
        </p:nvGraphicFramePr>
        <p:xfrm>
          <a:off x="1981200" y="1447800"/>
          <a:ext cx="8229600" cy="479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994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Call duration t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Charge ($)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Call duration t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Charge($)</a:t>
                      </a:r>
                    </a:p>
                  </a:txBody>
                  <a:tcPr marT="45723" marB="45723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94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-1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Error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22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1.20</a:t>
                      </a:r>
                    </a:p>
                  </a:txBody>
                  <a:tcPr marT="45723" marB="4572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994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0.00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102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9.20</a:t>
                      </a:r>
                    </a:p>
                  </a:txBody>
                  <a:tcPr marT="45723" marB="45723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994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0.05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179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16.90</a:t>
                      </a:r>
                    </a:p>
                  </a:txBody>
                  <a:tcPr marT="45723" marB="45723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994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0.50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180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17.00</a:t>
                      </a:r>
                    </a:p>
                  </a:txBody>
                  <a:tcPr marT="45723" marB="45723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994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19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0.95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181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17.00</a:t>
                      </a:r>
                    </a:p>
                  </a:txBody>
                  <a:tcPr marT="45723" marB="45723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994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1.00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2060"/>
                          </a:solidFill>
                        </a:rPr>
                        <a:t>182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2060"/>
                          </a:solidFill>
                        </a:rPr>
                        <a:t>17.00</a:t>
                      </a:r>
                    </a:p>
                  </a:txBody>
                  <a:tcPr marT="45723" marB="45723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994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21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1.10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2060"/>
                          </a:solidFill>
                        </a:rPr>
                        <a:t>195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2060"/>
                          </a:solidFill>
                        </a:rPr>
                        <a:t>17.00</a:t>
                      </a:r>
                    </a:p>
                  </a:txBody>
                  <a:tcPr marT="45723" marB="45723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11653186-ADFE-4FC3-A5F1-95DE18168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AF65-2377-4082-ABDB-F6512056978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Another example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/>
              <a:t>A bank gives interest for the balance in accounts according to the following:</a:t>
            </a:r>
          </a:p>
          <a:p>
            <a:pPr lvl="1" eaLnBrk="1" hangingPunct="1"/>
            <a:r>
              <a:rPr lang="en-US"/>
              <a:t>For the first $3000,</a:t>
            </a:r>
          </a:p>
          <a:p>
            <a:pPr lvl="2" eaLnBrk="1" hangingPunct="1"/>
            <a:r>
              <a:rPr lang="en-US" sz="2400"/>
              <a:t>If it is a checking account, the interest rate is 0%</a:t>
            </a:r>
          </a:p>
          <a:p>
            <a:pPr lvl="2" eaLnBrk="1" hangingPunct="1"/>
            <a:r>
              <a:rPr lang="en-US" sz="2400"/>
              <a:t>If it is a savings account, the interest rate is 1.5%</a:t>
            </a:r>
          </a:p>
          <a:p>
            <a:pPr lvl="1" eaLnBrk="1" hangingPunct="1"/>
            <a:r>
              <a:rPr lang="en-US"/>
              <a:t>For balance between $3001 to $10000, both inclusive, </a:t>
            </a:r>
          </a:p>
          <a:p>
            <a:pPr lvl="2" eaLnBrk="1" hangingPunct="1"/>
            <a:r>
              <a:rPr lang="en-US" sz="2400"/>
              <a:t>If it is a checking account, the interest rate is 2%</a:t>
            </a:r>
          </a:p>
          <a:p>
            <a:pPr lvl="2" eaLnBrk="1" hangingPunct="1"/>
            <a:r>
              <a:rPr lang="en-US" sz="2400"/>
              <a:t>If it is a savings account, the interest rate is 4%</a:t>
            </a:r>
          </a:p>
          <a:p>
            <a:pPr lvl="1" eaLnBrk="1" hangingPunct="1"/>
            <a:r>
              <a:rPr lang="en-US"/>
              <a:t>For balance above $10000,</a:t>
            </a:r>
          </a:p>
          <a:p>
            <a:pPr lvl="2" eaLnBrk="1" hangingPunct="1"/>
            <a:r>
              <a:rPr lang="en-US" sz="2400"/>
              <a:t>If it is a checking account, the interest rate is 4%</a:t>
            </a:r>
          </a:p>
          <a:p>
            <a:pPr lvl="2" eaLnBrk="1" hangingPunct="1"/>
            <a:r>
              <a:rPr lang="en-US" sz="2400"/>
              <a:t>If it is a savings account, the interest rate is 6%</a:t>
            </a:r>
            <a:endParaRPr lang="en-US" sz="2200"/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4BB86410-046A-4A68-9A20-F633B6DCC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0327-8D79-4B85-B2A9-2EE500986C3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Equivalence partitions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/>
              <a:t>There are two inputs – balance and type of account</a:t>
            </a:r>
          </a:p>
          <a:p>
            <a:pPr eaLnBrk="1" hangingPunct="1"/>
            <a:r>
              <a:rPr lang="en-US"/>
              <a:t>For balance, there are three partitions:</a:t>
            </a:r>
          </a:p>
          <a:p>
            <a:pPr lvl="1" eaLnBrk="1" hangingPunct="1"/>
            <a:r>
              <a:rPr lang="en-US"/>
              <a:t>S1 = {0 &lt;= b &lt;= 3000}</a:t>
            </a:r>
          </a:p>
          <a:p>
            <a:pPr lvl="1" eaLnBrk="1" hangingPunct="1"/>
            <a:r>
              <a:rPr lang="en-US"/>
              <a:t>S2 = {3001 &lt;= b &lt;= 10000}</a:t>
            </a:r>
          </a:p>
          <a:p>
            <a:pPr lvl="1" eaLnBrk="1" hangingPunct="1"/>
            <a:r>
              <a:rPr lang="en-US"/>
              <a:t>S3 = {b &gt;= 10001}</a:t>
            </a:r>
          </a:p>
          <a:p>
            <a:pPr eaLnBrk="1" hangingPunct="1"/>
            <a:r>
              <a:rPr lang="en-US"/>
              <a:t>For type of account, there are two partitions</a:t>
            </a:r>
          </a:p>
          <a:p>
            <a:pPr lvl="1" eaLnBrk="1" hangingPunct="1"/>
            <a:r>
              <a:rPr lang="en-US"/>
              <a:t>T1 = {checking account}</a:t>
            </a:r>
          </a:p>
          <a:p>
            <a:pPr lvl="1" eaLnBrk="1" hangingPunct="1"/>
            <a:r>
              <a:rPr lang="en-US"/>
              <a:t>T2 = {savings account}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34BEE58F-00D3-441E-AA56-4758A4BA9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0327-8D79-4B85-B2A9-2EE500986C3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Interest calculation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/>
              <a:t>For this problem, we consider the duration of the balance in years as another input.</a:t>
            </a:r>
          </a:p>
          <a:p>
            <a:pPr eaLnBrk="1" hangingPunct="1"/>
            <a:r>
              <a:rPr lang="en-US"/>
              <a:t>Assume that the interest is calculated for a maximum of 10 years.</a:t>
            </a:r>
          </a:p>
          <a:p>
            <a:pPr eaLnBrk="1" hangingPunct="1"/>
            <a:r>
              <a:rPr lang="en-US"/>
              <a:t>We use boundary value analysis for this input, and hence consider the following values: {-1, 0, 1, 4, 9, 10, 11}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7298A5B0-E6EF-4D29-8850-5589B8FB8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0327-8D79-4B85-B2A9-2EE500986C3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35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>
                <a:solidFill>
                  <a:srgbClr val="FF0000"/>
                </a:solidFill>
              </a:rPr>
              <a:t>Some</a:t>
            </a:r>
            <a:r>
              <a:rPr lang="en-US"/>
              <a:t> test cases</a:t>
            </a:r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</p:nvPr>
        </p:nvGraphicFramePr>
        <p:xfrm>
          <a:off x="1905000" y="1066800"/>
          <a:ext cx="8229600" cy="5191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Balance($)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Type of account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Duration (years)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Interest($)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-1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Checking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Error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Checking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Checking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1500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Checking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2999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Checking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3000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Checking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3001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Checking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240.08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3002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Checking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240.16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5000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Checking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400.00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9999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Checking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792.00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10000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Checking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800.00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10001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Checking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1600.16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12000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Checking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1920.00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9D936039-8CA3-4CBE-9AE3-69C4F862B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AF65-2377-4082-ABDB-F6512056978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35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>
                <a:solidFill>
                  <a:srgbClr val="FF0000"/>
                </a:solidFill>
              </a:rPr>
              <a:t>Some</a:t>
            </a:r>
            <a:r>
              <a:rPr lang="en-US"/>
              <a:t> </a:t>
            </a:r>
            <a:r>
              <a:rPr lang="en-US">
                <a:solidFill>
                  <a:srgbClr val="FF0000"/>
                </a:solidFill>
              </a:rPr>
              <a:t>more</a:t>
            </a:r>
            <a:r>
              <a:rPr lang="en-US"/>
              <a:t> test cases</a:t>
            </a:r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</p:nvPr>
        </p:nvGraphicFramePr>
        <p:xfrm>
          <a:off x="1905000" y="1066800"/>
          <a:ext cx="8229600" cy="5191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Balance($)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Type of account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Duration (years)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Interest($)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-1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Savings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Error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Savings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Savings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0.14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1500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Savings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202.50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2999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Savings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404.87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3000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Savings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405.00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3001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Savings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1080.36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3002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Savings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1080.72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5000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Savings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1800.00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9999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Savings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3599.64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10000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Savings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3600.00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10001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Savings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3600.36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12000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Savings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4320.00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D5074680-47B0-46A0-8280-93FD493A2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AF65-2377-4082-ABDB-F6512056978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25C8C197-E521-1D4F-8932-BE2D1C0622AC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>
                <a:latin typeface="Verdana" charset="0"/>
                <a:ea typeface="ＭＳ Ｐゴシック" charset="0"/>
                <a:cs typeface="ＭＳ Ｐゴシック" charset="0"/>
              </a:rPr>
              <a:t>Equivalence Class Testing for 2-variable function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Verdana" charset="0"/>
                <a:ea typeface="ＭＳ Ｐゴシック" charset="0"/>
                <a:cs typeface="ＭＳ Ｐゴシック" charset="0"/>
              </a:rPr>
              <a:t>Consider a function f(x1,x2) where the values of x1 and x2 are defined to be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600" dirty="0">
                <a:latin typeface="Verdana" charset="0"/>
                <a:ea typeface="ＭＳ Ｐゴシック" charset="0"/>
                <a:cs typeface="ＭＳ Ｐゴシック" charset="0"/>
              </a:rPr>
              <a:t>	a&lt;= x1 &lt;= b and c&lt;= x2 &lt;=d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Verdana" charset="0"/>
                <a:ea typeface="ＭＳ Ｐゴシック" charset="0"/>
                <a:cs typeface="ＭＳ Ｐゴシック" charset="0"/>
              </a:rPr>
              <a:t>Assume the following equivalence classes for x1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>
                <a:latin typeface="Verdana" charset="0"/>
                <a:ea typeface="ＭＳ Ｐゴシック" charset="0"/>
              </a:rPr>
              <a:t>{a,a+1,…,ta},{ta+1,ta+2,…,</a:t>
            </a:r>
            <a:r>
              <a:rPr lang="en-US" sz="2200" dirty="0" err="1">
                <a:latin typeface="Verdana" charset="0"/>
                <a:ea typeface="ＭＳ Ｐゴシック" charset="0"/>
              </a:rPr>
              <a:t>tb</a:t>
            </a:r>
            <a:r>
              <a:rPr lang="en-US" sz="2200" dirty="0">
                <a:latin typeface="Verdana" charset="0"/>
                <a:ea typeface="ＭＳ Ｐゴシック" charset="0"/>
              </a:rPr>
              <a:t>},{tb+1,tb+2,…,b}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Verdana" charset="0"/>
                <a:ea typeface="ＭＳ Ｐゴシック" charset="0"/>
                <a:cs typeface="ＭＳ Ｐゴシック" charset="0"/>
              </a:rPr>
              <a:t>Assume the following equivalence classes for x2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>
                <a:latin typeface="Verdana" charset="0"/>
                <a:ea typeface="ＭＳ Ｐゴシック" charset="0"/>
              </a:rPr>
              <a:t>{c,c+1,…,</a:t>
            </a:r>
            <a:r>
              <a:rPr lang="en-US" sz="2200" dirty="0" err="1">
                <a:latin typeface="Verdana" charset="0"/>
                <a:ea typeface="ＭＳ Ｐゴシック" charset="0"/>
              </a:rPr>
              <a:t>tc</a:t>
            </a:r>
            <a:r>
              <a:rPr lang="en-US" sz="2200" dirty="0">
                <a:latin typeface="Verdana" charset="0"/>
                <a:ea typeface="ＭＳ Ｐゴシック" charset="0"/>
              </a:rPr>
              <a:t>},{tc+1,tc+2,…,td}, {td+1,td+2,…,d}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4A577CAB-E7ED-964F-B227-4071B51C1A02}" type="slidenum">
              <a:rPr lang="en-US" sz="1200"/>
              <a:pPr/>
              <a:t>17</a:t>
            </a:fld>
            <a:endParaRPr lang="en-US" sz="1200"/>
          </a:p>
        </p:txBody>
      </p:sp>
      <p:grpSp>
        <p:nvGrpSpPr>
          <p:cNvPr id="29700" name="Group 46"/>
          <p:cNvGrpSpPr>
            <a:grpSpLocks/>
          </p:cNvGrpSpPr>
          <p:nvPr/>
        </p:nvGrpSpPr>
        <p:grpSpPr bwMode="auto">
          <a:xfrm>
            <a:off x="711200" y="1752601"/>
            <a:ext cx="9042400" cy="3602038"/>
            <a:chOff x="336" y="1296"/>
            <a:chExt cx="4272" cy="2269"/>
          </a:xfrm>
        </p:grpSpPr>
        <p:sp>
          <p:nvSpPr>
            <p:cNvPr id="29702" name="Line 4"/>
            <p:cNvSpPr>
              <a:spLocks noChangeShapeType="1"/>
            </p:cNvSpPr>
            <p:nvPr/>
          </p:nvSpPr>
          <p:spPr bwMode="auto">
            <a:xfrm>
              <a:off x="768" y="3312"/>
              <a:ext cx="38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3" name="Line 5"/>
            <p:cNvSpPr>
              <a:spLocks noChangeShapeType="1"/>
            </p:cNvSpPr>
            <p:nvPr/>
          </p:nvSpPr>
          <p:spPr bwMode="auto">
            <a:xfrm flipV="1">
              <a:off x="768" y="1296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4" name="Line 7"/>
            <p:cNvSpPr>
              <a:spLocks noChangeShapeType="1"/>
            </p:cNvSpPr>
            <p:nvPr/>
          </p:nvSpPr>
          <p:spPr bwMode="auto">
            <a:xfrm>
              <a:off x="768" y="2976"/>
              <a:ext cx="3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Line 8"/>
            <p:cNvSpPr>
              <a:spLocks noChangeShapeType="1"/>
            </p:cNvSpPr>
            <p:nvPr/>
          </p:nvSpPr>
          <p:spPr bwMode="auto">
            <a:xfrm>
              <a:off x="768" y="2640"/>
              <a:ext cx="3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6" name="Line 9"/>
            <p:cNvSpPr>
              <a:spLocks noChangeShapeType="1"/>
            </p:cNvSpPr>
            <p:nvPr/>
          </p:nvSpPr>
          <p:spPr bwMode="auto">
            <a:xfrm>
              <a:off x="768" y="2256"/>
              <a:ext cx="3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7" name="Line 10"/>
            <p:cNvSpPr>
              <a:spLocks noChangeShapeType="1"/>
            </p:cNvSpPr>
            <p:nvPr/>
          </p:nvSpPr>
          <p:spPr bwMode="auto">
            <a:xfrm>
              <a:off x="768" y="1872"/>
              <a:ext cx="3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8" name="Line 11"/>
            <p:cNvSpPr>
              <a:spLocks noChangeShapeType="1"/>
            </p:cNvSpPr>
            <p:nvPr/>
          </p:nvSpPr>
          <p:spPr bwMode="auto">
            <a:xfrm>
              <a:off x="1344" y="148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9" name="Line 12"/>
            <p:cNvSpPr>
              <a:spLocks noChangeShapeType="1"/>
            </p:cNvSpPr>
            <p:nvPr/>
          </p:nvSpPr>
          <p:spPr bwMode="auto">
            <a:xfrm>
              <a:off x="1872" y="148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0" name="Line 13"/>
            <p:cNvSpPr>
              <a:spLocks noChangeShapeType="1"/>
            </p:cNvSpPr>
            <p:nvPr/>
          </p:nvSpPr>
          <p:spPr bwMode="auto">
            <a:xfrm>
              <a:off x="2400" y="148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1" name="Line 14"/>
            <p:cNvSpPr>
              <a:spLocks noChangeShapeType="1"/>
            </p:cNvSpPr>
            <p:nvPr/>
          </p:nvSpPr>
          <p:spPr bwMode="auto">
            <a:xfrm>
              <a:off x="2928" y="148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2" name="Line 15"/>
            <p:cNvSpPr>
              <a:spLocks noChangeShapeType="1"/>
            </p:cNvSpPr>
            <p:nvPr/>
          </p:nvSpPr>
          <p:spPr bwMode="auto">
            <a:xfrm>
              <a:off x="1344" y="2976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3" name="Line 16"/>
            <p:cNvSpPr>
              <a:spLocks noChangeShapeType="1"/>
            </p:cNvSpPr>
            <p:nvPr/>
          </p:nvSpPr>
          <p:spPr bwMode="auto">
            <a:xfrm>
              <a:off x="1344" y="2640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4" name="Line 17"/>
            <p:cNvSpPr>
              <a:spLocks noChangeShapeType="1"/>
            </p:cNvSpPr>
            <p:nvPr/>
          </p:nvSpPr>
          <p:spPr bwMode="auto">
            <a:xfrm>
              <a:off x="1344" y="2256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5" name="Line 18"/>
            <p:cNvSpPr>
              <a:spLocks noChangeShapeType="1"/>
            </p:cNvSpPr>
            <p:nvPr/>
          </p:nvSpPr>
          <p:spPr bwMode="auto">
            <a:xfrm>
              <a:off x="1344" y="1872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6" name="Line 19"/>
            <p:cNvSpPr>
              <a:spLocks noChangeShapeType="1"/>
            </p:cNvSpPr>
            <p:nvPr/>
          </p:nvSpPr>
          <p:spPr bwMode="auto">
            <a:xfrm>
              <a:off x="1344" y="1872"/>
              <a:ext cx="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7" name="Line 20"/>
            <p:cNvSpPr>
              <a:spLocks noChangeShapeType="1"/>
            </p:cNvSpPr>
            <p:nvPr/>
          </p:nvSpPr>
          <p:spPr bwMode="auto">
            <a:xfrm>
              <a:off x="1872" y="1872"/>
              <a:ext cx="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8" name="Line 21"/>
            <p:cNvSpPr>
              <a:spLocks noChangeShapeType="1"/>
            </p:cNvSpPr>
            <p:nvPr/>
          </p:nvSpPr>
          <p:spPr bwMode="auto">
            <a:xfrm>
              <a:off x="2400" y="1872"/>
              <a:ext cx="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9" name="Line 22"/>
            <p:cNvSpPr>
              <a:spLocks noChangeShapeType="1"/>
            </p:cNvSpPr>
            <p:nvPr/>
          </p:nvSpPr>
          <p:spPr bwMode="auto">
            <a:xfrm>
              <a:off x="2928" y="1872"/>
              <a:ext cx="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0" name="Text Box 23"/>
            <p:cNvSpPr txBox="1">
              <a:spLocks noChangeArrowheads="1"/>
            </p:cNvSpPr>
            <p:nvPr/>
          </p:nvSpPr>
          <p:spPr bwMode="auto">
            <a:xfrm>
              <a:off x="4262" y="3332"/>
              <a:ext cx="22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r>
                <a:rPr lang="en-US" sz="1800"/>
                <a:t>x1</a:t>
              </a:r>
            </a:p>
          </p:txBody>
        </p:sp>
        <p:sp>
          <p:nvSpPr>
            <p:cNvPr id="29721" name="Text Box 24"/>
            <p:cNvSpPr txBox="1">
              <a:spLocks noChangeArrowheads="1"/>
            </p:cNvSpPr>
            <p:nvPr/>
          </p:nvSpPr>
          <p:spPr bwMode="auto">
            <a:xfrm>
              <a:off x="336" y="1344"/>
              <a:ext cx="22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r>
                <a:rPr lang="en-US" sz="1800"/>
                <a:t>x2</a:t>
              </a:r>
            </a:p>
          </p:txBody>
        </p:sp>
        <p:sp>
          <p:nvSpPr>
            <p:cNvPr id="29722" name="Text Box 25"/>
            <p:cNvSpPr txBox="1">
              <a:spLocks noChangeArrowheads="1"/>
            </p:cNvSpPr>
            <p:nvPr/>
          </p:nvSpPr>
          <p:spPr bwMode="auto">
            <a:xfrm>
              <a:off x="1238" y="3332"/>
              <a:ext cx="15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r>
                <a:rPr lang="en-US" sz="1800"/>
                <a:t>a</a:t>
              </a:r>
            </a:p>
          </p:txBody>
        </p:sp>
        <p:sp>
          <p:nvSpPr>
            <p:cNvPr id="29723" name="Text Box 26"/>
            <p:cNvSpPr txBox="1">
              <a:spLocks noChangeArrowheads="1"/>
            </p:cNvSpPr>
            <p:nvPr/>
          </p:nvSpPr>
          <p:spPr bwMode="auto">
            <a:xfrm>
              <a:off x="1766" y="3332"/>
              <a:ext cx="19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r>
                <a:rPr lang="en-US" sz="1800"/>
                <a:t>ta</a:t>
              </a:r>
            </a:p>
          </p:txBody>
        </p:sp>
        <p:sp>
          <p:nvSpPr>
            <p:cNvPr id="29724" name="Text Box 27"/>
            <p:cNvSpPr txBox="1">
              <a:spLocks noChangeArrowheads="1"/>
            </p:cNvSpPr>
            <p:nvPr/>
          </p:nvSpPr>
          <p:spPr bwMode="auto">
            <a:xfrm>
              <a:off x="2294" y="3332"/>
              <a:ext cx="19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r>
                <a:rPr lang="en-US" sz="1800"/>
                <a:t>tb</a:t>
              </a:r>
            </a:p>
          </p:txBody>
        </p:sp>
        <p:sp>
          <p:nvSpPr>
            <p:cNvPr id="29725" name="Text Box 28"/>
            <p:cNvSpPr txBox="1">
              <a:spLocks noChangeArrowheads="1"/>
            </p:cNvSpPr>
            <p:nvPr/>
          </p:nvSpPr>
          <p:spPr bwMode="auto">
            <a:xfrm>
              <a:off x="2822" y="3332"/>
              <a:ext cx="15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r>
                <a:rPr lang="en-US" sz="1800"/>
                <a:t>b</a:t>
              </a:r>
            </a:p>
          </p:txBody>
        </p:sp>
        <p:sp>
          <p:nvSpPr>
            <p:cNvPr id="29726" name="Text Box 29"/>
            <p:cNvSpPr txBox="1">
              <a:spLocks noChangeArrowheads="1"/>
            </p:cNvSpPr>
            <p:nvPr/>
          </p:nvSpPr>
          <p:spPr bwMode="auto">
            <a:xfrm>
              <a:off x="470" y="2852"/>
              <a:ext cx="14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r>
                <a:rPr lang="en-US" sz="1800"/>
                <a:t>c</a:t>
              </a:r>
            </a:p>
          </p:txBody>
        </p:sp>
        <p:sp>
          <p:nvSpPr>
            <p:cNvPr id="29727" name="Text Box 30"/>
            <p:cNvSpPr txBox="1">
              <a:spLocks noChangeArrowheads="1"/>
            </p:cNvSpPr>
            <p:nvPr/>
          </p:nvSpPr>
          <p:spPr bwMode="auto">
            <a:xfrm>
              <a:off x="480" y="2496"/>
              <a:ext cx="18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r>
                <a:rPr lang="en-US" sz="1800"/>
                <a:t>tc</a:t>
              </a:r>
            </a:p>
          </p:txBody>
        </p:sp>
        <p:sp>
          <p:nvSpPr>
            <p:cNvPr id="29728" name="Text Box 31"/>
            <p:cNvSpPr txBox="1">
              <a:spLocks noChangeArrowheads="1"/>
            </p:cNvSpPr>
            <p:nvPr/>
          </p:nvSpPr>
          <p:spPr bwMode="auto">
            <a:xfrm>
              <a:off x="480" y="2112"/>
              <a:ext cx="19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r>
                <a:rPr lang="en-US" sz="1800"/>
                <a:t>td</a:t>
              </a:r>
            </a:p>
          </p:txBody>
        </p:sp>
        <p:sp>
          <p:nvSpPr>
            <p:cNvPr id="29729" name="Text Box 32"/>
            <p:cNvSpPr txBox="1">
              <a:spLocks noChangeArrowheads="1"/>
            </p:cNvSpPr>
            <p:nvPr/>
          </p:nvSpPr>
          <p:spPr bwMode="auto">
            <a:xfrm>
              <a:off x="480" y="1728"/>
              <a:ext cx="15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r>
                <a:rPr lang="en-US" sz="1800"/>
                <a:t>d</a:t>
              </a:r>
            </a:p>
          </p:txBody>
        </p:sp>
        <p:sp>
          <p:nvSpPr>
            <p:cNvPr id="29730" name="Line 33"/>
            <p:cNvSpPr>
              <a:spLocks noChangeShapeType="1"/>
            </p:cNvSpPr>
            <p:nvPr/>
          </p:nvSpPr>
          <p:spPr bwMode="auto">
            <a:xfrm>
              <a:off x="4032" y="345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1" name="Line 35"/>
            <p:cNvSpPr>
              <a:spLocks noChangeShapeType="1"/>
            </p:cNvSpPr>
            <p:nvPr/>
          </p:nvSpPr>
          <p:spPr bwMode="auto">
            <a:xfrm flipV="1">
              <a:off x="480" y="15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2" name="Rectangle 36" descr="Wide upward diagonal"/>
            <p:cNvSpPr>
              <a:spLocks noChangeArrowheads="1"/>
            </p:cNvSpPr>
            <p:nvPr/>
          </p:nvSpPr>
          <p:spPr bwMode="auto">
            <a:xfrm>
              <a:off x="1344" y="2640"/>
              <a:ext cx="528" cy="336"/>
            </a:xfrm>
            <a:prstGeom prst="rect">
              <a:avLst/>
            </a:prstGeom>
            <a:pattFill prst="wdUpDiag">
              <a:fgClr>
                <a:schemeClr val="tx2"/>
              </a:fgClr>
              <a:bgClr>
                <a:srgbClr val="FFFFFF"/>
              </a:bgClr>
            </a:patt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3" name="Rectangle 37" descr="25%"/>
            <p:cNvSpPr>
              <a:spLocks noChangeArrowheads="1"/>
            </p:cNvSpPr>
            <p:nvPr/>
          </p:nvSpPr>
          <p:spPr bwMode="auto">
            <a:xfrm>
              <a:off x="1872" y="2640"/>
              <a:ext cx="528" cy="336"/>
            </a:xfrm>
            <a:prstGeom prst="rect">
              <a:avLst/>
            </a:prstGeom>
            <a:pattFill prst="pct25">
              <a:fgClr>
                <a:schemeClr val="tx2"/>
              </a:fgClr>
              <a:bgClr>
                <a:srgbClr val="FFFFFF"/>
              </a:bgClr>
            </a:patt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4" name="Rectangle 38" descr="Dashed horizontal"/>
            <p:cNvSpPr>
              <a:spLocks noChangeArrowheads="1"/>
            </p:cNvSpPr>
            <p:nvPr/>
          </p:nvSpPr>
          <p:spPr bwMode="auto">
            <a:xfrm>
              <a:off x="2400" y="1872"/>
              <a:ext cx="528" cy="384"/>
            </a:xfrm>
            <a:prstGeom prst="rect">
              <a:avLst/>
            </a:prstGeom>
            <a:pattFill prst="dashHorz">
              <a:fgClr>
                <a:schemeClr val="tx2"/>
              </a:fgClr>
              <a:bgClr>
                <a:srgbClr val="FFFFFF"/>
              </a:bgClr>
            </a:patt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5" name="Rectangle 39" descr="Diagonal brick"/>
            <p:cNvSpPr>
              <a:spLocks noChangeArrowheads="1"/>
            </p:cNvSpPr>
            <p:nvPr/>
          </p:nvSpPr>
          <p:spPr bwMode="auto">
            <a:xfrm>
              <a:off x="1872" y="1872"/>
              <a:ext cx="528" cy="384"/>
            </a:xfrm>
            <a:prstGeom prst="rect">
              <a:avLst/>
            </a:prstGeom>
            <a:pattFill prst="diagBrick">
              <a:fgClr>
                <a:schemeClr val="tx2"/>
              </a:fgClr>
              <a:bgClr>
                <a:srgbClr val="FFFFFF"/>
              </a:bgClr>
            </a:patt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6" name="Rectangle 40" descr="10%"/>
            <p:cNvSpPr>
              <a:spLocks noChangeArrowheads="1"/>
            </p:cNvSpPr>
            <p:nvPr/>
          </p:nvSpPr>
          <p:spPr bwMode="auto">
            <a:xfrm>
              <a:off x="1344" y="1872"/>
              <a:ext cx="528" cy="384"/>
            </a:xfrm>
            <a:prstGeom prst="rect">
              <a:avLst/>
            </a:prstGeom>
            <a:pattFill prst="pct10">
              <a:fgClr>
                <a:schemeClr val="tx2"/>
              </a:fgClr>
              <a:bgClr>
                <a:srgbClr val="FFFFFF"/>
              </a:bgClr>
            </a:patt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7" name="Rectangle 41" descr="Solid diamond"/>
            <p:cNvSpPr>
              <a:spLocks noChangeArrowheads="1"/>
            </p:cNvSpPr>
            <p:nvPr/>
          </p:nvSpPr>
          <p:spPr bwMode="auto">
            <a:xfrm>
              <a:off x="1344" y="2256"/>
              <a:ext cx="528" cy="384"/>
            </a:xfrm>
            <a:prstGeom prst="rect">
              <a:avLst/>
            </a:prstGeom>
            <a:pattFill prst="solidDmnd">
              <a:fgClr>
                <a:schemeClr val="tx2"/>
              </a:fgClr>
              <a:bgClr>
                <a:srgbClr val="FFFFFF"/>
              </a:bgClr>
            </a:patt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8" name="Rectangle 42" descr="Dark upward diagonal"/>
            <p:cNvSpPr>
              <a:spLocks noChangeArrowheads="1"/>
            </p:cNvSpPr>
            <p:nvPr/>
          </p:nvSpPr>
          <p:spPr bwMode="auto">
            <a:xfrm>
              <a:off x="1872" y="2256"/>
              <a:ext cx="528" cy="384"/>
            </a:xfrm>
            <a:prstGeom prst="rect">
              <a:avLst/>
            </a:prstGeom>
            <a:pattFill prst="dkUpDiag">
              <a:fgClr>
                <a:schemeClr val="tx2"/>
              </a:fgClr>
              <a:bgClr>
                <a:srgbClr val="FFFFFF"/>
              </a:bgClr>
            </a:patt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9" name="Rectangle 43" descr="80%"/>
            <p:cNvSpPr>
              <a:spLocks noChangeArrowheads="1"/>
            </p:cNvSpPr>
            <p:nvPr/>
          </p:nvSpPr>
          <p:spPr bwMode="auto">
            <a:xfrm>
              <a:off x="2400" y="2256"/>
              <a:ext cx="528" cy="384"/>
            </a:xfrm>
            <a:prstGeom prst="rect">
              <a:avLst/>
            </a:prstGeom>
            <a:pattFill prst="pct80">
              <a:fgClr>
                <a:schemeClr val="tx2"/>
              </a:fgClr>
              <a:bgClr>
                <a:srgbClr val="FFFFFF"/>
              </a:bgClr>
            </a:patt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0" name="Rectangle 44" descr="Large confetti"/>
            <p:cNvSpPr>
              <a:spLocks noChangeArrowheads="1"/>
            </p:cNvSpPr>
            <p:nvPr/>
          </p:nvSpPr>
          <p:spPr bwMode="auto">
            <a:xfrm>
              <a:off x="2400" y="2640"/>
              <a:ext cx="528" cy="336"/>
            </a:xfrm>
            <a:prstGeom prst="rect">
              <a:avLst/>
            </a:prstGeom>
            <a:pattFill prst="lgConfetti">
              <a:fgClr>
                <a:schemeClr val="tx2"/>
              </a:fgClr>
              <a:bgClr>
                <a:srgbClr val="FFFFFF"/>
              </a:bgClr>
            </a:patt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1" name="Text Box 45"/>
          <p:cNvSpPr txBox="1">
            <a:spLocks noChangeArrowheads="1"/>
          </p:cNvSpPr>
          <p:nvPr/>
        </p:nvSpPr>
        <p:spPr bwMode="auto">
          <a:xfrm>
            <a:off x="812800" y="5410200"/>
            <a:ext cx="762416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800"/>
              <a:t>Graphical Representation of Equivalence classes for a 2-variable </a:t>
            </a:r>
          </a:p>
          <a:p>
            <a:r>
              <a:rPr lang="en-US" sz="1800"/>
              <a:t>function f(x1,x2)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28002476-8A83-734B-A010-AE7EE6DAC2EA}" type="slidenum">
              <a:rPr lang="en-US" sz="1200"/>
              <a:pPr/>
              <a:t>18</a:t>
            </a:fld>
            <a:endParaRPr lang="en-US" sz="120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dirty="0" smtClean="0">
                <a:latin typeface="Verdana" charset="0"/>
                <a:ea typeface="ＭＳ Ｐゴシック" charset="0"/>
                <a:cs typeface="ＭＳ Ｐゴシック" charset="0"/>
              </a:rPr>
              <a:t>Equivalence </a:t>
            </a:r>
            <a:r>
              <a:rPr lang="en-US" sz="3400" dirty="0">
                <a:latin typeface="Verdana" charset="0"/>
                <a:ea typeface="ＭＳ Ｐゴシック" charset="0"/>
                <a:cs typeface="ＭＳ Ｐゴシック" charset="0"/>
              </a:rPr>
              <a:t>Class Testing</a:t>
            </a:r>
          </a:p>
        </p:txBody>
      </p:sp>
      <p:grpSp>
        <p:nvGrpSpPr>
          <p:cNvPr id="38917" name="Group 6"/>
          <p:cNvGrpSpPr>
            <a:grpSpLocks/>
          </p:cNvGrpSpPr>
          <p:nvPr/>
        </p:nvGrpSpPr>
        <p:grpSpPr bwMode="auto">
          <a:xfrm>
            <a:off x="1320800" y="1887538"/>
            <a:ext cx="9042400" cy="3602037"/>
            <a:chOff x="480" y="1189"/>
            <a:chExt cx="4272" cy="2269"/>
          </a:xfrm>
        </p:grpSpPr>
        <p:grpSp>
          <p:nvGrpSpPr>
            <p:cNvPr id="38936" name="Group 7"/>
            <p:cNvGrpSpPr>
              <a:grpSpLocks/>
            </p:cNvGrpSpPr>
            <p:nvPr/>
          </p:nvGrpSpPr>
          <p:grpSpPr bwMode="auto">
            <a:xfrm>
              <a:off x="480" y="1189"/>
              <a:ext cx="4272" cy="2269"/>
              <a:chOff x="336" y="1104"/>
              <a:chExt cx="4272" cy="2269"/>
            </a:xfrm>
          </p:grpSpPr>
          <p:grpSp>
            <p:nvGrpSpPr>
              <p:cNvPr id="38941" name="Group 8"/>
              <p:cNvGrpSpPr>
                <a:grpSpLocks/>
              </p:cNvGrpSpPr>
              <p:nvPr/>
            </p:nvGrpSpPr>
            <p:grpSpPr bwMode="auto">
              <a:xfrm>
                <a:off x="336" y="1104"/>
                <a:ext cx="4272" cy="2269"/>
                <a:chOff x="336" y="1104"/>
                <a:chExt cx="4272" cy="2269"/>
              </a:xfrm>
            </p:grpSpPr>
            <p:sp>
              <p:nvSpPr>
                <p:cNvPr id="38945" name="Line 9"/>
                <p:cNvSpPr>
                  <a:spLocks noChangeShapeType="1"/>
                </p:cNvSpPr>
                <p:nvPr/>
              </p:nvSpPr>
              <p:spPr bwMode="auto">
                <a:xfrm>
                  <a:off x="768" y="3120"/>
                  <a:ext cx="38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6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768" y="1104"/>
                  <a:ext cx="0" cy="201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7" name="Line 11"/>
                <p:cNvSpPr>
                  <a:spLocks noChangeShapeType="1"/>
                </p:cNvSpPr>
                <p:nvPr/>
              </p:nvSpPr>
              <p:spPr bwMode="auto">
                <a:xfrm>
                  <a:off x="768" y="2784"/>
                  <a:ext cx="32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8" name="Line 12"/>
                <p:cNvSpPr>
                  <a:spLocks noChangeShapeType="1"/>
                </p:cNvSpPr>
                <p:nvPr/>
              </p:nvSpPr>
              <p:spPr bwMode="auto">
                <a:xfrm>
                  <a:off x="768" y="2448"/>
                  <a:ext cx="32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9" name="Line 13"/>
                <p:cNvSpPr>
                  <a:spLocks noChangeShapeType="1"/>
                </p:cNvSpPr>
                <p:nvPr/>
              </p:nvSpPr>
              <p:spPr bwMode="auto">
                <a:xfrm>
                  <a:off x="768" y="2064"/>
                  <a:ext cx="32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50" name="Line 14"/>
                <p:cNvSpPr>
                  <a:spLocks noChangeShapeType="1"/>
                </p:cNvSpPr>
                <p:nvPr/>
              </p:nvSpPr>
              <p:spPr bwMode="auto">
                <a:xfrm>
                  <a:off x="768" y="1680"/>
                  <a:ext cx="32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51" name="Line 15"/>
                <p:cNvSpPr>
                  <a:spLocks noChangeShapeType="1"/>
                </p:cNvSpPr>
                <p:nvPr/>
              </p:nvSpPr>
              <p:spPr bwMode="auto">
                <a:xfrm>
                  <a:off x="1344" y="1296"/>
                  <a:ext cx="0" cy="182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52" name="Line 16"/>
                <p:cNvSpPr>
                  <a:spLocks noChangeShapeType="1"/>
                </p:cNvSpPr>
                <p:nvPr/>
              </p:nvSpPr>
              <p:spPr bwMode="auto">
                <a:xfrm>
                  <a:off x="1872" y="1296"/>
                  <a:ext cx="0" cy="182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53" name="Line 17"/>
                <p:cNvSpPr>
                  <a:spLocks noChangeShapeType="1"/>
                </p:cNvSpPr>
                <p:nvPr/>
              </p:nvSpPr>
              <p:spPr bwMode="auto">
                <a:xfrm>
                  <a:off x="2400" y="1296"/>
                  <a:ext cx="0" cy="182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54" name="Line 18"/>
                <p:cNvSpPr>
                  <a:spLocks noChangeShapeType="1"/>
                </p:cNvSpPr>
                <p:nvPr/>
              </p:nvSpPr>
              <p:spPr bwMode="auto">
                <a:xfrm>
                  <a:off x="2928" y="1296"/>
                  <a:ext cx="0" cy="182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55" name="Line 19"/>
                <p:cNvSpPr>
                  <a:spLocks noChangeShapeType="1"/>
                </p:cNvSpPr>
                <p:nvPr/>
              </p:nvSpPr>
              <p:spPr bwMode="auto">
                <a:xfrm>
                  <a:off x="1344" y="2784"/>
                  <a:ext cx="15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56" name="Line 20"/>
                <p:cNvSpPr>
                  <a:spLocks noChangeShapeType="1"/>
                </p:cNvSpPr>
                <p:nvPr/>
              </p:nvSpPr>
              <p:spPr bwMode="auto">
                <a:xfrm>
                  <a:off x="1344" y="2448"/>
                  <a:ext cx="15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57" name="Line 21"/>
                <p:cNvSpPr>
                  <a:spLocks noChangeShapeType="1"/>
                </p:cNvSpPr>
                <p:nvPr/>
              </p:nvSpPr>
              <p:spPr bwMode="auto">
                <a:xfrm>
                  <a:off x="1344" y="2064"/>
                  <a:ext cx="15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58" name="Line 22"/>
                <p:cNvSpPr>
                  <a:spLocks noChangeShapeType="1"/>
                </p:cNvSpPr>
                <p:nvPr/>
              </p:nvSpPr>
              <p:spPr bwMode="auto">
                <a:xfrm>
                  <a:off x="1344" y="1680"/>
                  <a:ext cx="15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59" name="Line 23"/>
                <p:cNvSpPr>
                  <a:spLocks noChangeShapeType="1"/>
                </p:cNvSpPr>
                <p:nvPr/>
              </p:nvSpPr>
              <p:spPr bwMode="auto">
                <a:xfrm>
                  <a:off x="1344" y="1680"/>
                  <a:ext cx="0" cy="110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60" name="Line 24"/>
                <p:cNvSpPr>
                  <a:spLocks noChangeShapeType="1"/>
                </p:cNvSpPr>
                <p:nvPr/>
              </p:nvSpPr>
              <p:spPr bwMode="auto">
                <a:xfrm>
                  <a:off x="1872" y="1680"/>
                  <a:ext cx="0" cy="110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61" name="Line 25"/>
                <p:cNvSpPr>
                  <a:spLocks noChangeShapeType="1"/>
                </p:cNvSpPr>
                <p:nvPr/>
              </p:nvSpPr>
              <p:spPr bwMode="auto">
                <a:xfrm>
                  <a:off x="2400" y="1680"/>
                  <a:ext cx="0" cy="110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62" name="Line 26"/>
                <p:cNvSpPr>
                  <a:spLocks noChangeShapeType="1"/>
                </p:cNvSpPr>
                <p:nvPr/>
              </p:nvSpPr>
              <p:spPr bwMode="auto">
                <a:xfrm>
                  <a:off x="2928" y="1680"/>
                  <a:ext cx="0" cy="110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63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262" y="3140"/>
                  <a:ext cx="221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9pPr>
                </a:lstStyle>
                <a:p>
                  <a:r>
                    <a:rPr lang="en-US" sz="1800"/>
                    <a:t>x1</a:t>
                  </a:r>
                </a:p>
              </p:txBody>
            </p:sp>
            <p:sp>
              <p:nvSpPr>
                <p:cNvPr id="38964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336" y="1152"/>
                  <a:ext cx="221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9pPr>
                </a:lstStyle>
                <a:p>
                  <a:r>
                    <a:rPr lang="en-US" sz="1800"/>
                    <a:t>x2</a:t>
                  </a:r>
                </a:p>
              </p:txBody>
            </p:sp>
            <p:sp>
              <p:nvSpPr>
                <p:cNvPr id="38965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1238" y="3140"/>
                  <a:ext cx="153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9pPr>
                </a:lstStyle>
                <a:p>
                  <a:r>
                    <a:rPr lang="en-US" sz="1800"/>
                    <a:t>a</a:t>
                  </a:r>
                </a:p>
              </p:txBody>
            </p:sp>
            <p:sp>
              <p:nvSpPr>
                <p:cNvPr id="38966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1766" y="3140"/>
                  <a:ext cx="196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9pPr>
                </a:lstStyle>
                <a:p>
                  <a:r>
                    <a:rPr lang="en-US" sz="1800"/>
                    <a:t>ta</a:t>
                  </a:r>
                </a:p>
              </p:txBody>
            </p:sp>
            <p:sp>
              <p:nvSpPr>
                <p:cNvPr id="38967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294" y="3140"/>
                  <a:ext cx="198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9pPr>
                </a:lstStyle>
                <a:p>
                  <a:r>
                    <a:rPr lang="en-US" sz="1800"/>
                    <a:t>tb</a:t>
                  </a:r>
                </a:p>
              </p:txBody>
            </p:sp>
            <p:sp>
              <p:nvSpPr>
                <p:cNvPr id="38968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822" y="3140"/>
                  <a:ext cx="155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9pPr>
                </a:lstStyle>
                <a:p>
                  <a:r>
                    <a:rPr lang="en-US" sz="1800"/>
                    <a:t>b</a:t>
                  </a:r>
                </a:p>
              </p:txBody>
            </p:sp>
            <p:sp>
              <p:nvSpPr>
                <p:cNvPr id="38969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470" y="2660"/>
                  <a:ext cx="144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9pPr>
                </a:lstStyle>
                <a:p>
                  <a:r>
                    <a:rPr lang="en-US" sz="1800"/>
                    <a:t>c</a:t>
                  </a:r>
                </a:p>
              </p:txBody>
            </p:sp>
            <p:sp>
              <p:nvSpPr>
                <p:cNvPr id="38970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480" y="2304"/>
                  <a:ext cx="187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9pPr>
                </a:lstStyle>
                <a:p>
                  <a:r>
                    <a:rPr lang="en-US" sz="1800"/>
                    <a:t>tc</a:t>
                  </a:r>
                </a:p>
              </p:txBody>
            </p:sp>
            <p:sp>
              <p:nvSpPr>
                <p:cNvPr id="38971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480" y="1920"/>
                  <a:ext cx="198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9pPr>
                </a:lstStyle>
                <a:p>
                  <a:r>
                    <a:rPr lang="en-US" sz="1800"/>
                    <a:t>td</a:t>
                  </a:r>
                </a:p>
              </p:txBody>
            </p:sp>
            <p:sp>
              <p:nvSpPr>
                <p:cNvPr id="38972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480" y="1536"/>
                  <a:ext cx="155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charset="0"/>
                      <a:ea typeface="ＭＳ Ｐゴシック" charset="0"/>
                    </a:defRPr>
                  </a:lvl9pPr>
                </a:lstStyle>
                <a:p>
                  <a:r>
                    <a:rPr lang="en-US" sz="1800"/>
                    <a:t>d</a:t>
                  </a:r>
                </a:p>
              </p:txBody>
            </p:sp>
            <p:sp>
              <p:nvSpPr>
                <p:cNvPr id="38973" name="Line 37"/>
                <p:cNvSpPr>
                  <a:spLocks noChangeShapeType="1"/>
                </p:cNvSpPr>
                <p:nvPr/>
              </p:nvSpPr>
              <p:spPr bwMode="auto">
                <a:xfrm>
                  <a:off x="4032" y="3264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74" name="Line 38"/>
                <p:cNvSpPr>
                  <a:spLocks noChangeShapeType="1"/>
                </p:cNvSpPr>
                <p:nvPr/>
              </p:nvSpPr>
              <p:spPr bwMode="auto">
                <a:xfrm flipV="1">
                  <a:off x="480" y="1392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75" name="Rectangle 39"/>
                <p:cNvSpPr>
                  <a:spLocks noChangeArrowheads="1"/>
                </p:cNvSpPr>
                <p:nvPr/>
              </p:nvSpPr>
              <p:spPr bwMode="auto">
                <a:xfrm>
                  <a:off x="1344" y="2448"/>
                  <a:ext cx="528" cy="33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76" name="Rectangle 40"/>
                <p:cNvSpPr>
                  <a:spLocks noChangeArrowheads="1"/>
                </p:cNvSpPr>
                <p:nvPr/>
              </p:nvSpPr>
              <p:spPr bwMode="auto">
                <a:xfrm>
                  <a:off x="1872" y="2448"/>
                  <a:ext cx="528" cy="33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77" name="Rectangle 41"/>
                <p:cNvSpPr>
                  <a:spLocks noChangeArrowheads="1"/>
                </p:cNvSpPr>
                <p:nvPr/>
              </p:nvSpPr>
              <p:spPr bwMode="auto">
                <a:xfrm>
                  <a:off x="2400" y="1680"/>
                  <a:ext cx="528" cy="38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78" name="Rectangle 42"/>
                <p:cNvSpPr>
                  <a:spLocks noChangeArrowheads="1"/>
                </p:cNvSpPr>
                <p:nvPr/>
              </p:nvSpPr>
              <p:spPr bwMode="auto">
                <a:xfrm>
                  <a:off x="1872" y="1680"/>
                  <a:ext cx="528" cy="38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79" name="Rectangle 43"/>
                <p:cNvSpPr>
                  <a:spLocks noChangeArrowheads="1"/>
                </p:cNvSpPr>
                <p:nvPr/>
              </p:nvSpPr>
              <p:spPr bwMode="auto">
                <a:xfrm>
                  <a:off x="1344" y="1680"/>
                  <a:ext cx="528" cy="38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80" name="Rectangle 44"/>
                <p:cNvSpPr>
                  <a:spLocks noChangeArrowheads="1"/>
                </p:cNvSpPr>
                <p:nvPr/>
              </p:nvSpPr>
              <p:spPr bwMode="auto">
                <a:xfrm>
                  <a:off x="1344" y="2064"/>
                  <a:ext cx="528" cy="38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81" name="Rectangle 45"/>
                <p:cNvSpPr>
                  <a:spLocks noChangeArrowheads="1"/>
                </p:cNvSpPr>
                <p:nvPr/>
              </p:nvSpPr>
              <p:spPr bwMode="auto">
                <a:xfrm>
                  <a:off x="1872" y="2064"/>
                  <a:ext cx="528" cy="38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82" name="Rectangle 46"/>
                <p:cNvSpPr>
                  <a:spLocks noChangeArrowheads="1"/>
                </p:cNvSpPr>
                <p:nvPr/>
              </p:nvSpPr>
              <p:spPr bwMode="auto">
                <a:xfrm>
                  <a:off x="2400" y="2064"/>
                  <a:ext cx="528" cy="38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83" name="Rectangle 47"/>
                <p:cNvSpPr>
                  <a:spLocks noChangeArrowheads="1"/>
                </p:cNvSpPr>
                <p:nvPr/>
              </p:nvSpPr>
              <p:spPr bwMode="auto">
                <a:xfrm>
                  <a:off x="2400" y="2448"/>
                  <a:ext cx="528" cy="33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8942" name="Oval 48"/>
              <p:cNvSpPr>
                <a:spLocks noChangeArrowheads="1"/>
              </p:cNvSpPr>
              <p:nvPr/>
            </p:nvSpPr>
            <p:spPr bwMode="auto">
              <a:xfrm>
                <a:off x="1536" y="2544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43" name="Oval 49"/>
              <p:cNvSpPr>
                <a:spLocks noChangeArrowheads="1"/>
              </p:cNvSpPr>
              <p:nvPr/>
            </p:nvSpPr>
            <p:spPr bwMode="auto">
              <a:xfrm>
                <a:off x="2064" y="1824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44" name="Oval 50"/>
              <p:cNvSpPr>
                <a:spLocks noChangeArrowheads="1"/>
              </p:cNvSpPr>
              <p:nvPr/>
            </p:nvSpPr>
            <p:spPr bwMode="auto">
              <a:xfrm>
                <a:off x="2592" y="2208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8937" name="Oval 51"/>
            <p:cNvSpPr>
              <a:spLocks noChangeArrowheads="1"/>
            </p:cNvSpPr>
            <p:nvPr/>
          </p:nvSpPr>
          <p:spPr bwMode="auto">
            <a:xfrm>
              <a:off x="1152" y="2688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8" name="Oval 52"/>
            <p:cNvSpPr>
              <a:spLocks noChangeArrowheads="1"/>
            </p:cNvSpPr>
            <p:nvPr/>
          </p:nvSpPr>
          <p:spPr bwMode="auto">
            <a:xfrm>
              <a:off x="2736" y="2976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9" name="Oval 53"/>
            <p:cNvSpPr>
              <a:spLocks noChangeArrowheads="1"/>
            </p:cNvSpPr>
            <p:nvPr/>
          </p:nvSpPr>
          <p:spPr bwMode="auto">
            <a:xfrm>
              <a:off x="3264" y="2304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0" name="Oval 54"/>
            <p:cNvSpPr>
              <a:spLocks noChangeArrowheads="1"/>
            </p:cNvSpPr>
            <p:nvPr/>
          </p:nvSpPr>
          <p:spPr bwMode="auto">
            <a:xfrm>
              <a:off x="2736" y="1488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918" name="Oval 55"/>
          <p:cNvSpPr>
            <a:spLocks noChangeArrowheads="1"/>
          </p:cNvSpPr>
          <p:nvPr/>
        </p:nvSpPr>
        <p:spPr bwMode="auto">
          <a:xfrm>
            <a:off x="2743200" y="4724400"/>
            <a:ext cx="2032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Oval 56"/>
          <p:cNvSpPr>
            <a:spLocks noChangeArrowheads="1"/>
          </p:cNvSpPr>
          <p:nvPr/>
        </p:nvSpPr>
        <p:spPr bwMode="auto">
          <a:xfrm>
            <a:off x="2743200" y="3581400"/>
            <a:ext cx="2032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Oval 57"/>
          <p:cNvSpPr>
            <a:spLocks noChangeArrowheads="1"/>
          </p:cNvSpPr>
          <p:nvPr/>
        </p:nvSpPr>
        <p:spPr bwMode="auto">
          <a:xfrm>
            <a:off x="2743200" y="2971800"/>
            <a:ext cx="2032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Oval 58"/>
          <p:cNvSpPr>
            <a:spLocks noChangeArrowheads="1"/>
          </p:cNvSpPr>
          <p:nvPr/>
        </p:nvSpPr>
        <p:spPr bwMode="auto">
          <a:xfrm>
            <a:off x="2743200" y="2362200"/>
            <a:ext cx="2032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Oval 59"/>
          <p:cNvSpPr>
            <a:spLocks noChangeArrowheads="1"/>
          </p:cNvSpPr>
          <p:nvPr/>
        </p:nvSpPr>
        <p:spPr bwMode="auto">
          <a:xfrm>
            <a:off x="3860800" y="2362200"/>
            <a:ext cx="2032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3" name="Oval 60"/>
          <p:cNvSpPr>
            <a:spLocks noChangeArrowheads="1"/>
          </p:cNvSpPr>
          <p:nvPr/>
        </p:nvSpPr>
        <p:spPr bwMode="auto">
          <a:xfrm>
            <a:off x="4978400" y="2362200"/>
            <a:ext cx="2032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Oval 61"/>
          <p:cNvSpPr>
            <a:spLocks noChangeArrowheads="1"/>
          </p:cNvSpPr>
          <p:nvPr/>
        </p:nvSpPr>
        <p:spPr bwMode="auto">
          <a:xfrm>
            <a:off x="3860800" y="4724400"/>
            <a:ext cx="2032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5" name="Oval 62"/>
          <p:cNvSpPr>
            <a:spLocks noChangeArrowheads="1"/>
          </p:cNvSpPr>
          <p:nvPr/>
        </p:nvSpPr>
        <p:spPr bwMode="auto">
          <a:xfrm>
            <a:off x="4978400" y="4724400"/>
            <a:ext cx="2032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6" name="Oval 63"/>
          <p:cNvSpPr>
            <a:spLocks noChangeArrowheads="1"/>
          </p:cNvSpPr>
          <p:nvPr/>
        </p:nvSpPr>
        <p:spPr bwMode="auto">
          <a:xfrm>
            <a:off x="7213600" y="4191000"/>
            <a:ext cx="2032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7" name="Oval 64"/>
          <p:cNvSpPr>
            <a:spLocks noChangeArrowheads="1"/>
          </p:cNvSpPr>
          <p:nvPr/>
        </p:nvSpPr>
        <p:spPr bwMode="auto">
          <a:xfrm>
            <a:off x="7213600" y="4724400"/>
            <a:ext cx="2032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8" name="Oval 65"/>
          <p:cNvSpPr>
            <a:spLocks noChangeArrowheads="1"/>
          </p:cNvSpPr>
          <p:nvPr/>
        </p:nvSpPr>
        <p:spPr bwMode="auto">
          <a:xfrm>
            <a:off x="7213600" y="2362200"/>
            <a:ext cx="2032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9" name="Oval 66"/>
          <p:cNvSpPr>
            <a:spLocks noChangeArrowheads="1"/>
          </p:cNvSpPr>
          <p:nvPr/>
        </p:nvSpPr>
        <p:spPr bwMode="auto">
          <a:xfrm>
            <a:off x="7213600" y="2971800"/>
            <a:ext cx="2032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0" name="Oval 67"/>
          <p:cNvSpPr>
            <a:spLocks noChangeArrowheads="1"/>
          </p:cNvSpPr>
          <p:nvPr/>
        </p:nvSpPr>
        <p:spPr bwMode="auto">
          <a:xfrm>
            <a:off x="3860800" y="3581400"/>
            <a:ext cx="203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1" name="Oval 68"/>
          <p:cNvSpPr>
            <a:spLocks noChangeArrowheads="1"/>
          </p:cNvSpPr>
          <p:nvPr/>
        </p:nvSpPr>
        <p:spPr bwMode="auto">
          <a:xfrm>
            <a:off x="3860800" y="3048000"/>
            <a:ext cx="203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2" name="Oval 69"/>
          <p:cNvSpPr>
            <a:spLocks noChangeArrowheads="1"/>
          </p:cNvSpPr>
          <p:nvPr/>
        </p:nvSpPr>
        <p:spPr bwMode="auto">
          <a:xfrm>
            <a:off x="4978400" y="3657600"/>
            <a:ext cx="203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3" name="Oval 70"/>
          <p:cNvSpPr>
            <a:spLocks noChangeArrowheads="1"/>
          </p:cNvSpPr>
          <p:nvPr/>
        </p:nvSpPr>
        <p:spPr bwMode="auto">
          <a:xfrm>
            <a:off x="4978400" y="4191000"/>
            <a:ext cx="203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4" name="Oval 71"/>
          <p:cNvSpPr>
            <a:spLocks noChangeArrowheads="1"/>
          </p:cNvSpPr>
          <p:nvPr/>
        </p:nvSpPr>
        <p:spPr bwMode="auto">
          <a:xfrm>
            <a:off x="6096000" y="3048000"/>
            <a:ext cx="203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5" name="Oval 72"/>
          <p:cNvSpPr>
            <a:spLocks noChangeArrowheads="1"/>
          </p:cNvSpPr>
          <p:nvPr/>
        </p:nvSpPr>
        <p:spPr bwMode="auto">
          <a:xfrm>
            <a:off x="6096000" y="4191000"/>
            <a:ext cx="203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4CDD6051-01B5-F347-BD27-4B32E7D2B68A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Completeness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The Cartesian product guarantees that we have a notion of </a:t>
            </a:r>
            <a:r>
              <a:rPr lang="ja-JP" altLang="en-US">
                <a:latin typeface="Verdan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Verdana" charset="0"/>
                <a:ea typeface="ＭＳ Ｐゴシック" charset="0"/>
                <a:cs typeface="ＭＳ Ｐゴシック" charset="0"/>
              </a:rPr>
              <a:t>Completeness</a:t>
            </a:r>
            <a:r>
              <a:rPr lang="ja-JP" altLang="en-US">
                <a:latin typeface="Verdana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>
              <a:latin typeface="Verdana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>
                <a:latin typeface="Verdana" charset="0"/>
                <a:ea typeface="ＭＳ Ｐゴシック" charset="0"/>
              </a:rPr>
              <a:t>We cover all the equivalence classes</a:t>
            </a:r>
          </a:p>
          <a:p>
            <a:pPr lvl="1" eaLnBrk="1" hangingPunct="1"/>
            <a:r>
              <a:rPr lang="en-US">
                <a:latin typeface="Verdana" charset="0"/>
                <a:ea typeface="ＭＳ Ｐゴシック" charset="0"/>
              </a:rPr>
              <a:t>We have one of each possible combinations of inputs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Mathematical definition of Equivalence Classes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dirty="0"/>
              <a:t>Given a set S, the equivalence classes of S are the subsets S1, S2, …, </a:t>
            </a:r>
            <a:r>
              <a:rPr lang="en-US" sz="3200" dirty="0" err="1"/>
              <a:t>Sn</a:t>
            </a:r>
            <a:r>
              <a:rPr lang="en-US" sz="3200" dirty="0"/>
              <a:t> such that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/>
              <a:t>S1 </a:t>
            </a:r>
            <a:r>
              <a:rPr lang="en-US" sz="3200" dirty="0">
                <a:sym typeface="Symbol" panose="05050102010706020507" pitchFamily="18" charset="2"/>
              </a:rPr>
              <a:t> S2  …  </a:t>
            </a:r>
            <a:r>
              <a:rPr lang="en-US" sz="3200" dirty="0" err="1">
                <a:sym typeface="Symbol" panose="05050102010706020507" pitchFamily="18" charset="2"/>
              </a:rPr>
              <a:t>Sn</a:t>
            </a:r>
            <a:r>
              <a:rPr lang="en-US" sz="3200" dirty="0">
                <a:sym typeface="Symbol" panose="05050102010706020507" pitchFamily="18" charset="2"/>
              </a:rPr>
              <a:t> = 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>
                <a:sym typeface="Symbol" panose="05050102010706020507" pitchFamily="18" charset="2"/>
              </a:rPr>
              <a:t>Si  </a:t>
            </a:r>
            <a:r>
              <a:rPr lang="en-US" sz="3200" dirty="0" err="1">
                <a:sym typeface="Symbol" panose="05050102010706020507" pitchFamily="18" charset="2"/>
              </a:rPr>
              <a:t>Sj</a:t>
            </a:r>
            <a:r>
              <a:rPr lang="en-US" sz="3200" dirty="0">
                <a:sym typeface="Symbol" panose="05050102010706020507" pitchFamily="18" charset="2"/>
              </a:rPr>
              <a:t> = {}, for 1 &lt;= </a:t>
            </a:r>
            <a:r>
              <a:rPr lang="en-US" sz="3200" dirty="0" err="1">
                <a:sym typeface="Symbol" panose="05050102010706020507" pitchFamily="18" charset="2"/>
              </a:rPr>
              <a:t>i</a:t>
            </a:r>
            <a:r>
              <a:rPr lang="en-US" sz="3200" dirty="0">
                <a:sym typeface="Symbol" panose="05050102010706020507" pitchFamily="18" charset="2"/>
              </a:rPr>
              <a:t>, j &lt;= n, </a:t>
            </a:r>
            <a:r>
              <a:rPr lang="en-US" sz="3200" dirty="0" err="1">
                <a:sym typeface="Symbol" panose="05050102010706020507" pitchFamily="18" charset="2"/>
              </a:rPr>
              <a:t>i</a:t>
            </a:r>
            <a:r>
              <a:rPr lang="en-US" sz="3200" dirty="0">
                <a:sym typeface="Symbol" panose="05050102010706020507" pitchFamily="18" charset="2"/>
              </a:rPr>
              <a:t> </a:t>
            </a:r>
            <a:r>
              <a:rPr lang="en-US" sz="3200" dirty="0">
                <a:cs typeface="Times New Roman" panose="02020603050405020304" pitchFamily="18" charset="0"/>
                <a:sym typeface="Symbol" panose="05050102010706020507" pitchFamily="18" charset="2"/>
              </a:rPr>
              <a:t>≠ j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>
                <a:cs typeface="Times New Roman" panose="02020603050405020304" pitchFamily="18" charset="0"/>
                <a:sym typeface="Symbol" panose="05050102010706020507" pitchFamily="18" charset="2"/>
              </a:rPr>
              <a:t>The first condition asserts that the subsets are partitions of the given set S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>
                <a:cs typeface="Times New Roman" panose="02020603050405020304" pitchFamily="18" charset="0"/>
                <a:sym typeface="Symbol" panose="05050102010706020507" pitchFamily="18" charset="2"/>
              </a:rPr>
              <a:t>The second condition asserts that the subsets are mutually exclusive 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>
                <a:cs typeface="Times New Roman" panose="02020603050405020304" pitchFamily="18" charset="0"/>
                <a:sym typeface="Symbol" panose="05050102010706020507" pitchFamily="18" charset="2"/>
              </a:rPr>
              <a:t>All members of a given subset Si have equal privileges.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BFBA589-128D-4F55-83F1-E3A95F642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0327-8D79-4B85-B2A9-2EE500986C3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5D5A47C4-BFFC-CC4C-A597-E203D4A7039C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46082" name="Line 2"/>
          <p:cNvSpPr>
            <a:spLocks noChangeShapeType="1"/>
          </p:cNvSpPr>
          <p:nvPr/>
        </p:nvSpPr>
        <p:spPr bwMode="auto">
          <a:xfrm>
            <a:off x="2743200" y="4572000"/>
            <a:ext cx="792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83" name="Line 3"/>
          <p:cNvSpPr>
            <a:spLocks noChangeShapeType="1"/>
          </p:cNvSpPr>
          <p:nvPr/>
        </p:nvSpPr>
        <p:spPr bwMode="auto">
          <a:xfrm flipV="1">
            <a:off x="2743200" y="6096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2743200" y="3962400"/>
            <a:ext cx="7823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>
            <a:off x="2743200" y="3200400"/>
            <a:ext cx="7823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>
            <a:off x="2743200" y="1371600"/>
            <a:ext cx="7721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>
            <a:off x="2743200" y="2438400"/>
            <a:ext cx="7823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 flipV="1">
            <a:off x="3657600" y="6858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 flipV="1">
            <a:off x="5486400" y="6858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 flipV="1">
            <a:off x="6807200" y="6858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 flipV="1">
            <a:off x="8026400" y="6858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10058400" y="4953000"/>
            <a:ext cx="101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X1</a:t>
            </a: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1016000" y="609600"/>
            <a:ext cx="132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X2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3454400" y="4724400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a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5283200" y="47244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ta</a:t>
            </a: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6502400" y="47244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tb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7924800" y="4724400"/>
            <a:ext cx="71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b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2032000" y="37338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c</a:t>
            </a:r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1930400" y="28956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tc</a:t>
            </a:r>
          </a:p>
        </p:txBody>
      </p:sp>
      <p:sp>
        <p:nvSpPr>
          <p:cNvPr id="46100" name="Text Box 20"/>
          <p:cNvSpPr txBox="1">
            <a:spLocks noChangeArrowheads="1"/>
          </p:cNvSpPr>
          <p:nvPr/>
        </p:nvSpPr>
        <p:spPr bwMode="auto">
          <a:xfrm>
            <a:off x="1524001" y="2936875"/>
            <a:ext cx="52916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endParaRPr lang="en-US">
              <a:latin typeface="Times New Roman" charset="0"/>
            </a:endParaRPr>
          </a:p>
        </p:txBody>
      </p:sp>
      <p:sp>
        <p:nvSpPr>
          <p:cNvPr id="46101" name="Text Box 21"/>
          <p:cNvSpPr txBox="1">
            <a:spLocks noChangeArrowheads="1"/>
          </p:cNvSpPr>
          <p:nvPr/>
        </p:nvSpPr>
        <p:spPr bwMode="auto">
          <a:xfrm>
            <a:off x="1930400" y="2209800"/>
            <a:ext cx="111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td</a:t>
            </a:r>
          </a:p>
        </p:txBody>
      </p:sp>
      <p:sp>
        <p:nvSpPr>
          <p:cNvPr id="46102" name="Text Box 22"/>
          <p:cNvSpPr txBox="1">
            <a:spLocks noChangeArrowheads="1"/>
          </p:cNvSpPr>
          <p:nvPr/>
        </p:nvSpPr>
        <p:spPr bwMode="auto">
          <a:xfrm>
            <a:off x="2032000" y="1143000"/>
            <a:ext cx="81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d</a:t>
            </a:r>
          </a:p>
        </p:txBody>
      </p:sp>
      <p:sp>
        <p:nvSpPr>
          <p:cNvPr id="46103" name="Rectangle 23"/>
          <p:cNvSpPr>
            <a:spLocks noChangeArrowheads="1"/>
          </p:cNvSpPr>
          <p:nvPr/>
        </p:nvSpPr>
        <p:spPr bwMode="auto">
          <a:xfrm>
            <a:off x="3657600" y="3200400"/>
            <a:ext cx="1828800" cy="762000"/>
          </a:xfrm>
          <a:prstGeom prst="rect">
            <a:avLst/>
          </a:prstGeom>
          <a:solidFill>
            <a:srgbClr val="FFFFCC">
              <a:alpha val="7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Perpetua" charset="0"/>
            </a:endParaRPr>
          </a:p>
        </p:txBody>
      </p:sp>
      <p:sp>
        <p:nvSpPr>
          <p:cNvPr id="46104" name="Rectangle 24"/>
          <p:cNvSpPr>
            <a:spLocks noChangeArrowheads="1"/>
          </p:cNvSpPr>
          <p:nvPr/>
        </p:nvSpPr>
        <p:spPr bwMode="auto">
          <a:xfrm>
            <a:off x="5588000" y="3200400"/>
            <a:ext cx="1219200" cy="762000"/>
          </a:xfrm>
          <a:prstGeom prst="rect">
            <a:avLst/>
          </a:prstGeom>
          <a:solidFill>
            <a:srgbClr val="FFFFCC">
              <a:alpha val="7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Perpetua" charset="0"/>
            </a:endParaRPr>
          </a:p>
        </p:txBody>
      </p:sp>
      <p:sp>
        <p:nvSpPr>
          <p:cNvPr id="46105" name="Rectangle 25"/>
          <p:cNvSpPr>
            <a:spLocks noChangeArrowheads="1"/>
          </p:cNvSpPr>
          <p:nvPr/>
        </p:nvSpPr>
        <p:spPr bwMode="auto">
          <a:xfrm>
            <a:off x="6908800" y="3200400"/>
            <a:ext cx="1117600" cy="762000"/>
          </a:xfrm>
          <a:prstGeom prst="rect">
            <a:avLst/>
          </a:prstGeom>
          <a:solidFill>
            <a:srgbClr val="FFFFCC">
              <a:alpha val="89803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Perpetua" charset="0"/>
            </a:endParaRPr>
          </a:p>
        </p:txBody>
      </p:sp>
      <p:sp>
        <p:nvSpPr>
          <p:cNvPr id="46106" name="Rectangle 26"/>
          <p:cNvSpPr>
            <a:spLocks noChangeArrowheads="1"/>
          </p:cNvSpPr>
          <p:nvPr/>
        </p:nvSpPr>
        <p:spPr bwMode="auto">
          <a:xfrm>
            <a:off x="3657600" y="2438400"/>
            <a:ext cx="1828800" cy="685800"/>
          </a:xfrm>
          <a:prstGeom prst="rect">
            <a:avLst/>
          </a:prstGeom>
          <a:solidFill>
            <a:srgbClr val="FFFFCC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Perpetua" charset="0"/>
            </a:endParaRPr>
          </a:p>
        </p:txBody>
      </p:sp>
      <p:sp>
        <p:nvSpPr>
          <p:cNvPr id="46107" name="Rectangle 27"/>
          <p:cNvSpPr>
            <a:spLocks noChangeArrowheads="1"/>
          </p:cNvSpPr>
          <p:nvPr/>
        </p:nvSpPr>
        <p:spPr bwMode="auto">
          <a:xfrm>
            <a:off x="5588000" y="2438400"/>
            <a:ext cx="1219200" cy="685800"/>
          </a:xfrm>
          <a:prstGeom prst="rect">
            <a:avLst/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Perpetua" charset="0"/>
            </a:endParaRPr>
          </a:p>
        </p:txBody>
      </p:sp>
      <p:sp>
        <p:nvSpPr>
          <p:cNvPr id="46108" name="Rectangle 28"/>
          <p:cNvSpPr>
            <a:spLocks noChangeArrowheads="1"/>
          </p:cNvSpPr>
          <p:nvPr/>
        </p:nvSpPr>
        <p:spPr bwMode="auto">
          <a:xfrm>
            <a:off x="6908800" y="2438400"/>
            <a:ext cx="1117600" cy="685800"/>
          </a:xfrm>
          <a:prstGeom prst="rect">
            <a:avLst/>
          </a:prstGeom>
          <a:solidFill>
            <a:srgbClr val="FFFFCC">
              <a:alpha val="5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Perpetua" charset="0"/>
            </a:endParaRPr>
          </a:p>
        </p:txBody>
      </p:sp>
      <p:sp>
        <p:nvSpPr>
          <p:cNvPr id="46109" name="Rectangle 29"/>
          <p:cNvSpPr>
            <a:spLocks noChangeArrowheads="1"/>
          </p:cNvSpPr>
          <p:nvPr/>
        </p:nvSpPr>
        <p:spPr bwMode="auto">
          <a:xfrm>
            <a:off x="3657600" y="1371600"/>
            <a:ext cx="1828800" cy="990600"/>
          </a:xfrm>
          <a:prstGeom prst="rect">
            <a:avLst/>
          </a:prstGeom>
          <a:solidFill>
            <a:srgbClr val="FFFFCC">
              <a:alpha val="1019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Perpetua" charset="0"/>
            </a:endParaRPr>
          </a:p>
        </p:txBody>
      </p:sp>
      <p:sp>
        <p:nvSpPr>
          <p:cNvPr id="46110" name="Rectangle 30"/>
          <p:cNvSpPr>
            <a:spLocks noChangeArrowheads="1"/>
          </p:cNvSpPr>
          <p:nvPr/>
        </p:nvSpPr>
        <p:spPr bwMode="auto">
          <a:xfrm>
            <a:off x="5588000" y="1371600"/>
            <a:ext cx="1219200" cy="990600"/>
          </a:xfrm>
          <a:prstGeom prst="rect">
            <a:avLst/>
          </a:prstGeom>
          <a:solidFill>
            <a:srgbClr val="FFFFCC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Perpetua" charset="0"/>
            </a:endParaRPr>
          </a:p>
        </p:txBody>
      </p:sp>
      <p:sp>
        <p:nvSpPr>
          <p:cNvPr id="46111" name="Rectangle 31"/>
          <p:cNvSpPr>
            <a:spLocks noChangeArrowheads="1"/>
          </p:cNvSpPr>
          <p:nvPr/>
        </p:nvSpPr>
        <p:spPr bwMode="auto">
          <a:xfrm>
            <a:off x="6908800" y="1371600"/>
            <a:ext cx="1117600" cy="990600"/>
          </a:xfrm>
          <a:prstGeom prst="rect">
            <a:avLst/>
          </a:prstGeom>
          <a:solidFill>
            <a:srgbClr val="FFFFCC">
              <a:alpha val="3019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Perpetua" charset="0"/>
            </a:endParaRPr>
          </a:p>
        </p:txBody>
      </p:sp>
      <p:sp>
        <p:nvSpPr>
          <p:cNvPr id="46112" name="Text Box 32"/>
          <p:cNvSpPr txBox="1">
            <a:spLocks noChangeArrowheads="1"/>
          </p:cNvSpPr>
          <p:nvPr/>
        </p:nvSpPr>
        <p:spPr bwMode="auto">
          <a:xfrm>
            <a:off x="304800" y="5486400"/>
            <a:ext cx="1158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latin typeface="Times New Roman" charset="0"/>
              </a:rPr>
              <a:t>Equivalence classes with Boundary Value Analysis</a:t>
            </a:r>
          </a:p>
        </p:txBody>
      </p:sp>
      <p:sp>
        <p:nvSpPr>
          <p:cNvPr id="46113" name="Line 33"/>
          <p:cNvSpPr>
            <a:spLocks noChangeShapeType="1"/>
          </p:cNvSpPr>
          <p:nvPr/>
        </p:nvSpPr>
        <p:spPr bwMode="auto">
          <a:xfrm>
            <a:off x="9347200" y="5181600"/>
            <a:ext cx="81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114" name="Line 34"/>
          <p:cNvSpPr>
            <a:spLocks noChangeShapeType="1"/>
          </p:cNvSpPr>
          <p:nvPr/>
        </p:nvSpPr>
        <p:spPr bwMode="auto">
          <a:xfrm flipV="1">
            <a:off x="1320800" y="1143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115" name="Oval 35"/>
          <p:cNvSpPr>
            <a:spLocks noChangeArrowheads="1"/>
          </p:cNvSpPr>
          <p:nvPr/>
        </p:nvSpPr>
        <p:spPr bwMode="auto">
          <a:xfrm>
            <a:off x="5791200" y="3505200"/>
            <a:ext cx="203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Perpetua" charset="0"/>
            </a:endParaRPr>
          </a:p>
        </p:txBody>
      </p:sp>
      <p:sp>
        <p:nvSpPr>
          <p:cNvPr id="46116" name="Oval 39"/>
          <p:cNvSpPr>
            <a:spLocks noChangeArrowheads="1"/>
          </p:cNvSpPr>
          <p:nvPr/>
        </p:nvSpPr>
        <p:spPr bwMode="auto">
          <a:xfrm>
            <a:off x="4470400" y="3886200"/>
            <a:ext cx="203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Perpetua" charset="0"/>
            </a:endParaRPr>
          </a:p>
        </p:txBody>
      </p:sp>
      <p:sp>
        <p:nvSpPr>
          <p:cNvPr id="46117" name="Oval 40"/>
          <p:cNvSpPr>
            <a:spLocks noChangeArrowheads="1"/>
          </p:cNvSpPr>
          <p:nvPr/>
        </p:nvSpPr>
        <p:spPr bwMode="auto">
          <a:xfrm>
            <a:off x="4470400" y="4114800"/>
            <a:ext cx="203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Perpetua" charset="0"/>
            </a:endParaRPr>
          </a:p>
        </p:txBody>
      </p:sp>
      <p:sp>
        <p:nvSpPr>
          <p:cNvPr id="46118" name="Oval 41"/>
          <p:cNvSpPr>
            <a:spLocks noChangeArrowheads="1"/>
          </p:cNvSpPr>
          <p:nvPr/>
        </p:nvSpPr>
        <p:spPr bwMode="auto">
          <a:xfrm>
            <a:off x="4470400" y="3733800"/>
            <a:ext cx="203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Perpetua" charset="0"/>
            </a:endParaRPr>
          </a:p>
        </p:txBody>
      </p:sp>
      <p:sp>
        <p:nvSpPr>
          <p:cNvPr id="46119" name="Oval 42"/>
          <p:cNvSpPr>
            <a:spLocks noChangeArrowheads="1"/>
          </p:cNvSpPr>
          <p:nvPr/>
        </p:nvSpPr>
        <p:spPr bwMode="auto">
          <a:xfrm>
            <a:off x="4470400" y="3276600"/>
            <a:ext cx="203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Perpetua" charset="0"/>
            </a:endParaRPr>
          </a:p>
        </p:txBody>
      </p:sp>
      <p:sp>
        <p:nvSpPr>
          <p:cNvPr id="46120" name="Oval 43"/>
          <p:cNvSpPr>
            <a:spLocks noChangeArrowheads="1"/>
          </p:cNvSpPr>
          <p:nvPr/>
        </p:nvSpPr>
        <p:spPr bwMode="auto">
          <a:xfrm>
            <a:off x="4470400" y="3048000"/>
            <a:ext cx="203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Perpetua" charset="0"/>
            </a:endParaRPr>
          </a:p>
        </p:txBody>
      </p:sp>
      <p:sp>
        <p:nvSpPr>
          <p:cNvPr id="46121" name="Oval 44"/>
          <p:cNvSpPr>
            <a:spLocks noChangeArrowheads="1"/>
          </p:cNvSpPr>
          <p:nvPr/>
        </p:nvSpPr>
        <p:spPr bwMode="auto">
          <a:xfrm>
            <a:off x="4470400" y="2819400"/>
            <a:ext cx="203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Perpetua" charset="0"/>
            </a:endParaRPr>
          </a:p>
        </p:txBody>
      </p:sp>
      <p:sp>
        <p:nvSpPr>
          <p:cNvPr id="46122" name="Oval 45"/>
          <p:cNvSpPr>
            <a:spLocks noChangeArrowheads="1"/>
          </p:cNvSpPr>
          <p:nvPr/>
        </p:nvSpPr>
        <p:spPr bwMode="auto">
          <a:xfrm>
            <a:off x="3251200" y="3505200"/>
            <a:ext cx="203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Perpetua" charset="0"/>
            </a:endParaRPr>
          </a:p>
        </p:txBody>
      </p:sp>
      <p:sp>
        <p:nvSpPr>
          <p:cNvPr id="46123" name="Oval 46"/>
          <p:cNvSpPr>
            <a:spLocks noChangeArrowheads="1"/>
          </p:cNvSpPr>
          <p:nvPr/>
        </p:nvSpPr>
        <p:spPr bwMode="auto">
          <a:xfrm>
            <a:off x="3556000" y="3505200"/>
            <a:ext cx="203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Perpetua" charset="0"/>
            </a:endParaRPr>
          </a:p>
        </p:txBody>
      </p:sp>
      <p:sp>
        <p:nvSpPr>
          <p:cNvPr id="46124" name="Oval 47"/>
          <p:cNvSpPr>
            <a:spLocks noChangeArrowheads="1"/>
          </p:cNvSpPr>
          <p:nvPr/>
        </p:nvSpPr>
        <p:spPr bwMode="auto">
          <a:xfrm>
            <a:off x="3860800" y="3505200"/>
            <a:ext cx="203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Perpetua" charset="0"/>
            </a:endParaRPr>
          </a:p>
        </p:txBody>
      </p:sp>
      <p:sp>
        <p:nvSpPr>
          <p:cNvPr id="46125" name="Oval 48"/>
          <p:cNvSpPr>
            <a:spLocks noChangeArrowheads="1"/>
          </p:cNvSpPr>
          <p:nvPr/>
        </p:nvSpPr>
        <p:spPr bwMode="auto">
          <a:xfrm>
            <a:off x="4978400" y="3505200"/>
            <a:ext cx="203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Perpetua" charset="0"/>
            </a:endParaRPr>
          </a:p>
        </p:txBody>
      </p:sp>
      <p:sp>
        <p:nvSpPr>
          <p:cNvPr id="46126" name="Oval 49"/>
          <p:cNvSpPr>
            <a:spLocks noChangeArrowheads="1"/>
          </p:cNvSpPr>
          <p:nvPr/>
        </p:nvSpPr>
        <p:spPr bwMode="auto">
          <a:xfrm>
            <a:off x="5384800" y="3505200"/>
            <a:ext cx="203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Perpetua" charset="0"/>
            </a:endParaRPr>
          </a:p>
        </p:txBody>
      </p:sp>
      <p:sp>
        <p:nvSpPr>
          <p:cNvPr id="46127" name="Oval 48"/>
          <p:cNvSpPr>
            <a:spLocks noChangeArrowheads="1"/>
          </p:cNvSpPr>
          <p:nvPr/>
        </p:nvSpPr>
        <p:spPr bwMode="auto">
          <a:xfrm>
            <a:off x="4470400" y="3505200"/>
            <a:ext cx="203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Perpetua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Verdana" charset="0"/>
                <a:ea typeface="ＭＳ Ｐゴシック" charset="0"/>
                <a:cs typeface="ＭＳ Ｐゴシック" charset="0"/>
              </a:rPr>
              <a:t>Limitation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7156" y="2011092"/>
            <a:ext cx="1084713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Equivalence partitioning method assumes that every element in the same </a:t>
            </a:r>
            <a:r>
              <a:rPr lang="en-US" sz="3600" dirty="0" smtClean="0">
                <a:ea typeface="ＭＳ Ｐゴシック" charset="0"/>
                <a:cs typeface="ＭＳ Ｐゴシック" charset="0"/>
              </a:rPr>
              <a:t>equivalence </a:t>
            </a:r>
            <a:r>
              <a:rPr lang="en-US" sz="3600" dirty="0">
                <a:ea typeface="ＭＳ Ｐゴシック" charset="0"/>
                <a:cs typeface="ＭＳ Ｐゴシック" charset="0"/>
              </a:rPr>
              <a:t>class has same characteristics as every other element in that </a:t>
            </a:r>
            <a:endParaRPr lang="en-US" sz="3600" dirty="0" smtClean="0">
              <a:ea typeface="ＭＳ Ｐゴシック" charset="0"/>
              <a:cs typeface="ＭＳ Ｐゴシック" charset="0"/>
            </a:endParaRPr>
          </a:p>
          <a:p>
            <a:r>
              <a:rPr lang="en-US" sz="3600" dirty="0" smtClean="0">
                <a:ea typeface="ＭＳ Ｐゴシック" charset="0"/>
                <a:cs typeface="ＭＳ Ｐゴシック" charset="0"/>
              </a:rPr>
              <a:t>equivalence </a:t>
            </a:r>
            <a:r>
              <a:rPr lang="en-US" sz="3600" dirty="0">
                <a:ea typeface="ＭＳ Ｐゴシック" charset="0"/>
                <a:cs typeface="ＭＳ Ｐゴシック" charset="0"/>
              </a:rPr>
              <a:t>class. In some applications, it may be hard to </a:t>
            </a:r>
            <a:r>
              <a:rPr lang="en-US" sz="3600">
                <a:ea typeface="ＭＳ Ｐゴシック" charset="0"/>
                <a:cs typeface="ＭＳ Ｐゴシック" charset="0"/>
              </a:rPr>
              <a:t>generate </a:t>
            </a:r>
            <a:r>
              <a:rPr lang="en-US" sz="3600" smtClean="0">
                <a:ea typeface="ＭＳ Ｐゴシック" charset="0"/>
                <a:cs typeface="ＭＳ Ｐゴシック" charset="0"/>
              </a:rPr>
              <a:t>such </a:t>
            </a:r>
            <a:r>
              <a:rPr lang="en-US" sz="3600" dirty="0">
                <a:ea typeface="ＭＳ Ｐゴシック" charset="0"/>
                <a:cs typeface="ＭＳ Ｐゴシック" charset="0"/>
              </a:rPr>
              <a:t>equivalence classes.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659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An Example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1725705"/>
            <a:ext cx="7772400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dirty="0"/>
              <a:t>Given A = {1,2,3,…,20}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/>
              <a:t>The subsets are {1,13,17,5,9}, {18,6,2,14,10}, {19,11,7,15,3} and {16,8,20,4,12}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dirty="0"/>
              <a:t>How do we ensure that the above partitions are equivalence classes?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/>
              <a:t>Apply the mathematical definition and </a:t>
            </a:r>
            <a:r>
              <a:rPr lang="en-US" sz="3200" dirty="0" smtClean="0"/>
              <a:t>check</a:t>
            </a:r>
          </a:p>
          <a:p>
            <a:pPr lvl="1" eaLnBrk="1" hangingPunct="1">
              <a:lnSpc>
                <a:spcPct val="90000"/>
              </a:lnSpc>
            </a:pPr>
            <a:endParaRPr lang="en-US" sz="32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89FF1DB2-F3FE-4525-92A8-5B5BAF5AC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0327-8D79-4B85-B2A9-2EE500986C3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Equivalence  Partitioning applied to Testing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It is almost impossible to test all possible values of a function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By applying Equivalence Partitioning method, a tester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divides the domain of values into equivalence 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chooses one or few values from each domain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The understanding is that each value in an equivalent class serves as a representative for the entire equivalence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Theoretically justified based on the concept of “equivalence relation”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B654AF07-116C-4E75-BC77-003DF199F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0327-8D79-4B85-B2A9-2EE500986C3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Example – function with one parameter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3200"/>
              <a:t>Consider the function “factorial (int x)”</a:t>
            </a:r>
          </a:p>
          <a:p>
            <a:pPr eaLnBrk="1" hangingPunct="1"/>
            <a:r>
              <a:rPr lang="en-US" sz="3200"/>
              <a:t>The equivalence partitions are</a:t>
            </a:r>
          </a:p>
          <a:p>
            <a:pPr eaLnBrk="1" hangingPunct="1">
              <a:buFontTx/>
              <a:buNone/>
            </a:pPr>
            <a:r>
              <a:rPr lang="en-US" sz="3200"/>
              <a:t>    S1 = {all negative integers}</a:t>
            </a:r>
          </a:p>
          <a:p>
            <a:pPr eaLnBrk="1" hangingPunct="1">
              <a:buFontTx/>
              <a:buNone/>
            </a:pPr>
            <a:r>
              <a:rPr lang="en-US" sz="3200"/>
              <a:t>    S2 = {0,1}</a:t>
            </a:r>
          </a:p>
          <a:p>
            <a:pPr eaLnBrk="1" hangingPunct="1">
              <a:buFontTx/>
              <a:buNone/>
            </a:pPr>
            <a:r>
              <a:rPr lang="en-US" sz="3200"/>
              <a:t>    S3 = {all positive integers &gt; 1}</a:t>
            </a:r>
          </a:p>
          <a:p>
            <a:pPr eaLnBrk="1" hangingPunct="1"/>
            <a:r>
              <a:rPr lang="en-US" sz="3200"/>
              <a:t>Check whether the partitions are indeed  equivalence classes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C3A8355-419B-4431-890E-F5013B7DA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0327-8D79-4B85-B2A9-2EE500986C3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Test cases from Equivalence Class Testing</a:t>
            </a:r>
          </a:p>
        </p:txBody>
      </p:sp>
      <p:graphicFrame>
        <p:nvGraphicFramePr>
          <p:cNvPr id="42020" name="Group 36"/>
          <p:cNvGraphicFramePr>
            <a:graphicFrameLocks noGrp="1"/>
          </p:cNvGraphicFramePr>
          <p:nvPr>
            <p:ph type="tbl" idx="1"/>
          </p:nvPr>
        </p:nvGraphicFramePr>
        <p:xfrm>
          <a:off x="2362200" y="1676400"/>
          <a:ext cx="7543800" cy="3619500"/>
        </p:xfrm>
        <a:graphic>
          <a:graphicData uri="http://schemas.openxmlformats.org/drawingml/2006/table">
            <a:tbl>
              <a:tblPr/>
              <a:tblGrid>
                <a:gridCol w="1854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526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573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796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Serial No.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Input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Expected output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Error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C430013-C83A-485A-A30F-6302F4C80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AF65-2377-4082-ABDB-F6512056978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Combining Equivalence class testing with Boundary Value Analysis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2438401"/>
            <a:ext cx="8229600" cy="3687763"/>
          </a:xfrm>
        </p:spPr>
        <p:txBody>
          <a:bodyPr/>
          <a:lstStyle/>
          <a:p>
            <a:pPr eaLnBrk="1" hangingPunct="1"/>
            <a:r>
              <a:rPr lang="en-US" sz="3600"/>
              <a:t>Define equivalence classes first</a:t>
            </a:r>
          </a:p>
          <a:p>
            <a:pPr eaLnBrk="1" hangingPunct="1"/>
            <a:r>
              <a:rPr lang="en-US" sz="3600"/>
              <a:t>Apply boundary value analysis for each equivalence class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BFA957B8-E03B-4347-B3B6-FBC79D292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0327-8D79-4B85-B2A9-2EE500986C3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/>
              <a:t>Give equivalence partitions and test data for the following function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/>
              <a:t>A telephone company uses the following rate structure for long-distance calls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/>
              <a:t>Call duration &lt;= 20 min </a:t>
            </a:r>
            <a:r>
              <a:rPr lang="en-US" sz="2400">
                <a:sym typeface="Wingdings" panose="05000000000000000000" pitchFamily="2" charset="2"/>
              </a:rPr>
              <a:t> $0.05 per minute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>
                <a:sym typeface="Wingdings" panose="05000000000000000000" pitchFamily="2" charset="2"/>
              </a:rPr>
              <a:t>Call duration &gt; 20 min    $1.00 + $0.10 for every additional minute over 20 min.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>
                <a:sym typeface="Wingdings" panose="05000000000000000000" pitchFamily="2" charset="2"/>
              </a:rPr>
              <a:t>Maximum duration of a call is 3 hours. Customer is charged only for 3 hours even if the duration exceeds 3 hours.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/>
              <a:t>Call duration is always rounded to the nearest minute.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17E91A43-6601-4C47-8E67-526909666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0327-8D79-4B85-B2A9-2EE500986C3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Equivalence partitions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/>
              <a:t>There is only one input  - call duration t.</a:t>
            </a:r>
          </a:p>
          <a:p>
            <a:pPr eaLnBrk="1" hangingPunct="1"/>
            <a:r>
              <a:rPr lang="en-US" sz="3200"/>
              <a:t>There are 3 partitions</a:t>
            </a:r>
          </a:p>
          <a:p>
            <a:pPr lvl="1" eaLnBrk="1" hangingPunct="1"/>
            <a:r>
              <a:rPr lang="en-US" sz="3200"/>
              <a:t>S1 = {0 &lt;= t &lt;= 20}</a:t>
            </a:r>
          </a:p>
          <a:p>
            <a:pPr lvl="1" eaLnBrk="1" hangingPunct="1"/>
            <a:r>
              <a:rPr lang="en-US" sz="3200"/>
              <a:t>S2 = {21 &lt;= t &lt;= 180}</a:t>
            </a:r>
          </a:p>
          <a:p>
            <a:pPr lvl="1" eaLnBrk="1" hangingPunct="1"/>
            <a:r>
              <a:rPr lang="en-US" sz="3200"/>
              <a:t>S3 = {t &gt;= 181}</a:t>
            </a:r>
          </a:p>
          <a:p>
            <a:pPr eaLnBrk="1" hangingPunct="1"/>
            <a:r>
              <a:rPr lang="en-US" sz="3200"/>
              <a:t>Notice that we do not create partitions for the rate even though it may be considered as an input for this problem.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4FB00396-ACE5-458B-8643-9D2F5F237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0327-8D79-4B85-B2A9-2EE500986C3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1089</Words>
  <Application>Microsoft Macintosh PowerPoint</Application>
  <PresentationFormat>Custom</PresentationFormat>
  <Paragraphs>301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Retrospect</vt:lpstr>
      <vt:lpstr>Equivalence Class Testing</vt:lpstr>
      <vt:lpstr>Mathematical definition of Equivalence Classes</vt:lpstr>
      <vt:lpstr>An Example</vt:lpstr>
      <vt:lpstr>Equivalence  Partitioning applied to Testing</vt:lpstr>
      <vt:lpstr>Example – function with one parameter</vt:lpstr>
      <vt:lpstr>Test cases from Equivalence Class Testing</vt:lpstr>
      <vt:lpstr>Combining Equivalence class testing with Boundary Value Analysis</vt:lpstr>
      <vt:lpstr>Example</vt:lpstr>
      <vt:lpstr>Equivalence partitions</vt:lpstr>
      <vt:lpstr>Test cases</vt:lpstr>
      <vt:lpstr>Another example</vt:lpstr>
      <vt:lpstr>Equivalence partitions</vt:lpstr>
      <vt:lpstr>Interest calculation</vt:lpstr>
      <vt:lpstr>Some test cases</vt:lpstr>
      <vt:lpstr>Some more test cases</vt:lpstr>
      <vt:lpstr>Equivalence Class Testing for 2-variable function</vt:lpstr>
      <vt:lpstr>PowerPoint Presentation</vt:lpstr>
      <vt:lpstr>Equivalence Class Testing</vt:lpstr>
      <vt:lpstr>Completeness</vt:lpstr>
      <vt:lpstr>PowerPoint Presentation</vt:lpstr>
      <vt:lpstr>Limitation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Equivalence Class Testing</dc:title>
  <dc:creator>Kasilingam Periyasamy</dc:creator>
  <cp:lastModifiedBy>Mao Zheng</cp:lastModifiedBy>
  <cp:revision>6</cp:revision>
  <dcterms:created xsi:type="dcterms:W3CDTF">2018-09-12T17:20:57Z</dcterms:created>
  <dcterms:modified xsi:type="dcterms:W3CDTF">2019-09-08T03:27:27Z</dcterms:modified>
</cp:coreProperties>
</file>