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41"/>
  </p:notesMasterIdLst>
  <p:sldIdLst>
    <p:sldId id="256" r:id="rId2"/>
    <p:sldId id="297" r:id="rId3"/>
    <p:sldId id="296" r:id="rId4"/>
    <p:sldId id="303" r:id="rId5"/>
    <p:sldId id="298" r:id="rId6"/>
    <p:sldId id="294" r:id="rId7"/>
    <p:sldId id="291" r:id="rId8"/>
    <p:sldId id="287" r:id="rId9"/>
    <p:sldId id="259" r:id="rId10"/>
    <p:sldId id="288" r:id="rId11"/>
    <p:sldId id="292" r:id="rId12"/>
    <p:sldId id="293" r:id="rId13"/>
    <p:sldId id="280" r:id="rId14"/>
    <p:sldId id="281" r:id="rId15"/>
    <p:sldId id="274" r:id="rId16"/>
    <p:sldId id="275" r:id="rId17"/>
    <p:sldId id="276" r:id="rId18"/>
    <p:sldId id="277" r:id="rId19"/>
    <p:sldId id="271" r:id="rId20"/>
    <p:sldId id="260" r:id="rId21"/>
    <p:sldId id="261" r:id="rId22"/>
    <p:sldId id="264" r:id="rId23"/>
    <p:sldId id="262" r:id="rId24"/>
    <p:sldId id="273" r:id="rId25"/>
    <p:sldId id="263" r:id="rId26"/>
    <p:sldId id="266" r:id="rId27"/>
    <p:sldId id="267" r:id="rId28"/>
    <p:sldId id="282" r:id="rId29"/>
    <p:sldId id="283" r:id="rId30"/>
    <p:sldId id="284" r:id="rId31"/>
    <p:sldId id="295" r:id="rId32"/>
    <p:sldId id="299" r:id="rId33"/>
    <p:sldId id="300" r:id="rId34"/>
    <p:sldId id="301" r:id="rId35"/>
    <p:sldId id="302" r:id="rId36"/>
    <p:sldId id="285" r:id="rId37"/>
    <p:sldId id="272" r:id="rId38"/>
    <p:sldId id="286" r:id="rId39"/>
    <p:sldId id="289"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816"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E29E06-833E-46A8-B436-2F6FB42E5279}" type="slidenum">
              <a:rPr lang="en-US"/>
              <a:pPr/>
              <a:t>‹#›</a:t>
            </a:fld>
            <a:endParaRPr lang="en-US"/>
          </a:p>
        </p:txBody>
      </p:sp>
    </p:spTree>
    <p:extLst>
      <p:ext uri="{BB962C8B-B14F-4D97-AF65-F5344CB8AC3E}">
        <p14:creationId xmlns:p14="http://schemas.microsoft.com/office/powerpoint/2010/main" val="4174119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2^7 = 128  A*B = 2*2  B*A = 2*2</a:t>
            </a:r>
            <a:r>
              <a:rPr lang="en-US" baseline="0" dirty="0" smtClean="0"/>
              <a:t> = 8</a:t>
            </a:r>
            <a:endParaRPr lang="en-US" dirty="0"/>
          </a:p>
        </p:txBody>
      </p:sp>
      <p:sp>
        <p:nvSpPr>
          <p:cNvPr id="4" name="Slide Number Placeholder 3"/>
          <p:cNvSpPr>
            <a:spLocks noGrp="1"/>
          </p:cNvSpPr>
          <p:nvPr>
            <p:ph type="sldNum" sz="quarter" idx="10"/>
          </p:nvPr>
        </p:nvSpPr>
        <p:spPr/>
        <p:txBody>
          <a:bodyPr/>
          <a:lstStyle/>
          <a:p>
            <a:fld id="{98E29E06-833E-46A8-B436-2F6FB42E5279}" type="slidenum">
              <a:rPr lang="en-US" smtClean="0"/>
              <a:pPr/>
              <a:t>11</a:t>
            </a:fld>
            <a:endParaRPr lang="en-US"/>
          </a:p>
        </p:txBody>
      </p:sp>
    </p:spTree>
    <p:extLst>
      <p:ext uri="{BB962C8B-B14F-4D97-AF65-F5344CB8AC3E}">
        <p14:creationId xmlns:p14="http://schemas.microsoft.com/office/powerpoint/2010/main" val="3114632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E29E06-833E-46A8-B436-2F6FB42E5279}" type="slidenum">
              <a:rPr lang="en-US" smtClean="0"/>
              <a:pPr/>
              <a:t>14</a:t>
            </a:fld>
            <a:endParaRPr lang="en-US"/>
          </a:p>
        </p:txBody>
      </p:sp>
    </p:spTree>
    <p:extLst>
      <p:ext uri="{BB962C8B-B14F-4D97-AF65-F5344CB8AC3E}">
        <p14:creationId xmlns:p14="http://schemas.microsoft.com/office/powerpoint/2010/main" val="429375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50D15C-A800-4166-8954-81C6BC88B8D9}" type="slidenum">
              <a:rPr lang="en-US"/>
              <a:pPr eaLnBrk="1" hangingPunct="1"/>
              <a:t>18</a:t>
            </a:fld>
            <a:endParaRPr lang="en-US"/>
          </a:p>
        </p:txBody>
      </p:sp>
    </p:spTree>
    <p:extLst>
      <p:ext uri="{BB962C8B-B14F-4D97-AF65-F5344CB8AC3E}">
        <p14:creationId xmlns:p14="http://schemas.microsoft.com/office/powerpoint/2010/main" val="270356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a:lvl1pPr>
          </a:lstStyle>
          <a:p>
            <a:fld id="{8C4B519C-6985-4495-8F96-36CB166D7A1B}" type="slidenum">
              <a:rPr lang="en-US"/>
              <a:pPr/>
              <a:t>‹#›</a:t>
            </a:fld>
            <a:endParaRPr lang="en-US"/>
          </a:p>
        </p:txBody>
      </p:sp>
    </p:spTree>
    <p:extLst>
      <p:ext uri="{BB962C8B-B14F-4D97-AF65-F5344CB8AC3E}">
        <p14:creationId xmlns:p14="http://schemas.microsoft.com/office/powerpoint/2010/main" val="40285829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6755D6A2-7693-43BA-9DB7-49587D50D071}" type="slidenum">
              <a:rPr lang="en-US"/>
              <a:pPr/>
              <a:t>‹#›</a:t>
            </a:fld>
            <a:endParaRPr lang="en-US"/>
          </a:p>
        </p:txBody>
      </p:sp>
    </p:spTree>
    <p:extLst>
      <p:ext uri="{BB962C8B-B14F-4D97-AF65-F5344CB8AC3E}">
        <p14:creationId xmlns:p14="http://schemas.microsoft.com/office/powerpoint/2010/main" val="355881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2B1D468C-61B6-498B-87B0-D8EDD81A2A14}" type="slidenum">
              <a:rPr lang="en-US"/>
              <a:pPr/>
              <a:t>‹#›</a:t>
            </a:fld>
            <a:endParaRPr lang="en-US"/>
          </a:p>
        </p:txBody>
      </p:sp>
    </p:spTree>
    <p:extLst>
      <p:ext uri="{BB962C8B-B14F-4D97-AF65-F5344CB8AC3E}">
        <p14:creationId xmlns:p14="http://schemas.microsoft.com/office/powerpoint/2010/main" val="3050993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0268A27-C974-4751-967C-DDE8CDF6358D}" type="slidenum">
              <a:rPr lang="en-US"/>
              <a:pPr/>
              <a:t>‹#›</a:t>
            </a:fld>
            <a:endParaRPr lang="en-US"/>
          </a:p>
        </p:txBody>
      </p:sp>
    </p:spTree>
    <p:extLst>
      <p:ext uri="{BB962C8B-B14F-4D97-AF65-F5344CB8AC3E}">
        <p14:creationId xmlns:p14="http://schemas.microsoft.com/office/powerpoint/2010/main" val="391657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C4A8E5D9-31F9-426D-8DEF-0827C56228D3}" type="slidenum">
              <a:rPr lang="en-US"/>
              <a:pPr/>
              <a:t>‹#›</a:t>
            </a:fld>
            <a:endParaRPr lang="en-US"/>
          </a:p>
        </p:txBody>
      </p:sp>
    </p:spTree>
    <p:extLst>
      <p:ext uri="{BB962C8B-B14F-4D97-AF65-F5344CB8AC3E}">
        <p14:creationId xmlns:p14="http://schemas.microsoft.com/office/powerpoint/2010/main" val="188336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B3029BF4-D443-475B-9054-7C5718F30C69}" type="slidenum">
              <a:rPr lang="en-US"/>
              <a:pPr/>
              <a:t>‹#›</a:t>
            </a:fld>
            <a:endParaRPr lang="en-US"/>
          </a:p>
        </p:txBody>
      </p:sp>
    </p:spTree>
    <p:extLst>
      <p:ext uri="{BB962C8B-B14F-4D97-AF65-F5344CB8AC3E}">
        <p14:creationId xmlns:p14="http://schemas.microsoft.com/office/powerpoint/2010/main" val="41290916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96276636-7409-4673-B87F-23EEF22D6D21}" type="slidenum">
              <a:rPr lang="en-US"/>
              <a:pPr/>
              <a:t>‹#›</a:t>
            </a:fld>
            <a:endParaRPr lang="en-US"/>
          </a:p>
        </p:txBody>
      </p:sp>
    </p:spTree>
    <p:extLst>
      <p:ext uri="{BB962C8B-B14F-4D97-AF65-F5344CB8AC3E}">
        <p14:creationId xmlns:p14="http://schemas.microsoft.com/office/powerpoint/2010/main" val="147137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0A91B5C0-67B2-4332-8ED0-64387767EAEA}" type="slidenum">
              <a:rPr lang="en-US"/>
              <a:pPr/>
              <a:t>‹#›</a:t>
            </a:fld>
            <a:endParaRPr lang="en-US"/>
          </a:p>
        </p:txBody>
      </p:sp>
    </p:spTree>
    <p:extLst>
      <p:ext uri="{BB962C8B-B14F-4D97-AF65-F5344CB8AC3E}">
        <p14:creationId xmlns:p14="http://schemas.microsoft.com/office/powerpoint/2010/main" val="320778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4B6B1A2F-871D-423B-BB8D-13583475D617}" type="slidenum">
              <a:rPr lang="en-US"/>
              <a:pPr/>
              <a:t>‹#›</a:t>
            </a:fld>
            <a:endParaRPr lang="en-US"/>
          </a:p>
        </p:txBody>
      </p:sp>
    </p:spTree>
    <p:extLst>
      <p:ext uri="{BB962C8B-B14F-4D97-AF65-F5344CB8AC3E}">
        <p14:creationId xmlns:p14="http://schemas.microsoft.com/office/powerpoint/2010/main" val="123427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E1A1B2A6-D1DC-4497-9E5D-2CA48FDC1D17}" type="slidenum">
              <a:rPr lang="en-US"/>
              <a:pPr/>
              <a:t>‹#›</a:t>
            </a:fld>
            <a:endParaRPr lang="en-US"/>
          </a:p>
        </p:txBody>
      </p:sp>
    </p:spTree>
    <p:extLst>
      <p:ext uri="{BB962C8B-B14F-4D97-AF65-F5344CB8AC3E}">
        <p14:creationId xmlns:p14="http://schemas.microsoft.com/office/powerpoint/2010/main" val="349065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13A17934-3612-42DB-991D-4C068F08CD30}" type="slidenum">
              <a:rPr lang="en-US"/>
              <a:pPr/>
              <a:t>‹#›</a:t>
            </a:fld>
            <a:endParaRPr lang="en-US"/>
          </a:p>
        </p:txBody>
      </p:sp>
    </p:spTree>
    <p:extLst>
      <p:ext uri="{BB962C8B-B14F-4D97-AF65-F5344CB8AC3E}">
        <p14:creationId xmlns:p14="http://schemas.microsoft.com/office/powerpoint/2010/main" val="416507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7A2AF52E-683F-4217-965B-6A9461EF5554}" type="slidenum">
              <a:rPr lang="en-US"/>
              <a:pPr/>
              <a:t>‹#›</a:t>
            </a:fld>
            <a:endParaRPr lang="en-US"/>
          </a:p>
        </p:txBody>
      </p:sp>
    </p:spTree>
    <p:extLst>
      <p:ext uri="{BB962C8B-B14F-4D97-AF65-F5344CB8AC3E}">
        <p14:creationId xmlns:p14="http://schemas.microsoft.com/office/powerpoint/2010/main" val="3639040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anose="020B0503020102020204" pitchFamily="34" charset="0"/>
              </a:defRPr>
            </a:lvl1pPr>
          </a:lstStyle>
          <a:p>
            <a:fld id="{F2CE5D1B-7BE7-4002-9A37-1333A15A48E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71" r:id="rId1"/>
    <p:sldLayoutId id="2147483764" r:id="rId2"/>
    <p:sldLayoutId id="2147483772" r:id="rId3"/>
    <p:sldLayoutId id="2147483765" r:id="rId4"/>
    <p:sldLayoutId id="2147483766" r:id="rId5"/>
    <p:sldLayoutId id="2147483767" r:id="rId6"/>
    <p:sldLayoutId id="2147483768" r:id="rId7"/>
    <p:sldLayoutId id="2147483773" r:id="rId8"/>
    <p:sldLayoutId id="2147483774" r:id="rId9"/>
    <p:sldLayoutId id="2147483769" r:id="rId10"/>
    <p:sldLayoutId id="2147483770" r:id="rId11"/>
    <p:sldLayoutId id="2147483775"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p:txBody>
          <a:bodyPr/>
          <a:lstStyle/>
          <a:p>
            <a:pPr eaLnBrk="1" hangingPunct="1"/>
            <a:endParaRPr lang="en-US"/>
          </a:p>
        </p:txBody>
      </p:sp>
      <p:sp>
        <p:nvSpPr>
          <p:cNvPr id="7171" name="Rectangle 2"/>
          <p:cNvSpPr>
            <a:spLocks noGrp="1" noChangeArrowheads="1"/>
          </p:cNvSpPr>
          <p:nvPr>
            <p:ph type="ctrTitle"/>
          </p:nvPr>
        </p:nvSpPr>
        <p:spPr>
          <a:xfrm>
            <a:off x="457200" y="1506538"/>
            <a:ext cx="8229600" cy="1470025"/>
          </a:xfrm>
        </p:spPr>
        <p:txBody>
          <a:bodyPr/>
          <a:lstStyle/>
          <a:p>
            <a:pPr eaLnBrk="1" hangingPunct="1"/>
            <a:r>
              <a:rPr lang="en-US" dirty="0"/>
              <a:t>Combinatorial</a:t>
            </a:r>
            <a:r>
              <a:rPr dirty="0"/>
              <a:t> Testing</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Justification from a case study</a:t>
            </a:r>
          </a:p>
        </p:txBody>
      </p:sp>
      <p:sp>
        <p:nvSpPr>
          <p:cNvPr id="3" name="Content Placeholder 2"/>
          <p:cNvSpPr>
            <a:spLocks noGrp="1"/>
          </p:cNvSpPr>
          <p:nvPr>
            <p:ph sz="quarter" idx="1"/>
          </p:nvPr>
        </p:nvSpPr>
        <p:spPr/>
        <p:txBody>
          <a:bodyPr/>
          <a:lstStyle/>
          <a:p>
            <a:r>
              <a:rPr lang="en-US" sz="3600" dirty="0"/>
              <a:t>A study by the National Institute of Standards and Technology published by Wallace and Kuhn (see the references) analyzed the reason for software defects in recalled medical devices. They analyzed 15 years of medical data. The study concluded that 98% of reported defects could have been detected by using pairwise testing. </a:t>
            </a:r>
          </a:p>
        </p:txBody>
      </p:sp>
      <p:sp>
        <p:nvSpPr>
          <p:cNvPr id="4" name="Slide Number Placeholder 3">
            <a:extLst>
              <a:ext uri="{FF2B5EF4-FFF2-40B4-BE49-F238E27FC236}">
                <a16:creationId xmlns="" xmlns:a16="http://schemas.microsoft.com/office/drawing/2014/main" id="{6DA6828F-2AA4-4E00-B88E-785E226EA4AD}"/>
              </a:ext>
            </a:extLst>
          </p:cNvPr>
          <p:cNvSpPr>
            <a:spLocks noGrp="1"/>
          </p:cNvSpPr>
          <p:nvPr>
            <p:ph type="sldNum" sz="quarter" idx="12"/>
          </p:nvPr>
        </p:nvSpPr>
        <p:spPr/>
        <p:txBody>
          <a:bodyPr/>
          <a:lstStyle/>
          <a:p>
            <a:fld id="{C4A8E5D9-31F9-426D-8DEF-0827C56228D3}" type="slidenum">
              <a:rPr lang="en-US" smtClean="0"/>
              <a:pPr/>
              <a:t>10</a:t>
            </a:fld>
            <a:endParaRPr lang="en-US"/>
          </a:p>
        </p:txBody>
      </p:sp>
    </p:spTree>
    <p:extLst>
      <p:ext uri="{BB962C8B-B14F-4D97-AF65-F5344CB8AC3E}">
        <p14:creationId xmlns:p14="http://schemas.microsoft.com/office/powerpoint/2010/main" val="6991362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much reduction?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1295400"/>
            <a:ext cx="6705600" cy="4876800"/>
          </a:xfrm>
          <a:prstGeom prst="rect">
            <a:avLst/>
          </a:prstGeom>
        </p:spPr>
      </p:pic>
      <p:sp>
        <p:nvSpPr>
          <p:cNvPr id="6" name="TextBox 5"/>
          <p:cNvSpPr txBox="1"/>
          <p:nvPr/>
        </p:nvSpPr>
        <p:spPr>
          <a:xfrm>
            <a:off x="533400" y="6172200"/>
            <a:ext cx="5029200" cy="369332"/>
          </a:xfrm>
          <a:prstGeom prst="rect">
            <a:avLst/>
          </a:prstGeom>
          <a:noFill/>
        </p:spPr>
        <p:txBody>
          <a:bodyPr wrap="square" rtlCol="0">
            <a:spAutoFit/>
          </a:bodyPr>
          <a:lstStyle/>
          <a:p>
            <a:r>
              <a:rPr lang="en-US" dirty="0"/>
              <a:t>© </a:t>
            </a:r>
            <a:r>
              <a:rPr lang="en-US" dirty="0" err="1"/>
              <a:t>SoftwareCentral</a:t>
            </a:r>
            <a:r>
              <a:rPr lang="en-US" dirty="0"/>
              <a:t>, Sep 2016</a:t>
            </a:r>
          </a:p>
        </p:txBody>
      </p:sp>
      <p:sp>
        <p:nvSpPr>
          <p:cNvPr id="2" name="Slide Number Placeholder 1">
            <a:extLst>
              <a:ext uri="{FF2B5EF4-FFF2-40B4-BE49-F238E27FC236}">
                <a16:creationId xmlns="" xmlns:a16="http://schemas.microsoft.com/office/drawing/2014/main" id="{4127A30F-0B4E-4776-9FA3-B7AA81B6178D}"/>
              </a:ext>
            </a:extLst>
          </p:cNvPr>
          <p:cNvSpPr>
            <a:spLocks noGrp="1"/>
          </p:cNvSpPr>
          <p:nvPr>
            <p:ph type="sldNum" sz="quarter" idx="12"/>
          </p:nvPr>
        </p:nvSpPr>
        <p:spPr/>
        <p:txBody>
          <a:bodyPr/>
          <a:lstStyle/>
          <a:p>
            <a:fld id="{4B6B1A2F-871D-423B-BB8D-13583475D617}" type="slidenum">
              <a:rPr lang="en-US" smtClean="0"/>
              <a:pPr/>
              <a:t>11</a:t>
            </a:fld>
            <a:endParaRPr lang="en-US"/>
          </a:p>
        </p:txBody>
      </p:sp>
    </p:spTree>
    <p:extLst>
      <p:ext uri="{BB962C8B-B14F-4D97-AF65-F5344CB8AC3E}">
        <p14:creationId xmlns:p14="http://schemas.microsoft.com/office/powerpoint/2010/main" val="197040299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6EA8F23E-59BC-412E-95C8-23C88B924D3C}"/>
              </a:ext>
            </a:extLst>
          </p:cNvPr>
          <p:cNvSpPr>
            <a:spLocks noGrp="1"/>
          </p:cNvSpPr>
          <p:nvPr>
            <p:ph type="title"/>
          </p:nvPr>
        </p:nvSpPr>
        <p:spPr/>
        <p:txBody>
          <a:bodyPr/>
          <a:lstStyle/>
          <a:p>
            <a:r>
              <a:rPr lang="en-US" dirty="0"/>
              <a:t>A formal definition of Pairwise Testing</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 xmlns:a16="http://schemas.microsoft.com/office/drawing/2014/main" id="{C502C06D-3B8D-48C2-BB4D-7E32E09832FC}"/>
                  </a:ext>
                </a:extLst>
              </p:cNvPr>
              <p:cNvSpPr>
                <a:spLocks noGrp="1"/>
              </p:cNvSpPr>
              <p:nvPr>
                <p:ph sz="quarter" idx="1"/>
              </p:nvPr>
            </p:nvSpPr>
            <p:spPr/>
            <p:txBody>
              <a:bodyPr/>
              <a:lstStyle/>
              <a:p>
                <a:r>
                  <a:rPr lang="en-US" dirty="0"/>
                  <a:t>Let a function to test has N parameters </a:t>
                </a:r>
              </a:p>
              <a:p>
                <a:pPr marL="0" indent="0">
                  <a:buNone/>
                </a:pPr>
                <a:r>
                  <a:rPr lang="en-US" dirty="0"/>
                  <a:t>           p1, p2, …,pi, … </a:t>
                </a:r>
                <a:r>
                  <a:rPr lang="en-US" dirty="0" err="1"/>
                  <a:t>pN</a:t>
                </a:r>
                <a:r>
                  <a:rPr lang="en-US" dirty="0"/>
                  <a:t>           1 ≤ </a:t>
                </a:r>
                <a:r>
                  <a:rPr lang="en-US" dirty="0" err="1"/>
                  <a:t>i</a:t>
                </a:r>
                <a:r>
                  <a:rPr lang="en-US" dirty="0"/>
                  <a:t> ≤ N                                                     </a:t>
                </a:r>
              </a:p>
              <a:p>
                <a:r>
                  <a:rPr lang="en-US" dirty="0"/>
                  <a:t>Each parameter has a number of possible input values. </a:t>
                </a:r>
              </a:p>
              <a:p>
                <a:pPr lvl="1"/>
                <a:r>
                  <a:rPr lang="en-US" dirty="0"/>
                  <a:t>Let r</a:t>
                </a:r>
                <a:r>
                  <a:rPr lang="en-US" baseline="-25000" dirty="0"/>
                  <a:t>1</a:t>
                </a:r>
                <a:r>
                  <a:rPr lang="en-US" dirty="0"/>
                  <a:t>, r</a:t>
                </a:r>
                <a:r>
                  <a:rPr lang="en-US" baseline="-25000" dirty="0"/>
                  <a:t>2</a:t>
                </a:r>
                <a:r>
                  <a:rPr lang="en-US" dirty="0"/>
                  <a:t>, …, </a:t>
                </a:r>
                <a:r>
                  <a:rPr lang="en-US" dirty="0" err="1"/>
                  <a:t>r</a:t>
                </a:r>
                <a:r>
                  <a:rPr lang="en-US" baseline="-25000" dirty="0" err="1"/>
                  <a:t>n</a:t>
                </a:r>
                <a:r>
                  <a:rPr lang="en-US" dirty="0"/>
                  <a:t> be the number of possible values where each </a:t>
                </a:r>
                <a:r>
                  <a:rPr lang="en-US" dirty="0" err="1"/>
                  <a:t>r</a:t>
                </a:r>
                <a:r>
                  <a:rPr lang="en-US" baseline="-25000" dirty="0" err="1"/>
                  <a:t>i</a:t>
                </a:r>
                <a:r>
                  <a:rPr lang="en-US" dirty="0"/>
                  <a:t> represents the number of possible values of the parameter pi</a:t>
                </a:r>
              </a:p>
              <a:p>
                <a:r>
                  <a:rPr lang="en-US" dirty="0"/>
                  <a:t>The worst case testing that consists of all possible values of all parameters will require   Tn =  </a:t>
                </a:r>
                <a14:m>
                  <m:oMath xmlns="" xmlns:m="http://schemas.openxmlformats.org/officeDocument/2006/math">
                    <m:nary>
                      <m:naryPr>
                        <m:chr m:val="∏"/>
                        <m:limLoc m:val="subSup"/>
                        <m:ctrlPr>
                          <a:rPr lang="en-US" sz="1600" i="1" smtClean="0">
                            <a:latin typeface="Cambria Math" panose="02040503050406030204" pitchFamily="18" charset="0"/>
                          </a:rPr>
                        </m:ctrlPr>
                      </m:naryPr>
                      <m:sub>
                        <m:r>
                          <m:rPr>
                            <m:brk m:alnAt="25"/>
                          </m:rPr>
                          <a:rPr lang="en-US" sz="1600" b="0" i="1" smtClean="0">
                            <a:latin typeface="Cambria Math" panose="02040503050406030204" pitchFamily="18" charset="0"/>
                          </a:rPr>
                          <m:t>𝑖</m:t>
                        </m:r>
                        <m:r>
                          <a:rPr lang="en-US" sz="1600" b="0" i="1" smtClean="0">
                            <a:latin typeface="Cambria Math" panose="02040503050406030204" pitchFamily="18" charset="0"/>
                          </a:rPr>
                          <m:t>=1</m:t>
                        </m:r>
                      </m:sub>
                      <m:sup>
                        <m:r>
                          <a:rPr lang="en-US" sz="1600" b="0" i="1" smtClean="0">
                            <a:latin typeface="Cambria Math" panose="02040503050406030204" pitchFamily="18" charset="0"/>
                          </a:rPr>
                          <m:t>𝑁</m:t>
                        </m:r>
                      </m:sup>
                      <m:e>
                        <m:r>
                          <a:rPr lang="en-US" sz="1600" b="0" i="1" smtClean="0">
                            <a:latin typeface="Cambria Math" panose="02040503050406030204" pitchFamily="18" charset="0"/>
                          </a:rPr>
                          <m:t>𝑟𝑖</m:t>
                        </m:r>
                      </m:e>
                    </m:nary>
                  </m:oMath>
                </a14:m>
                <a:r>
                  <a:rPr lang="en-US" dirty="0"/>
                  <a:t>  (the product of all </a:t>
                </a:r>
                <a:r>
                  <a:rPr lang="en-US" dirty="0" err="1"/>
                  <a:t>r</a:t>
                </a:r>
                <a:r>
                  <a:rPr lang="en-US" baseline="-25000" dirty="0" err="1"/>
                  <a:t>i</a:t>
                </a:r>
                <a:r>
                  <a:rPr lang="en-US" dirty="0" err="1"/>
                  <a:t>’s</a:t>
                </a:r>
                <a:r>
                  <a:rPr lang="en-US" dirty="0"/>
                  <a:t>)</a:t>
                </a:r>
              </a:p>
              <a:p>
                <a:r>
                  <a:rPr lang="en-US" dirty="0"/>
                  <a:t>Pairwise testing generates K  (K &lt;&lt; Tn) test cases where any two columns in the test case table contain at least one pair of all input parameters </a:t>
                </a:r>
              </a:p>
              <a:p>
                <a:pPr marL="0" indent="0">
                  <a:buNone/>
                </a:pPr>
                <a:r>
                  <a:rPr lang="en-US" dirty="0"/>
                  <a:t>                          (pi, </a:t>
                </a:r>
                <a:r>
                  <a:rPr lang="en-US" dirty="0" err="1"/>
                  <a:t>pj</a:t>
                </a:r>
                <a:r>
                  <a:rPr lang="en-US" dirty="0"/>
                  <a:t>),    1 ≤ </a:t>
                </a:r>
                <a:r>
                  <a:rPr lang="en-US" dirty="0" err="1"/>
                  <a:t>i</a:t>
                </a:r>
                <a:r>
                  <a:rPr lang="en-US" dirty="0"/>
                  <a:t> ≤ N</a:t>
                </a:r>
              </a:p>
            </p:txBody>
          </p:sp>
        </mc:Choice>
        <mc:Fallback xmlns="">
          <p:sp>
            <p:nvSpPr>
              <p:cNvPr id="4" name="Content Placeholder 3">
                <a:extLst>
                  <a:ext uri="{FF2B5EF4-FFF2-40B4-BE49-F238E27FC236}">
                    <a16:creationId xmlns:a16="http://schemas.microsoft.com/office/drawing/2014/main" id="{C502C06D-3B8D-48C2-BB4D-7E32E09832FC}"/>
                  </a:ext>
                </a:extLst>
              </p:cNvPr>
              <p:cNvSpPr>
                <a:spLocks noGrp="1" noRot="1" noChangeAspect="1" noMove="1" noResize="1" noEditPoints="1" noAdjustHandles="1" noChangeArrowheads="1" noChangeShapeType="1" noTextEdit="1"/>
              </p:cNvSpPr>
              <p:nvPr>
                <p:ph sz="quarter" idx="1"/>
              </p:nvPr>
            </p:nvSpPr>
            <p:spPr>
              <a:blipFill>
                <a:blip r:embed="rId2"/>
                <a:stretch>
                  <a:fillRect l="-784" t="-1200" r="-22275" b="-8800"/>
                </a:stretch>
              </a:blipFill>
            </p:spPr>
            <p:txBody>
              <a:bodyPr/>
              <a:lstStyle/>
              <a:p>
                <a:r>
                  <a:rPr lang="en-US">
                    <a:noFill/>
                  </a:rPr>
                  <a:t> </a:t>
                </a:r>
              </a:p>
            </p:txBody>
          </p:sp>
        </mc:Fallback>
      </mc:AlternateContent>
      <p:sp>
        <p:nvSpPr>
          <p:cNvPr id="5" name="Slide Number Placeholder 4">
            <a:extLst>
              <a:ext uri="{FF2B5EF4-FFF2-40B4-BE49-F238E27FC236}">
                <a16:creationId xmlns="" xmlns:a16="http://schemas.microsoft.com/office/drawing/2014/main" id="{27D32090-140B-4385-897E-72C5318BFAEC}"/>
              </a:ext>
            </a:extLst>
          </p:cNvPr>
          <p:cNvSpPr>
            <a:spLocks noGrp="1"/>
          </p:cNvSpPr>
          <p:nvPr>
            <p:ph type="sldNum" sz="quarter" idx="12"/>
          </p:nvPr>
        </p:nvSpPr>
        <p:spPr/>
        <p:txBody>
          <a:bodyPr/>
          <a:lstStyle/>
          <a:p>
            <a:fld id="{C4A8E5D9-31F9-426D-8DEF-0827C56228D3}" type="slidenum">
              <a:rPr lang="en-US" smtClean="0"/>
              <a:pPr/>
              <a:t>12</a:t>
            </a:fld>
            <a:endParaRPr lang="en-US"/>
          </a:p>
        </p:txBody>
      </p:sp>
    </p:spTree>
    <p:extLst>
      <p:ext uri="{BB962C8B-B14F-4D97-AF65-F5344CB8AC3E}">
        <p14:creationId xmlns:p14="http://schemas.microsoft.com/office/powerpoint/2010/main" val="239659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sz="quarter" idx="1"/>
          </p:nvPr>
        </p:nvSpPr>
        <p:spPr/>
        <p:txBody>
          <a:bodyPr/>
          <a:lstStyle/>
          <a:p>
            <a:r>
              <a:rPr lang="en-US" dirty="0"/>
              <a:t>Consider three input parameters X, Y and Z each having two possible values as below:</a:t>
            </a:r>
          </a:p>
          <a:p>
            <a:pPr lvl="1"/>
            <a:r>
              <a:rPr lang="en-US" dirty="0"/>
              <a:t>X </a:t>
            </a:r>
            <a:r>
              <a:rPr lang="en-US" dirty="0">
                <a:sym typeface="Wingdings" panose="05000000000000000000" pitchFamily="2" charset="2"/>
              </a:rPr>
              <a:t> {X1, X2}</a:t>
            </a:r>
          </a:p>
          <a:p>
            <a:pPr lvl="1"/>
            <a:r>
              <a:rPr lang="en-US" dirty="0">
                <a:sym typeface="Wingdings" panose="05000000000000000000" pitchFamily="2" charset="2"/>
              </a:rPr>
              <a:t>Y  {Y1, Y2}</a:t>
            </a:r>
          </a:p>
          <a:p>
            <a:pPr lvl="1"/>
            <a:r>
              <a:rPr lang="en-US" dirty="0">
                <a:sym typeface="Wingdings" panose="05000000000000000000" pitchFamily="2" charset="2"/>
              </a:rPr>
              <a:t>Z  {Z1, Z2}</a:t>
            </a:r>
          </a:p>
          <a:p>
            <a:r>
              <a:rPr lang="en-US" dirty="0">
                <a:sym typeface="Wingdings" panose="05000000000000000000" pitchFamily="2" charset="2"/>
              </a:rPr>
              <a:t>Number of possible combinations = 2 * 2 * 2 = 8</a:t>
            </a:r>
          </a:p>
          <a:p>
            <a:r>
              <a:rPr lang="en-US" dirty="0">
                <a:sym typeface="Wingdings" panose="05000000000000000000" pitchFamily="2" charset="2"/>
              </a:rPr>
              <a:t>This can be reduced to only 4 by using all pairs technique. See the next slide</a:t>
            </a:r>
            <a:endParaRPr lang="en-US" dirty="0"/>
          </a:p>
        </p:txBody>
      </p:sp>
      <p:sp>
        <p:nvSpPr>
          <p:cNvPr id="4" name="Slide Number Placeholder 3">
            <a:extLst>
              <a:ext uri="{FF2B5EF4-FFF2-40B4-BE49-F238E27FC236}">
                <a16:creationId xmlns="" xmlns:a16="http://schemas.microsoft.com/office/drawing/2014/main" id="{C0898962-8D40-4DF4-8415-F0EECF59B106}"/>
              </a:ext>
            </a:extLst>
          </p:cNvPr>
          <p:cNvSpPr>
            <a:spLocks noGrp="1"/>
          </p:cNvSpPr>
          <p:nvPr>
            <p:ph type="sldNum" sz="quarter" idx="12"/>
          </p:nvPr>
        </p:nvSpPr>
        <p:spPr/>
        <p:txBody>
          <a:bodyPr/>
          <a:lstStyle/>
          <a:p>
            <a:fld id="{C4A8E5D9-31F9-426D-8DEF-0827C56228D3}" type="slidenum">
              <a:rPr lang="en-US" smtClean="0"/>
              <a:pPr/>
              <a:t>13</a:t>
            </a:fld>
            <a:endParaRPr lang="en-US"/>
          </a:p>
        </p:txBody>
      </p:sp>
    </p:spTree>
    <p:extLst>
      <p:ext uri="{BB962C8B-B14F-4D97-AF65-F5344CB8AC3E}">
        <p14:creationId xmlns:p14="http://schemas.microsoft.com/office/powerpoint/2010/main" val="512596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 1 (continued)</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83749929"/>
              </p:ext>
            </p:extLst>
          </p:nvPr>
        </p:nvGraphicFramePr>
        <p:xfrm>
          <a:off x="914400" y="1447800"/>
          <a:ext cx="3733800" cy="3337560"/>
        </p:xfrm>
        <a:graphic>
          <a:graphicData uri="http://schemas.openxmlformats.org/drawingml/2006/table">
            <a:tbl>
              <a:tblPr firstRow="1" bandRow="1">
                <a:tableStyleId>{5C22544A-7EE6-4342-B048-85BDC9FD1C3A}</a:tableStyleId>
              </a:tblPr>
              <a:tblGrid>
                <a:gridCol w="1244600">
                  <a:extLst>
                    <a:ext uri="{9D8B030D-6E8A-4147-A177-3AD203B41FA5}">
                      <a16:colId xmlns="" xmlns:a16="http://schemas.microsoft.com/office/drawing/2014/main" val="20000"/>
                    </a:ext>
                  </a:extLst>
                </a:gridCol>
                <a:gridCol w="1244600">
                  <a:extLst>
                    <a:ext uri="{9D8B030D-6E8A-4147-A177-3AD203B41FA5}">
                      <a16:colId xmlns="" xmlns:a16="http://schemas.microsoft.com/office/drawing/2014/main" val="20001"/>
                    </a:ext>
                  </a:extLst>
                </a:gridCol>
                <a:gridCol w="1244600">
                  <a:extLst>
                    <a:ext uri="{9D8B030D-6E8A-4147-A177-3AD203B41FA5}">
                      <a16:colId xmlns="" xmlns:a16="http://schemas.microsoft.com/office/drawing/2014/main" val="20002"/>
                    </a:ext>
                  </a:extLst>
                </a:gridCol>
              </a:tblGrid>
              <a:tr h="370840">
                <a:tc>
                  <a:txBody>
                    <a:bodyPr/>
                    <a:lstStyle/>
                    <a:p>
                      <a:pPr algn="ctr"/>
                      <a:r>
                        <a:rPr lang="en-US" dirty="0"/>
                        <a:t>X</a:t>
                      </a:r>
                    </a:p>
                  </a:txBody>
                  <a:tcPr/>
                </a:tc>
                <a:tc>
                  <a:txBody>
                    <a:bodyPr/>
                    <a:lstStyle/>
                    <a:p>
                      <a:pPr algn="ctr"/>
                      <a:r>
                        <a:rPr lang="en-US" dirty="0"/>
                        <a:t>Y</a:t>
                      </a:r>
                    </a:p>
                  </a:txBody>
                  <a:tcPr/>
                </a:tc>
                <a:tc>
                  <a:txBody>
                    <a:bodyPr/>
                    <a:lstStyle/>
                    <a:p>
                      <a:pPr algn="ctr"/>
                      <a:r>
                        <a:rPr lang="en-US" dirty="0"/>
                        <a:t>Z</a:t>
                      </a:r>
                    </a:p>
                  </a:txBody>
                  <a:tcPr/>
                </a:tc>
                <a:extLst>
                  <a:ext uri="{0D108BD9-81ED-4DB2-BD59-A6C34878D82A}">
                    <a16:rowId xmlns="" xmlns:a16="http://schemas.microsoft.com/office/drawing/2014/main" val="10000"/>
                  </a:ext>
                </a:extLst>
              </a:tr>
              <a:tr h="370840">
                <a:tc>
                  <a:txBody>
                    <a:bodyPr/>
                    <a:lstStyle/>
                    <a:p>
                      <a:pPr algn="ctr"/>
                      <a:r>
                        <a:rPr lang="en-US" dirty="0"/>
                        <a:t>X1</a:t>
                      </a:r>
                    </a:p>
                  </a:txBody>
                  <a:tcPr/>
                </a:tc>
                <a:tc>
                  <a:txBody>
                    <a:bodyPr/>
                    <a:lstStyle/>
                    <a:p>
                      <a:pPr algn="ctr"/>
                      <a:r>
                        <a:rPr lang="en-US" dirty="0"/>
                        <a:t>Y1</a:t>
                      </a:r>
                    </a:p>
                  </a:txBody>
                  <a:tcPr/>
                </a:tc>
                <a:tc>
                  <a:txBody>
                    <a:bodyPr/>
                    <a:lstStyle/>
                    <a:p>
                      <a:pPr algn="ctr"/>
                      <a:r>
                        <a:rPr lang="en-US" dirty="0"/>
                        <a:t>Z1</a:t>
                      </a:r>
                    </a:p>
                  </a:txBody>
                  <a:tcPr/>
                </a:tc>
                <a:extLst>
                  <a:ext uri="{0D108BD9-81ED-4DB2-BD59-A6C34878D82A}">
                    <a16:rowId xmlns="" xmlns:a16="http://schemas.microsoft.com/office/drawing/2014/main" val="10001"/>
                  </a:ext>
                </a:extLst>
              </a:tr>
              <a:tr h="370840">
                <a:tc>
                  <a:txBody>
                    <a:bodyPr/>
                    <a:lstStyle/>
                    <a:p>
                      <a:pPr algn="ctr"/>
                      <a:r>
                        <a:rPr lang="en-US" dirty="0"/>
                        <a:t>X1</a:t>
                      </a:r>
                    </a:p>
                  </a:txBody>
                  <a:tcPr/>
                </a:tc>
                <a:tc>
                  <a:txBody>
                    <a:bodyPr/>
                    <a:lstStyle/>
                    <a:p>
                      <a:pPr algn="ctr"/>
                      <a:r>
                        <a:rPr lang="en-US" dirty="0"/>
                        <a:t>Y1</a:t>
                      </a:r>
                    </a:p>
                  </a:txBody>
                  <a:tcPr/>
                </a:tc>
                <a:tc>
                  <a:txBody>
                    <a:bodyPr/>
                    <a:lstStyle/>
                    <a:p>
                      <a:pPr algn="ctr"/>
                      <a:r>
                        <a:rPr lang="en-US" dirty="0"/>
                        <a:t>Z2</a:t>
                      </a:r>
                    </a:p>
                  </a:txBody>
                  <a:tcPr/>
                </a:tc>
                <a:extLst>
                  <a:ext uri="{0D108BD9-81ED-4DB2-BD59-A6C34878D82A}">
                    <a16:rowId xmlns="" xmlns:a16="http://schemas.microsoft.com/office/drawing/2014/main" val="10002"/>
                  </a:ext>
                </a:extLst>
              </a:tr>
              <a:tr h="370840">
                <a:tc>
                  <a:txBody>
                    <a:bodyPr/>
                    <a:lstStyle/>
                    <a:p>
                      <a:pPr algn="ctr"/>
                      <a:r>
                        <a:rPr lang="en-US" dirty="0"/>
                        <a:t>X1</a:t>
                      </a:r>
                    </a:p>
                  </a:txBody>
                  <a:tcPr/>
                </a:tc>
                <a:tc>
                  <a:txBody>
                    <a:bodyPr/>
                    <a:lstStyle/>
                    <a:p>
                      <a:pPr algn="ctr"/>
                      <a:r>
                        <a:rPr lang="en-US" dirty="0"/>
                        <a:t>Y2</a:t>
                      </a:r>
                    </a:p>
                  </a:txBody>
                  <a:tcPr/>
                </a:tc>
                <a:tc>
                  <a:txBody>
                    <a:bodyPr/>
                    <a:lstStyle/>
                    <a:p>
                      <a:pPr algn="ctr"/>
                      <a:r>
                        <a:rPr lang="en-US" dirty="0"/>
                        <a:t>Z1</a:t>
                      </a:r>
                    </a:p>
                  </a:txBody>
                  <a:tcPr/>
                </a:tc>
                <a:extLst>
                  <a:ext uri="{0D108BD9-81ED-4DB2-BD59-A6C34878D82A}">
                    <a16:rowId xmlns="" xmlns:a16="http://schemas.microsoft.com/office/drawing/2014/main" val="10003"/>
                  </a:ext>
                </a:extLst>
              </a:tr>
              <a:tr h="370840">
                <a:tc>
                  <a:txBody>
                    <a:bodyPr/>
                    <a:lstStyle/>
                    <a:p>
                      <a:pPr algn="ctr"/>
                      <a:r>
                        <a:rPr lang="en-US" dirty="0"/>
                        <a:t>X1</a:t>
                      </a:r>
                    </a:p>
                  </a:txBody>
                  <a:tcPr/>
                </a:tc>
                <a:tc>
                  <a:txBody>
                    <a:bodyPr/>
                    <a:lstStyle/>
                    <a:p>
                      <a:pPr algn="ctr"/>
                      <a:r>
                        <a:rPr lang="en-US" dirty="0"/>
                        <a:t>Y2</a:t>
                      </a:r>
                    </a:p>
                  </a:txBody>
                  <a:tcPr/>
                </a:tc>
                <a:tc>
                  <a:txBody>
                    <a:bodyPr/>
                    <a:lstStyle/>
                    <a:p>
                      <a:pPr algn="ctr"/>
                      <a:r>
                        <a:rPr lang="en-US" dirty="0"/>
                        <a:t>Z2</a:t>
                      </a:r>
                    </a:p>
                  </a:txBody>
                  <a:tcPr/>
                </a:tc>
                <a:extLst>
                  <a:ext uri="{0D108BD9-81ED-4DB2-BD59-A6C34878D82A}">
                    <a16:rowId xmlns="" xmlns:a16="http://schemas.microsoft.com/office/drawing/2014/main" val="10004"/>
                  </a:ext>
                </a:extLst>
              </a:tr>
              <a:tr h="370840">
                <a:tc>
                  <a:txBody>
                    <a:bodyPr/>
                    <a:lstStyle/>
                    <a:p>
                      <a:pPr algn="ctr"/>
                      <a:r>
                        <a:rPr lang="en-US" dirty="0"/>
                        <a:t>X2</a:t>
                      </a:r>
                    </a:p>
                  </a:txBody>
                  <a:tcPr/>
                </a:tc>
                <a:tc>
                  <a:txBody>
                    <a:bodyPr/>
                    <a:lstStyle/>
                    <a:p>
                      <a:pPr algn="ctr"/>
                      <a:r>
                        <a:rPr lang="en-US" dirty="0"/>
                        <a:t>Y1</a:t>
                      </a:r>
                    </a:p>
                  </a:txBody>
                  <a:tcPr/>
                </a:tc>
                <a:tc>
                  <a:txBody>
                    <a:bodyPr/>
                    <a:lstStyle/>
                    <a:p>
                      <a:pPr algn="ctr"/>
                      <a:r>
                        <a:rPr lang="en-US" dirty="0"/>
                        <a:t>Z1</a:t>
                      </a:r>
                    </a:p>
                  </a:txBody>
                  <a:tcPr/>
                </a:tc>
                <a:extLst>
                  <a:ext uri="{0D108BD9-81ED-4DB2-BD59-A6C34878D82A}">
                    <a16:rowId xmlns="" xmlns:a16="http://schemas.microsoft.com/office/drawing/2014/main" val="10005"/>
                  </a:ext>
                </a:extLst>
              </a:tr>
              <a:tr h="370840">
                <a:tc>
                  <a:txBody>
                    <a:bodyPr/>
                    <a:lstStyle/>
                    <a:p>
                      <a:pPr algn="ctr"/>
                      <a:r>
                        <a:rPr lang="en-US" dirty="0"/>
                        <a:t>X2</a:t>
                      </a:r>
                    </a:p>
                  </a:txBody>
                  <a:tcPr/>
                </a:tc>
                <a:tc>
                  <a:txBody>
                    <a:bodyPr/>
                    <a:lstStyle/>
                    <a:p>
                      <a:pPr algn="ctr"/>
                      <a:r>
                        <a:rPr lang="en-US" dirty="0"/>
                        <a:t>Y1</a:t>
                      </a:r>
                    </a:p>
                  </a:txBody>
                  <a:tcPr/>
                </a:tc>
                <a:tc>
                  <a:txBody>
                    <a:bodyPr/>
                    <a:lstStyle/>
                    <a:p>
                      <a:pPr algn="ctr"/>
                      <a:r>
                        <a:rPr lang="en-US" dirty="0"/>
                        <a:t>Z2</a:t>
                      </a:r>
                    </a:p>
                  </a:txBody>
                  <a:tcPr/>
                </a:tc>
                <a:extLst>
                  <a:ext uri="{0D108BD9-81ED-4DB2-BD59-A6C34878D82A}">
                    <a16:rowId xmlns="" xmlns:a16="http://schemas.microsoft.com/office/drawing/2014/main" val="10006"/>
                  </a:ext>
                </a:extLst>
              </a:tr>
              <a:tr h="370840">
                <a:tc>
                  <a:txBody>
                    <a:bodyPr/>
                    <a:lstStyle/>
                    <a:p>
                      <a:pPr algn="ctr"/>
                      <a:r>
                        <a:rPr lang="en-US" dirty="0"/>
                        <a:t>X2</a:t>
                      </a:r>
                    </a:p>
                  </a:txBody>
                  <a:tcPr/>
                </a:tc>
                <a:tc>
                  <a:txBody>
                    <a:bodyPr/>
                    <a:lstStyle/>
                    <a:p>
                      <a:pPr algn="ctr"/>
                      <a:r>
                        <a:rPr lang="en-US" dirty="0"/>
                        <a:t>Y2</a:t>
                      </a:r>
                    </a:p>
                  </a:txBody>
                  <a:tcPr/>
                </a:tc>
                <a:tc>
                  <a:txBody>
                    <a:bodyPr/>
                    <a:lstStyle/>
                    <a:p>
                      <a:pPr algn="ctr"/>
                      <a:r>
                        <a:rPr lang="en-US" dirty="0"/>
                        <a:t>Z1</a:t>
                      </a:r>
                    </a:p>
                  </a:txBody>
                  <a:tcPr/>
                </a:tc>
                <a:extLst>
                  <a:ext uri="{0D108BD9-81ED-4DB2-BD59-A6C34878D82A}">
                    <a16:rowId xmlns="" xmlns:a16="http://schemas.microsoft.com/office/drawing/2014/main" val="10007"/>
                  </a:ext>
                </a:extLst>
              </a:tr>
              <a:tr h="370840">
                <a:tc>
                  <a:txBody>
                    <a:bodyPr/>
                    <a:lstStyle/>
                    <a:p>
                      <a:pPr algn="ctr"/>
                      <a:r>
                        <a:rPr lang="en-US" dirty="0"/>
                        <a:t>X2</a:t>
                      </a:r>
                    </a:p>
                  </a:txBody>
                  <a:tcPr/>
                </a:tc>
                <a:tc>
                  <a:txBody>
                    <a:bodyPr/>
                    <a:lstStyle/>
                    <a:p>
                      <a:pPr algn="ctr"/>
                      <a:r>
                        <a:rPr lang="en-US" dirty="0"/>
                        <a:t>Y2</a:t>
                      </a:r>
                    </a:p>
                  </a:txBody>
                  <a:tcPr/>
                </a:tc>
                <a:tc>
                  <a:txBody>
                    <a:bodyPr/>
                    <a:lstStyle/>
                    <a:p>
                      <a:pPr algn="ctr"/>
                      <a:r>
                        <a:rPr lang="en-US" dirty="0"/>
                        <a:t>Z2</a:t>
                      </a:r>
                    </a:p>
                  </a:txBody>
                  <a:tcPr/>
                </a:tc>
                <a:extLst>
                  <a:ext uri="{0D108BD9-81ED-4DB2-BD59-A6C34878D82A}">
                    <a16:rowId xmlns="" xmlns:a16="http://schemas.microsoft.com/office/drawing/2014/main" val="1000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68811288"/>
              </p:ext>
            </p:extLst>
          </p:nvPr>
        </p:nvGraphicFramePr>
        <p:xfrm>
          <a:off x="5638800" y="1435100"/>
          <a:ext cx="3200400" cy="1854200"/>
        </p:xfrm>
        <a:graphic>
          <a:graphicData uri="http://schemas.openxmlformats.org/drawingml/2006/table">
            <a:tbl>
              <a:tblPr firstRow="1" bandRow="1">
                <a:tableStyleId>{5C22544A-7EE6-4342-B048-85BDC9FD1C3A}</a:tableStyleId>
              </a:tblPr>
              <a:tblGrid>
                <a:gridCol w="1066800">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tblGrid>
              <a:tr h="370840">
                <a:tc>
                  <a:txBody>
                    <a:bodyPr/>
                    <a:lstStyle/>
                    <a:p>
                      <a:pPr algn="ctr"/>
                      <a:r>
                        <a:rPr lang="en-US" dirty="0"/>
                        <a:t>X</a:t>
                      </a:r>
                    </a:p>
                  </a:txBody>
                  <a:tcPr/>
                </a:tc>
                <a:tc>
                  <a:txBody>
                    <a:bodyPr/>
                    <a:lstStyle/>
                    <a:p>
                      <a:pPr algn="ctr"/>
                      <a:r>
                        <a:rPr lang="en-US" dirty="0"/>
                        <a:t>Y</a:t>
                      </a:r>
                    </a:p>
                  </a:txBody>
                  <a:tcPr/>
                </a:tc>
                <a:tc>
                  <a:txBody>
                    <a:bodyPr/>
                    <a:lstStyle/>
                    <a:p>
                      <a:pPr algn="ctr"/>
                      <a:r>
                        <a:rPr lang="en-US" dirty="0"/>
                        <a:t>Z</a:t>
                      </a:r>
                    </a:p>
                  </a:txBody>
                  <a:tcPr/>
                </a:tc>
                <a:extLst>
                  <a:ext uri="{0D108BD9-81ED-4DB2-BD59-A6C34878D82A}">
                    <a16:rowId xmlns="" xmlns:a16="http://schemas.microsoft.com/office/drawing/2014/main" val="10000"/>
                  </a:ext>
                </a:extLst>
              </a:tr>
              <a:tr h="370840">
                <a:tc>
                  <a:txBody>
                    <a:bodyPr/>
                    <a:lstStyle/>
                    <a:p>
                      <a:pPr algn="ctr"/>
                      <a:r>
                        <a:rPr lang="en-US" dirty="0"/>
                        <a:t>X1</a:t>
                      </a:r>
                    </a:p>
                  </a:txBody>
                  <a:tcPr/>
                </a:tc>
                <a:tc>
                  <a:txBody>
                    <a:bodyPr/>
                    <a:lstStyle/>
                    <a:p>
                      <a:pPr algn="ctr"/>
                      <a:r>
                        <a:rPr lang="en-US" dirty="0"/>
                        <a:t>Y1</a:t>
                      </a:r>
                    </a:p>
                  </a:txBody>
                  <a:tcPr/>
                </a:tc>
                <a:tc>
                  <a:txBody>
                    <a:bodyPr/>
                    <a:lstStyle/>
                    <a:p>
                      <a:pPr algn="ctr"/>
                      <a:r>
                        <a:rPr lang="en-US" dirty="0"/>
                        <a:t>Z1</a:t>
                      </a:r>
                    </a:p>
                  </a:txBody>
                  <a:tcPr/>
                </a:tc>
                <a:extLst>
                  <a:ext uri="{0D108BD9-81ED-4DB2-BD59-A6C34878D82A}">
                    <a16:rowId xmlns="" xmlns:a16="http://schemas.microsoft.com/office/drawing/2014/main" val="10001"/>
                  </a:ext>
                </a:extLst>
              </a:tr>
              <a:tr h="370840">
                <a:tc>
                  <a:txBody>
                    <a:bodyPr/>
                    <a:lstStyle/>
                    <a:p>
                      <a:pPr algn="ctr"/>
                      <a:r>
                        <a:rPr lang="en-US" dirty="0"/>
                        <a:t>X1</a:t>
                      </a:r>
                    </a:p>
                  </a:txBody>
                  <a:tcPr/>
                </a:tc>
                <a:tc>
                  <a:txBody>
                    <a:bodyPr/>
                    <a:lstStyle/>
                    <a:p>
                      <a:pPr algn="ctr"/>
                      <a:r>
                        <a:rPr lang="en-US" dirty="0"/>
                        <a:t>Y2</a:t>
                      </a:r>
                    </a:p>
                  </a:txBody>
                  <a:tcPr/>
                </a:tc>
                <a:tc>
                  <a:txBody>
                    <a:bodyPr/>
                    <a:lstStyle/>
                    <a:p>
                      <a:pPr algn="ctr"/>
                      <a:r>
                        <a:rPr lang="en-US" dirty="0"/>
                        <a:t>Z2</a:t>
                      </a:r>
                    </a:p>
                  </a:txBody>
                  <a:tcPr/>
                </a:tc>
                <a:extLst>
                  <a:ext uri="{0D108BD9-81ED-4DB2-BD59-A6C34878D82A}">
                    <a16:rowId xmlns="" xmlns:a16="http://schemas.microsoft.com/office/drawing/2014/main" val="10002"/>
                  </a:ext>
                </a:extLst>
              </a:tr>
              <a:tr h="370840">
                <a:tc>
                  <a:txBody>
                    <a:bodyPr/>
                    <a:lstStyle/>
                    <a:p>
                      <a:pPr algn="ctr"/>
                      <a:r>
                        <a:rPr lang="en-US" dirty="0"/>
                        <a:t>X2</a:t>
                      </a:r>
                    </a:p>
                  </a:txBody>
                  <a:tcPr/>
                </a:tc>
                <a:tc>
                  <a:txBody>
                    <a:bodyPr/>
                    <a:lstStyle/>
                    <a:p>
                      <a:pPr algn="ctr"/>
                      <a:r>
                        <a:rPr lang="en-US" dirty="0"/>
                        <a:t>Y2</a:t>
                      </a:r>
                    </a:p>
                  </a:txBody>
                  <a:tcPr/>
                </a:tc>
                <a:tc>
                  <a:txBody>
                    <a:bodyPr/>
                    <a:lstStyle/>
                    <a:p>
                      <a:pPr algn="ctr"/>
                      <a:r>
                        <a:rPr lang="en-US" dirty="0"/>
                        <a:t>Z1</a:t>
                      </a:r>
                    </a:p>
                  </a:txBody>
                  <a:tcPr/>
                </a:tc>
                <a:extLst>
                  <a:ext uri="{0D108BD9-81ED-4DB2-BD59-A6C34878D82A}">
                    <a16:rowId xmlns="" xmlns:a16="http://schemas.microsoft.com/office/drawing/2014/main" val="10003"/>
                  </a:ext>
                </a:extLst>
              </a:tr>
              <a:tr h="370840">
                <a:tc>
                  <a:txBody>
                    <a:bodyPr/>
                    <a:lstStyle/>
                    <a:p>
                      <a:pPr algn="ctr"/>
                      <a:r>
                        <a:rPr lang="en-US" dirty="0"/>
                        <a:t>X2</a:t>
                      </a:r>
                    </a:p>
                  </a:txBody>
                  <a:tcPr/>
                </a:tc>
                <a:tc>
                  <a:txBody>
                    <a:bodyPr/>
                    <a:lstStyle/>
                    <a:p>
                      <a:pPr algn="ctr"/>
                      <a:r>
                        <a:rPr lang="en-US" dirty="0"/>
                        <a:t>Y1</a:t>
                      </a:r>
                    </a:p>
                  </a:txBody>
                  <a:tcPr/>
                </a:tc>
                <a:tc>
                  <a:txBody>
                    <a:bodyPr/>
                    <a:lstStyle/>
                    <a:p>
                      <a:pPr algn="ctr"/>
                      <a:r>
                        <a:rPr lang="en-US" dirty="0"/>
                        <a:t>Z2</a:t>
                      </a:r>
                    </a:p>
                  </a:txBody>
                  <a:tcPr/>
                </a:tc>
                <a:extLst>
                  <a:ext uri="{0D108BD9-81ED-4DB2-BD59-A6C34878D82A}">
                    <a16:rowId xmlns="" xmlns:a16="http://schemas.microsoft.com/office/drawing/2014/main" val="10004"/>
                  </a:ext>
                </a:extLst>
              </a:tr>
            </a:tbl>
          </a:graphicData>
        </a:graphic>
      </p:graphicFrame>
      <p:sp>
        <p:nvSpPr>
          <p:cNvPr id="9" name="Right Arrow 8"/>
          <p:cNvSpPr/>
          <p:nvPr/>
        </p:nvSpPr>
        <p:spPr>
          <a:xfrm>
            <a:off x="4724400" y="23622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 xmlns:a16="http://schemas.microsoft.com/office/drawing/2014/main" id="{9809F0BE-2674-4FAA-8870-BEF1D5ACBB93}"/>
              </a:ext>
            </a:extLst>
          </p:cNvPr>
          <p:cNvSpPr>
            <a:spLocks noGrp="1"/>
          </p:cNvSpPr>
          <p:nvPr>
            <p:ph type="sldNum" sz="quarter" idx="12"/>
          </p:nvPr>
        </p:nvSpPr>
        <p:spPr/>
        <p:txBody>
          <a:bodyPr/>
          <a:lstStyle/>
          <a:p>
            <a:fld id="{C4A8E5D9-31F9-426D-8DEF-0827C56228D3}" type="slidenum">
              <a:rPr lang="en-US" smtClean="0"/>
              <a:pPr/>
              <a:t>14</a:t>
            </a:fld>
            <a:endParaRPr lang="en-US"/>
          </a:p>
        </p:txBody>
      </p:sp>
    </p:spTree>
    <p:extLst>
      <p:ext uri="{BB962C8B-B14F-4D97-AF65-F5344CB8AC3E}">
        <p14:creationId xmlns:p14="http://schemas.microsoft.com/office/powerpoint/2010/main" val="164242833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Example 2</a:t>
            </a:r>
          </a:p>
        </p:txBody>
      </p:sp>
      <p:sp>
        <p:nvSpPr>
          <p:cNvPr id="12291" name="Content Placeholder 2"/>
          <p:cNvSpPr>
            <a:spLocks noGrp="1"/>
          </p:cNvSpPr>
          <p:nvPr>
            <p:ph sz="quarter" idx="1"/>
          </p:nvPr>
        </p:nvSpPr>
        <p:spPr/>
        <p:txBody>
          <a:bodyPr/>
          <a:lstStyle/>
          <a:p>
            <a:r>
              <a:rPr lang="en-US"/>
              <a:t>Consider 3 inputs A, B, C. </a:t>
            </a:r>
          </a:p>
          <a:p>
            <a:pPr lvl="1"/>
            <a:r>
              <a:rPr lang="en-US"/>
              <a:t>Assume A has two possible values – A1 and A2</a:t>
            </a:r>
          </a:p>
          <a:p>
            <a:pPr lvl="1"/>
            <a:r>
              <a:rPr lang="en-US"/>
              <a:t>B has 3 possible values – B1, B2 and B3</a:t>
            </a:r>
          </a:p>
          <a:p>
            <a:pPr lvl="1"/>
            <a:r>
              <a:rPr lang="en-US"/>
              <a:t>C has two possible values – C1 and C2</a:t>
            </a:r>
          </a:p>
          <a:p>
            <a:r>
              <a:rPr lang="en-US"/>
              <a:t>Exhaustive combinations approach requires 2 x 2 x 3 = 12 test cases</a:t>
            </a:r>
          </a:p>
          <a:p>
            <a:r>
              <a:rPr lang="en-US"/>
              <a:t>Pairwise testing requires only 6 cobinations</a:t>
            </a:r>
          </a:p>
          <a:p>
            <a:pPr lvl="1"/>
            <a:r>
              <a:rPr lang="en-US"/>
              <a:t>See the table in the next slide</a:t>
            </a:r>
          </a:p>
          <a:p>
            <a:endParaRPr lang="en-US"/>
          </a:p>
        </p:txBody>
      </p:sp>
      <p:sp>
        <p:nvSpPr>
          <p:cNvPr id="2" name="Slide Number Placeholder 1">
            <a:extLst>
              <a:ext uri="{FF2B5EF4-FFF2-40B4-BE49-F238E27FC236}">
                <a16:creationId xmlns="" xmlns:a16="http://schemas.microsoft.com/office/drawing/2014/main" id="{8347D0B3-A282-4991-B126-2E8CC7EF8BF4}"/>
              </a:ext>
            </a:extLst>
          </p:cNvPr>
          <p:cNvSpPr>
            <a:spLocks noGrp="1"/>
          </p:cNvSpPr>
          <p:nvPr>
            <p:ph type="sldNum" sz="quarter" idx="12"/>
          </p:nvPr>
        </p:nvSpPr>
        <p:spPr/>
        <p:txBody>
          <a:bodyPr/>
          <a:lstStyle/>
          <a:p>
            <a:fld id="{C4A8E5D9-31F9-426D-8DEF-0827C56228D3}"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a:t>Example 2 (continued)</a:t>
            </a:r>
          </a:p>
        </p:txBody>
      </p:sp>
      <p:graphicFrame>
        <p:nvGraphicFramePr>
          <p:cNvPr id="5" name="Content Placeholder 4"/>
          <p:cNvGraphicFramePr>
            <a:graphicFrameLocks noGrp="1"/>
          </p:cNvGraphicFramePr>
          <p:nvPr>
            <p:ph sz="quarter" idx="1"/>
          </p:nvPr>
        </p:nvGraphicFramePr>
        <p:xfrm>
          <a:off x="914400" y="1447800"/>
          <a:ext cx="7772400" cy="2595565"/>
        </p:xfrm>
        <a:graphic>
          <a:graphicData uri="http://schemas.openxmlformats.org/drawingml/2006/table">
            <a:tbl>
              <a:tblPr firstRow="1" bandRow="1">
                <a:tableStyleId>{5C22544A-7EE6-4342-B048-85BDC9FD1C3A}</a:tableStyleId>
              </a:tblPr>
              <a:tblGrid>
                <a:gridCol w="2590800">
                  <a:extLst>
                    <a:ext uri="{9D8B030D-6E8A-4147-A177-3AD203B41FA5}">
                      <a16:colId xmlns="" xmlns:a16="http://schemas.microsoft.com/office/drawing/2014/main" val="20000"/>
                    </a:ext>
                  </a:extLst>
                </a:gridCol>
                <a:gridCol w="2590800">
                  <a:extLst>
                    <a:ext uri="{9D8B030D-6E8A-4147-A177-3AD203B41FA5}">
                      <a16:colId xmlns="" xmlns:a16="http://schemas.microsoft.com/office/drawing/2014/main" val="20001"/>
                    </a:ext>
                  </a:extLst>
                </a:gridCol>
                <a:gridCol w="2590800">
                  <a:extLst>
                    <a:ext uri="{9D8B030D-6E8A-4147-A177-3AD203B41FA5}">
                      <a16:colId xmlns="" xmlns:a16="http://schemas.microsoft.com/office/drawing/2014/main" val="20002"/>
                    </a:ext>
                  </a:extLst>
                </a:gridCol>
              </a:tblGrid>
              <a:tr h="370795">
                <a:tc>
                  <a:txBody>
                    <a:bodyPr/>
                    <a:lstStyle/>
                    <a:p>
                      <a:pPr algn="ctr"/>
                      <a:r>
                        <a:rPr lang="en-US" sz="1800" dirty="0"/>
                        <a:t>A</a:t>
                      </a:r>
                    </a:p>
                  </a:txBody>
                  <a:tcPr marT="45714" marB="45714"/>
                </a:tc>
                <a:tc>
                  <a:txBody>
                    <a:bodyPr/>
                    <a:lstStyle/>
                    <a:p>
                      <a:pPr algn="ctr"/>
                      <a:r>
                        <a:rPr lang="en-US" sz="1800" dirty="0"/>
                        <a:t>B</a:t>
                      </a:r>
                    </a:p>
                  </a:txBody>
                  <a:tcPr marT="45714" marB="45714"/>
                </a:tc>
                <a:tc>
                  <a:txBody>
                    <a:bodyPr/>
                    <a:lstStyle/>
                    <a:p>
                      <a:pPr algn="ctr"/>
                      <a:r>
                        <a:rPr lang="en-US" sz="1800" dirty="0"/>
                        <a:t>C</a:t>
                      </a:r>
                    </a:p>
                  </a:txBody>
                  <a:tcPr marT="45714" marB="45714"/>
                </a:tc>
                <a:extLst>
                  <a:ext uri="{0D108BD9-81ED-4DB2-BD59-A6C34878D82A}">
                    <a16:rowId xmlns="" xmlns:a16="http://schemas.microsoft.com/office/drawing/2014/main" val="10000"/>
                  </a:ext>
                </a:extLst>
              </a:tr>
              <a:tr h="370795">
                <a:tc>
                  <a:txBody>
                    <a:bodyPr/>
                    <a:lstStyle/>
                    <a:p>
                      <a:pPr algn="ctr"/>
                      <a:r>
                        <a:rPr lang="en-US" sz="1800" dirty="0"/>
                        <a:t>A1</a:t>
                      </a:r>
                    </a:p>
                  </a:txBody>
                  <a:tcPr marT="45714" marB="45714"/>
                </a:tc>
                <a:tc>
                  <a:txBody>
                    <a:bodyPr/>
                    <a:lstStyle/>
                    <a:p>
                      <a:pPr algn="ctr"/>
                      <a:r>
                        <a:rPr lang="en-US" sz="1800" dirty="0"/>
                        <a:t>B1</a:t>
                      </a:r>
                    </a:p>
                  </a:txBody>
                  <a:tcPr marT="45714" marB="45714"/>
                </a:tc>
                <a:tc>
                  <a:txBody>
                    <a:bodyPr/>
                    <a:lstStyle/>
                    <a:p>
                      <a:pPr algn="ctr"/>
                      <a:r>
                        <a:rPr lang="en-US" sz="1800" dirty="0"/>
                        <a:t>C1</a:t>
                      </a:r>
                    </a:p>
                  </a:txBody>
                  <a:tcPr marT="45714" marB="45714"/>
                </a:tc>
                <a:extLst>
                  <a:ext uri="{0D108BD9-81ED-4DB2-BD59-A6C34878D82A}">
                    <a16:rowId xmlns="" xmlns:a16="http://schemas.microsoft.com/office/drawing/2014/main" val="10001"/>
                  </a:ext>
                </a:extLst>
              </a:tr>
              <a:tr h="370795">
                <a:tc>
                  <a:txBody>
                    <a:bodyPr/>
                    <a:lstStyle/>
                    <a:p>
                      <a:pPr algn="ctr"/>
                      <a:r>
                        <a:rPr lang="en-US" sz="1800" dirty="0"/>
                        <a:t>A1</a:t>
                      </a:r>
                    </a:p>
                  </a:txBody>
                  <a:tcPr marT="45714" marB="45714"/>
                </a:tc>
                <a:tc>
                  <a:txBody>
                    <a:bodyPr/>
                    <a:lstStyle/>
                    <a:p>
                      <a:pPr algn="ctr"/>
                      <a:r>
                        <a:rPr lang="en-US" sz="1800" dirty="0"/>
                        <a:t>B2</a:t>
                      </a:r>
                    </a:p>
                  </a:txBody>
                  <a:tcPr marT="45714" marB="45714"/>
                </a:tc>
                <a:tc>
                  <a:txBody>
                    <a:bodyPr/>
                    <a:lstStyle/>
                    <a:p>
                      <a:pPr algn="ctr"/>
                      <a:r>
                        <a:rPr lang="en-US" sz="1800" dirty="0"/>
                        <a:t>C2</a:t>
                      </a:r>
                    </a:p>
                  </a:txBody>
                  <a:tcPr marT="45714" marB="45714"/>
                </a:tc>
                <a:extLst>
                  <a:ext uri="{0D108BD9-81ED-4DB2-BD59-A6C34878D82A}">
                    <a16:rowId xmlns="" xmlns:a16="http://schemas.microsoft.com/office/drawing/2014/main" val="10002"/>
                  </a:ext>
                </a:extLst>
              </a:tr>
              <a:tr h="370795">
                <a:tc>
                  <a:txBody>
                    <a:bodyPr/>
                    <a:lstStyle/>
                    <a:p>
                      <a:pPr algn="ctr"/>
                      <a:r>
                        <a:rPr lang="en-US" sz="1800" dirty="0"/>
                        <a:t>A1</a:t>
                      </a:r>
                    </a:p>
                  </a:txBody>
                  <a:tcPr marT="45714" marB="45714"/>
                </a:tc>
                <a:tc>
                  <a:txBody>
                    <a:bodyPr/>
                    <a:lstStyle/>
                    <a:p>
                      <a:pPr algn="ctr"/>
                      <a:r>
                        <a:rPr lang="en-US" sz="1800" dirty="0"/>
                        <a:t>B3</a:t>
                      </a:r>
                    </a:p>
                  </a:txBody>
                  <a:tcPr marT="45714" marB="45714"/>
                </a:tc>
                <a:tc>
                  <a:txBody>
                    <a:bodyPr/>
                    <a:lstStyle/>
                    <a:p>
                      <a:pPr algn="ctr"/>
                      <a:r>
                        <a:rPr lang="en-US" sz="1800" dirty="0"/>
                        <a:t>C1</a:t>
                      </a:r>
                    </a:p>
                  </a:txBody>
                  <a:tcPr marT="45714" marB="45714"/>
                </a:tc>
                <a:extLst>
                  <a:ext uri="{0D108BD9-81ED-4DB2-BD59-A6C34878D82A}">
                    <a16:rowId xmlns="" xmlns:a16="http://schemas.microsoft.com/office/drawing/2014/main" val="10003"/>
                  </a:ext>
                </a:extLst>
              </a:tr>
              <a:tr h="370795">
                <a:tc>
                  <a:txBody>
                    <a:bodyPr/>
                    <a:lstStyle/>
                    <a:p>
                      <a:pPr algn="ctr"/>
                      <a:r>
                        <a:rPr lang="en-US" sz="1800" dirty="0"/>
                        <a:t>A2</a:t>
                      </a:r>
                    </a:p>
                  </a:txBody>
                  <a:tcPr marT="45714" marB="45714"/>
                </a:tc>
                <a:tc>
                  <a:txBody>
                    <a:bodyPr/>
                    <a:lstStyle/>
                    <a:p>
                      <a:pPr algn="ctr"/>
                      <a:r>
                        <a:rPr lang="en-US" sz="1800" dirty="0"/>
                        <a:t>B1</a:t>
                      </a:r>
                    </a:p>
                  </a:txBody>
                  <a:tcPr marT="45714" marB="45714"/>
                </a:tc>
                <a:tc>
                  <a:txBody>
                    <a:bodyPr/>
                    <a:lstStyle/>
                    <a:p>
                      <a:pPr algn="ctr"/>
                      <a:r>
                        <a:rPr lang="en-US" sz="1800" dirty="0"/>
                        <a:t>C2</a:t>
                      </a:r>
                    </a:p>
                  </a:txBody>
                  <a:tcPr marT="45714" marB="45714"/>
                </a:tc>
                <a:extLst>
                  <a:ext uri="{0D108BD9-81ED-4DB2-BD59-A6C34878D82A}">
                    <a16:rowId xmlns="" xmlns:a16="http://schemas.microsoft.com/office/drawing/2014/main" val="10004"/>
                  </a:ext>
                </a:extLst>
              </a:tr>
              <a:tr h="370795">
                <a:tc>
                  <a:txBody>
                    <a:bodyPr/>
                    <a:lstStyle/>
                    <a:p>
                      <a:pPr algn="ctr"/>
                      <a:r>
                        <a:rPr lang="en-US" sz="1800" dirty="0"/>
                        <a:t>A2</a:t>
                      </a:r>
                    </a:p>
                  </a:txBody>
                  <a:tcPr marT="45714" marB="45714"/>
                </a:tc>
                <a:tc>
                  <a:txBody>
                    <a:bodyPr/>
                    <a:lstStyle/>
                    <a:p>
                      <a:pPr algn="ctr"/>
                      <a:r>
                        <a:rPr lang="en-US" sz="1800" dirty="0"/>
                        <a:t>B2</a:t>
                      </a:r>
                    </a:p>
                  </a:txBody>
                  <a:tcPr marT="45714" marB="45714"/>
                </a:tc>
                <a:tc>
                  <a:txBody>
                    <a:bodyPr/>
                    <a:lstStyle/>
                    <a:p>
                      <a:pPr algn="ctr"/>
                      <a:r>
                        <a:rPr lang="en-US" sz="1800" dirty="0"/>
                        <a:t>C1</a:t>
                      </a:r>
                    </a:p>
                  </a:txBody>
                  <a:tcPr marT="45714" marB="45714"/>
                </a:tc>
                <a:extLst>
                  <a:ext uri="{0D108BD9-81ED-4DB2-BD59-A6C34878D82A}">
                    <a16:rowId xmlns="" xmlns:a16="http://schemas.microsoft.com/office/drawing/2014/main" val="10005"/>
                  </a:ext>
                </a:extLst>
              </a:tr>
              <a:tr h="370795">
                <a:tc>
                  <a:txBody>
                    <a:bodyPr/>
                    <a:lstStyle/>
                    <a:p>
                      <a:pPr algn="ctr"/>
                      <a:r>
                        <a:rPr lang="en-US" sz="1800" dirty="0"/>
                        <a:t>A2</a:t>
                      </a:r>
                    </a:p>
                  </a:txBody>
                  <a:tcPr marT="45714" marB="45714"/>
                </a:tc>
                <a:tc>
                  <a:txBody>
                    <a:bodyPr/>
                    <a:lstStyle/>
                    <a:p>
                      <a:pPr algn="ctr"/>
                      <a:r>
                        <a:rPr lang="en-US" sz="1800" dirty="0"/>
                        <a:t>B3</a:t>
                      </a:r>
                    </a:p>
                  </a:txBody>
                  <a:tcPr marT="45714" marB="45714"/>
                </a:tc>
                <a:tc>
                  <a:txBody>
                    <a:bodyPr/>
                    <a:lstStyle/>
                    <a:p>
                      <a:pPr algn="ctr"/>
                      <a:r>
                        <a:rPr lang="en-US" sz="1800" dirty="0"/>
                        <a:t>C2</a:t>
                      </a:r>
                    </a:p>
                  </a:txBody>
                  <a:tcPr marT="45714" marB="45714"/>
                </a:tc>
                <a:extLst>
                  <a:ext uri="{0D108BD9-81ED-4DB2-BD59-A6C34878D82A}">
                    <a16:rowId xmlns="" xmlns:a16="http://schemas.microsoft.com/office/drawing/2014/main" val="10006"/>
                  </a:ext>
                </a:extLst>
              </a:tr>
            </a:tbl>
          </a:graphicData>
        </a:graphic>
      </p:graphicFrame>
      <p:sp>
        <p:nvSpPr>
          <p:cNvPr id="2" name="Slide Number Placeholder 1">
            <a:extLst>
              <a:ext uri="{FF2B5EF4-FFF2-40B4-BE49-F238E27FC236}">
                <a16:creationId xmlns="" xmlns:a16="http://schemas.microsoft.com/office/drawing/2014/main" id="{59BF419E-4938-4464-90CE-1FC301895052}"/>
              </a:ext>
            </a:extLst>
          </p:cNvPr>
          <p:cNvSpPr>
            <a:spLocks noGrp="1"/>
          </p:cNvSpPr>
          <p:nvPr>
            <p:ph type="sldNum" sz="quarter" idx="12"/>
          </p:nvPr>
        </p:nvSpPr>
        <p:spPr/>
        <p:txBody>
          <a:bodyPr/>
          <a:lstStyle/>
          <a:p>
            <a:fld id="{C4A8E5D9-31F9-426D-8DEF-0827C56228D3}" type="slidenum">
              <a:rPr lang="en-US" smtClean="0"/>
              <a:pPr/>
              <a:t>16</a:t>
            </a:fld>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r>
              <a:rPr lang="en-US" dirty="0"/>
              <a:t>Notation used in pairwise testing</a:t>
            </a:r>
          </a:p>
        </p:txBody>
      </p:sp>
      <p:sp>
        <p:nvSpPr>
          <p:cNvPr id="4" name="Content Placeholder 3"/>
          <p:cNvSpPr>
            <a:spLocks noGrp="1"/>
          </p:cNvSpPr>
          <p:nvPr>
            <p:ph sz="quarter" idx="1"/>
          </p:nvPr>
        </p:nvSpPr>
        <p:spPr/>
        <p:txBody>
          <a:bodyPr/>
          <a:lstStyle/>
          <a:p>
            <a:pPr>
              <a:defRPr/>
            </a:pPr>
            <a:r>
              <a:rPr lang="en-US" dirty="0"/>
              <a:t>Called ‘Orthogonal Array’</a:t>
            </a:r>
          </a:p>
          <a:p>
            <a:pPr>
              <a:defRPr/>
            </a:pPr>
            <a:r>
              <a:rPr lang="en-US" dirty="0"/>
              <a:t>Notation:        L</a:t>
            </a:r>
            <a:r>
              <a:rPr lang="en-US" baseline="-25000" dirty="0"/>
              <a:t>r</a:t>
            </a:r>
            <a:r>
              <a:rPr lang="en-US" dirty="0"/>
              <a:t>C</a:t>
            </a:r>
            <a:r>
              <a:rPr lang="en-US" baseline="-25000" dirty="0"/>
              <a:t>1</a:t>
            </a:r>
            <a:r>
              <a:rPr lang="en-US" baseline="30000" dirty="0"/>
              <a:t>1</a:t>
            </a:r>
            <a:r>
              <a:rPr lang="en-US" dirty="0"/>
              <a:t>C</a:t>
            </a:r>
            <a:r>
              <a:rPr lang="en-US" baseline="-25000" dirty="0"/>
              <a:t>2</a:t>
            </a:r>
            <a:r>
              <a:rPr lang="en-US" baseline="30000" dirty="0"/>
              <a:t>1</a:t>
            </a:r>
            <a:r>
              <a:rPr lang="en-US" dirty="0"/>
              <a:t>…C</a:t>
            </a:r>
            <a:r>
              <a:rPr lang="en-US" baseline="-25000" dirty="0"/>
              <a:t>n</a:t>
            </a:r>
            <a:r>
              <a:rPr lang="en-US" baseline="30000" dirty="0"/>
              <a:t>1</a:t>
            </a:r>
          </a:p>
          <a:p>
            <a:pPr marL="0" indent="0">
              <a:buFont typeface="Wingdings 2" panose="05020102010507070707" pitchFamily="18" charset="2"/>
              <a:buNone/>
              <a:defRPr/>
            </a:pPr>
            <a:r>
              <a:rPr lang="en-US" dirty="0"/>
              <a:t>     where</a:t>
            </a:r>
          </a:p>
          <a:p>
            <a:pPr marL="0" indent="0">
              <a:buFont typeface="Wingdings 2" panose="05020102010507070707" pitchFamily="18" charset="2"/>
              <a:buNone/>
              <a:defRPr/>
            </a:pPr>
            <a:r>
              <a:rPr lang="en-US" dirty="0"/>
              <a:t>     ‘r’ represents the number of rows in the test cases table</a:t>
            </a:r>
          </a:p>
          <a:p>
            <a:pPr marL="0" indent="0">
              <a:buFont typeface="Wingdings 2" panose="05020102010507070707" pitchFamily="18" charset="2"/>
              <a:buNone/>
              <a:defRPr/>
            </a:pPr>
            <a:r>
              <a:rPr lang="en-US" dirty="0"/>
              <a:t>          which also indicates the number of test cases to be</a:t>
            </a:r>
          </a:p>
          <a:p>
            <a:pPr marL="0" indent="0">
              <a:buFont typeface="Wingdings 2" panose="05020102010507070707" pitchFamily="18" charset="2"/>
              <a:buNone/>
              <a:defRPr/>
            </a:pPr>
            <a:r>
              <a:rPr lang="en-US" dirty="0"/>
              <a:t>          generated</a:t>
            </a:r>
          </a:p>
          <a:p>
            <a:pPr marL="0" indent="0">
              <a:buFont typeface="Wingdings 2" panose="05020102010507070707" pitchFamily="18" charset="2"/>
              <a:buNone/>
              <a:defRPr/>
            </a:pPr>
            <a:r>
              <a:rPr lang="en-US" dirty="0"/>
              <a:t>     ‘</a:t>
            </a:r>
            <a:r>
              <a:rPr lang="en-US" dirty="0" err="1"/>
              <a:t>C</a:t>
            </a:r>
            <a:r>
              <a:rPr lang="en-US" baseline="-25000" dirty="0" err="1"/>
              <a:t>i</a:t>
            </a:r>
            <a:r>
              <a:rPr lang="en-US" dirty="0"/>
              <a:t>’ represents the number of possible values for the </a:t>
            </a:r>
            <a:r>
              <a:rPr lang="en-US" dirty="0" err="1"/>
              <a:t>i</a:t>
            </a:r>
            <a:r>
              <a:rPr lang="en-US" baseline="30000" dirty="0" err="1"/>
              <a:t>th</a:t>
            </a:r>
            <a:r>
              <a:rPr lang="en-US" dirty="0"/>
              <a:t>  </a:t>
            </a:r>
          </a:p>
          <a:p>
            <a:pPr marL="0" indent="0">
              <a:buFont typeface="Wingdings 2" panose="05020102010507070707" pitchFamily="18" charset="2"/>
              <a:buNone/>
              <a:defRPr/>
            </a:pPr>
            <a:r>
              <a:rPr lang="en-US" dirty="0"/>
              <a:t>           input</a:t>
            </a:r>
          </a:p>
          <a:p>
            <a:pPr>
              <a:defRPr/>
            </a:pPr>
            <a:r>
              <a:rPr lang="en-US" dirty="0"/>
              <a:t>If two inputs ‘i’ and ‘j’ have same number of possibilities, i.e., </a:t>
            </a:r>
            <a:r>
              <a:rPr lang="en-US" dirty="0" err="1"/>
              <a:t>C</a:t>
            </a:r>
            <a:r>
              <a:rPr lang="en-US" baseline="-25000" dirty="0" err="1"/>
              <a:t>i</a:t>
            </a:r>
            <a:r>
              <a:rPr lang="en-US" dirty="0"/>
              <a:t> = </a:t>
            </a:r>
            <a:r>
              <a:rPr lang="en-US" dirty="0" err="1"/>
              <a:t>C</a:t>
            </a:r>
            <a:r>
              <a:rPr lang="en-US" baseline="-25000" dirty="0" err="1"/>
              <a:t>j</a:t>
            </a:r>
            <a:r>
              <a:rPr lang="en-US" dirty="0"/>
              <a:t>, then it can be represented as ‘C</a:t>
            </a:r>
            <a:r>
              <a:rPr lang="en-US" baseline="-25000" dirty="0"/>
              <a:t>i</a:t>
            </a:r>
            <a:r>
              <a:rPr lang="en-US" baseline="30000" dirty="0"/>
              <a:t>2’</a:t>
            </a:r>
            <a:r>
              <a:rPr lang="en-US" dirty="0"/>
              <a:t> instead of ‘C</a:t>
            </a:r>
            <a:r>
              <a:rPr lang="en-US" baseline="-25000" dirty="0"/>
              <a:t>i</a:t>
            </a:r>
            <a:r>
              <a:rPr lang="en-US" baseline="30000" dirty="0"/>
              <a:t>1</a:t>
            </a:r>
            <a:r>
              <a:rPr lang="en-US" dirty="0"/>
              <a:t>C</a:t>
            </a:r>
            <a:r>
              <a:rPr lang="en-US" baseline="-25000" dirty="0"/>
              <a:t>j</a:t>
            </a:r>
            <a:r>
              <a:rPr lang="en-US" baseline="30000" dirty="0"/>
              <a:t>1’</a:t>
            </a:r>
            <a:endParaRPr lang="en-US" dirty="0"/>
          </a:p>
        </p:txBody>
      </p:sp>
      <p:sp>
        <p:nvSpPr>
          <p:cNvPr id="2" name="Slide Number Placeholder 1">
            <a:extLst>
              <a:ext uri="{FF2B5EF4-FFF2-40B4-BE49-F238E27FC236}">
                <a16:creationId xmlns="" xmlns:a16="http://schemas.microsoft.com/office/drawing/2014/main" id="{BAA5A883-1705-46EE-9429-93A6165B3EA9}"/>
              </a:ext>
            </a:extLst>
          </p:cNvPr>
          <p:cNvSpPr>
            <a:spLocks noGrp="1"/>
          </p:cNvSpPr>
          <p:nvPr>
            <p:ph type="sldNum" sz="quarter" idx="12"/>
          </p:nvPr>
        </p:nvSpPr>
        <p:spPr/>
        <p:txBody>
          <a:bodyPr/>
          <a:lstStyle/>
          <a:p>
            <a:fld id="{C4A8E5D9-31F9-426D-8DEF-0827C56228D3}" type="slidenum">
              <a:rPr lang="en-US" smtClean="0"/>
              <a:pPr/>
              <a:t>17</a:t>
            </a:fld>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12" name="Group 32"/>
          <p:cNvGraphicFramePr>
            <a:graphicFrameLocks noGrp="1"/>
          </p:cNvGraphicFramePr>
          <p:nvPr/>
        </p:nvGraphicFramePr>
        <p:xfrm>
          <a:off x="762000" y="381000"/>
          <a:ext cx="6096000" cy="4073528"/>
        </p:xfrm>
        <a:graphic>
          <a:graphicData uri="http://schemas.openxmlformats.org/drawingml/2006/table">
            <a:tbl>
              <a:tblPr/>
              <a:tblGrid>
                <a:gridCol w="2032000">
                  <a:extLst>
                    <a:ext uri="{9D8B030D-6E8A-4147-A177-3AD203B41FA5}">
                      <a16:colId xmlns="" xmlns:a16="http://schemas.microsoft.com/office/drawing/2014/main" val="20000"/>
                    </a:ext>
                  </a:extLst>
                </a:gridCol>
                <a:gridCol w="2032000">
                  <a:extLst>
                    <a:ext uri="{9D8B030D-6E8A-4147-A177-3AD203B41FA5}">
                      <a16:colId xmlns="" xmlns:a16="http://schemas.microsoft.com/office/drawing/2014/main" val="20001"/>
                    </a:ext>
                  </a:extLst>
                </a:gridCol>
                <a:gridCol w="2032000">
                  <a:extLst>
                    <a:ext uri="{9D8B030D-6E8A-4147-A177-3AD203B41FA5}">
                      <a16:colId xmlns="" xmlns:a16="http://schemas.microsoft.com/office/drawing/2014/main" val="20002"/>
                    </a:ext>
                  </a:extLst>
                </a:gridCol>
              </a:tblGrid>
              <a:tr h="8229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rPr>
                        <a:t>Serial number</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Parameter 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a:ln>
                            <a:noFill/>
                          </a:ln>
                          <a:solidFill>
                            <a:schemeClr val="tx1"/>
                          </a:solidFill>
                          <a:effectLst/>
                          <a:latin typeface="Arial" charset="0"/>
                        </a:rPr>
                        <a:t>Parameter 2</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8126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Arial" charset="0"/>
                        </a:rPr>
                        <a:t>1</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8126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Arial" charset="0"/>
                        </a:rPr>
                        <a:t>2</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P2</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8126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Arial" charset="0"/>
                        </a:rPr>
                        <a:t>3</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P2</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81264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Arial" charset="0"/>
                        </a:rPr>
                        <a:t>4</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P2</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P2</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
        <p:nvSpPr>
          <p:cNvPr id="17437" name="Text Box 33"/>
          <p:cNvSpPr txBox="1">
            <a:spLocks noChangeArrowheads="1"/>
          </p:cNvSpPr>
          <p:nvPr/>
        </p:nvSpPr>
        <p:spPr bwMode="auto">
          <a:xfrm>
            <a:off x="685800" y="4724400"/>
            <a:ext cx="784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dirty="0"/>
              <a:t> 2 input parameters, each having 2 possible values</a:t>
            </a:r>
          </a:p>
        </p:txBody>
      </p:sp>
      <p:sp>
        <p:nvSpPr>
          <p:cNvPr id="17438" name="Text Box 34"/>
          <p:cNvSpPr txBox="1">
            <a:spLocks noChangeArrowheads="1"/>
          </p:cNvSpPr>
          <p:nvPr/>
        </p:nvSpPr>
        <p:spPr bwMode="auto">
          <a:xfrm>
            <a:off x="762000" y="5257800"/>
            <a:ext cx="716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solidFill>
                  <a:srgbClr val="FF0000"/>
                </a:solidFill>
              </a:rPr>
              <a:t>Represented by the notation          L</a:t>
            </a:r>
            <a:r>
              <a:rPr lang="en-US" baseline="-25000">
                <a:solidFill>
                  <a:srgbClr val="FF0000"/>
                </a:solidFill>
              </a:rPr>
              <a:t>4</a:t>
            </a:r>
            <a:r>
              <a:rPr lang="en-US">
                <a:solidFill>
                  <a:srgbClr val="FF0000"/>
                </a:solidFill>
              </a:rPr>
              <a:t>2</a:t>
            </a:r>
            <a:r>
              <a:rPr lang="en-US" baseline="30000">
                <a:solidFill>
                  <a:srgbClr val="FF0000"/>
                </a:solidFill>
              </a:rPr>
              <a:t>1</a:t>
            </a:r>
            <a:r>
              <a:rPr lang="en-US">
                <a:solidFill>
                  <a:srgbClr val="FF0000"/>
                </a:solidFill>
              </a:rPr>
              <a:t>2</a:t>
            </a:r>
            <a:r>
              <a:rPr lang="en-US" baseline="30000">
                <a:solidFill>
                  <a:srgbClr val="FF0000"/>
                </a:solidFill>
              </a:rPr>
              <a:t>1</a:t>
            </a:r>
            <a:r>
              <a:rPr lang="en-US">
                <a:solidFill>
                  <a:srgbClr val="FF0000"/>
                </a:solidFill>
              </a:rPr>
              <a:t>    or     L</a:t>
            </a:r>
            <a:r>
              <a:rPr lang="en-US" baseline="-25000">
                <a:solidFill>
                  <a:srgbClr val="FF0000"/>
                </a:solidFill>
              </a:rPr>
              <a:t>4</a:t>
            </a:r>
            <a:r>
              <a:rPr lang="en-US">
                <a:solidFill>
                  <a:srgbClr val="FF0000"/>
                </a:solidFill>
              </a:rPr>
              <a:t>2</a:t>
            </a:r>
            <a:r>
              <a:rPr lang="en-US" baseline="30000">
                <a:solidFill>
                  <a:srgbClr val="FF0000"/>
                </a:solidFill>
              </a:rPr>
              <a:t>2</a:t>
            </a:r>
          </a:p>
        </p:txBody>
      </p:sp>
      <p:sp>
        <p:nvSpPr>
          <p:cNvPr id="2" name="Slide Number Placeholder 1">
            <a:extLst>
              <a:ext uri="{FF2B5EF4-FFF2-40B4-BE49-F238E27FC236}">
                <a16:creationId xmlns="" xmlns:a16="http://schemas.microsoft.com/office/drawing/2014/main" id="{C5AE15D0-9D90-4B48-84F2-47EE384485C6}"/>
              </a:ext>
            </a:extLst>
          </p:cNvPr>
          <p:cNvSpPr>
            <a:spLocks noGrp="1"/>
          </p:cNvSpPr>
          <p:nvPr>
            <p:ph type="sldNum" sz="quarter" idx="12"/>
          </p:nvPr>
        </p:nvSpPr>
        <p:spPr/>
        <p:txBody>
          <a:bodyPr/>
          <a:lstStyle/>
          <a:p>
            <a:fld id="{E1A1B2A6-D1DC-4497-9E5D-2CA48FDC1D17}"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Properties of Orthogonal Array</a:t>
            </a:r>
          </a:p>
        </p:txBody>
      </p:sp>
      <p:sp>
        <p:nvSpPr>
          <p:cNvPr id="18436" name="Rectangle 3"/>
          <p:cNvSpPr>
            <a:spLocks noGrp="1" noChangeArrowheads="1"/>
          </p:cNvSpPr>
          <p:nvPr>
            <p:ph sz="quarter" idx="1"/>
          </p:nvPr>
        </p:nvSpPr>
        <p:spPr/>
        <p:txBody>
          <a:bodyPr/>
          <a:lstStyle/>
          <a:p>
            <a:pPr eaLnBrk="1" hangingPunct="1"/>
            <a:r>
              <a:rPr lang="en-US" sz="3200"/>
              <a:t>Every pair of columns   i   and j  indicate all possible pairs of i</a:t>
            </a:r>
            <a:r>
              <a:rPr lang="en-US" sz="3200" baseline="30000"/>
              <a:t>th</a:t>
            </a:r>
            <a:r>
              <a:rPr lang="en-US" sz="3200"/>
              <a:t> and j</a:t>
            </a:r>
            <a:r>
              <a:rPr lang="en-US" sz="3200" baseline="30000"/>
              <a:t>th  </a:t>
            </a:r>
            <a:r>
              <a:rPr lang="en-US" sz="3200"/>
              <a:t>input parameters </a:t>
            </a:r>
          </a:p>
          <a:p>
            <a:pPr eaLnBrk="1" hangingPunct="1"/>
            <a:r>
              <a:rPr lang="en-US" sz="3200"/>
              <a:t>If a pair of input parameters is duplicated in another row, then every pair of input parameters must be duplicated in the table</a:t>
            </a:r>
          </a:p>
          <a:p>
            <a:pPr lvl="1" eaLnBrk="1" hangingPunct="1"/>
            <a:r>
              <a:rPr lang="en-US" sz="3200"/>
              <a:t>Forces the table to be “balanced”</a:t>
            </a:r>
          </a:p>
        </p:txBody>
      </p:sp>
      <p:sp>
        <p:nvSpPr>
          <p:cNvPr id="2" name="Slide Number Placeholder 1">
            <a:extLst>
              <a:ext uri="{FF2B5EF4-FFF2-40B4-BE49-F238E27FC236}">
                <a16:creationId xmlns="" xmlns:a16="http://schemas.microsoft.com/office/drawing/2014/main" id="{EF502BE4-5A17-4665-9258-F9B19D0325E5}"/>
              </a:ext>
            </a:extLst>
          </p:cNvPr>
          <p:cNvSpPr>
            <a:spLocks noGrp="1"/>
          </p:cNvSpPr>
          <p:nvPr>
            <p:ph type="sldNum" sz="quarter" idx="12"/>
          </p:nvPr>
        </p:nvSpPr>
        <p:spPr/>
        <p:txBody>
          <a:bodyPr/>
          <a:lstStyle/>
          <a:p>
            <a:fld id="{C4A8E5D9-31F9-426D-8DEF-0827C56228D3}"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48DBC0-9DF6-4502-9BD8-7C03C8113654}"/>
              </a:ext>
            </a:extLst>
          </p:cNvPr>
          <p:cNvSpPr>
            <a:spLocks noGrp="1"/>
          </p:cNvSpPr>
          <p:nvPr>
            <p:ph type="title"/>
          </p:nvPr>
        </p:nvSpPr>
        <p:spPr/>
        <p:txBody>
          <a:bodyPr/>
          <a:lstStyle/>
          <a:p>
            <a:r>
              <a:rPr lang="en-US" dirty="0"/>
              <a:t>Some definitions from IEEE</a:t>
            </a:r>
          </a:p>
        </p:txBody>
      </p:sp>
      <p:sp>
        <p:nvSpPr>
          <p:cNvPr id="3" name="Content Placeholder 2">
            <a:extLst>
              <a:ext uri="{FF2B5EF4-FFF2-40B4-BE49-F238E27FC236}">
                <a16:creationId xmlns="" xmlns:a16="http://schemas.microsoft.com/office/drawing/2014/main" id="{34ED6BC9-4E43-480E-89C4-374F65509414}"/>
              </a:ext>
            </a:extLst>
          </p:cNvPr>
          <p:cNvSpPr>
            <a:spLocks noGrp="1"/>
          </p:cNvSpPr>
          <p:nvPr>
            <p:ph sz="quarter" idx="1"/>
          </p:nvPr>
        </p:nvSpPr>
        <p:spPr/>
        <p:txBody>
          <a:bodyPr/>
          <a:lstStyle/>
          <a:p>
            <a:r>
              <a:rPr lang="en-US" dirty="0"/>
              <a:t>Error</a:t>
            </a:r>
          </a:p>
          <a:p>
            <a:pPr lvl="1"/>
            <a:r>
              <a:rPr lang="en-US" dirty="0"/>
              <a:t>A mistake made by a developer, possibly in the code</a:t>
            </a:r>
          </a:p>
          <a:p>
            <a:pPr lvl="1"/>
            <a:r>
              <a:rPr lang="en-US" dirty="0"/>
              <a:t>The term ‘bug’ is also used to refer to the same situation</a:t>
            </a:r>
          </a:p>
          <a:p>
            <a:r>
              <a:rPr lang="en-US" dirty="0"/>
              <a:t>Fault</a:t>
            </a:r>
          </a:p>
          <a:p>
            <a:pPr lvl="1" eaLnBrk="1" hangingPunct="1"/>
            <a:r>
              <a:rPr lang="en-US" dirty="0">
                <a:ea typeface="ＭＳ Ｐゴシック" charset="0"/>
                <a:cs typeface="ＭＳ Ｐゴシック" charset="0"/>
              </a:rPr>
              <a:t>a fault is the result of an </a:t>
            </a:r>
            <a:r>
              <a:rPr lang="en-US" dirty="0" smtClean="0">
                <a:ea typeface="ＭＳ Ｐゴシック" charset="0"/>
                <a:cs typeface="ＭＳ Ｐゴシック" charset="0"/>
              </a:rPr>
              <a:t>error</a:t>
            </a:r>
          </a:p>
          <a:p>
            <a:pPr lvl="1" eaLnBrk="1" hangingPunct="1"/>
            <a:r>
              <a:rPr lang="en-US" dirty="0" smtClean="0">
                <a:ea typeface="ＭＳ Ｐゴシック" charset="0"/>
                <a:cs typeface="ＭＳ Ｐゴシック" charset="0"/>
              </a:rPr>
              <a:t>a </a:t>
            </a:r>
            <a:r>
              <a:rPr lang="en-US" dirty="0">
                <a:ea typeface="ＭＳ Ｐゴシック" charset="0"/>
                <a:cs typeface="ＭＳ Ｐゴシック" charset="0"/>
              </a:rPr>
              <a:t>fault is the representation of  </a:t>
            </a:r>
            <a:r>
              <a:rPr lang="en-US" dirty="0" smtClean="0">
                <a:ea typeface="ＭＳ Ｐゴシック" charset="0"/>
                <a:cs typeface="ＭＳ Ｐゴシック" charset="0"/>
              </a:rPr>
              <a:t>an </a:t>
            </a:r>
            <a:r>
              <a:rPr lang="en-US" dirty="0">
                <a:ea typeface="ＭＳ Ｐゴシック" charset="0"/>
                <a:cs typeface="ＭＳ Ｐゴシック" charset="0"/>
              </a:rPr>
              <a:t>error (the mode of expression: </a:t>
            </a:r>
            <a:r>
              <a:rPr lang="en-US" dirty="0" smtClean="0">
                <a:ea typeface="ＭＳ Ｐゴシック" charset="0"/>
                <a:cs typeface="ＭＳ Ｐゴシック" charset="0"/>
              </a:rPr>
              <a:t>text</a:t>
            </a:r>
            <a:r>
              <a:rPr lang="en-US" dirty="0">
                <a:ea typeface="ＭＳ Ｐゴシック" charset="0"/>
                <a:cs typeface="ＭＳ Ｐゴシック" charset="0"/>
              </a:rPr>
              <a:t>, graph, source code, …</a:t>
            </a:r>
            <a:r>
              <a:rPr lang="en-US" dirty="0" smtClean="0">
                <a:ea typeface="ＭＳ Ｐゴシック" charset="0"/>
                <a:cs typeface="ＭＳ Ｐゴシック" charset="0"/>
              </a:rPr>
              <a:t>)</a:t>
            </a:r>
            <a:endParaRPr lang="en-US" dirty="0"/>
          </a:p>
          <a:p>
            <a:r>
              <a:rPr lang="en-US" dirty="0"/>
              <a:t>Failure</a:t>
            </a:r>
          </a:p>
          <a:p>
            <a:pPr lvl="1"/>
            <a:r>
              <a:rPr lang="en-US" dirty="0"/>
              <a:t>An observation of the fault by the user of the system</a:t>
            </a:r>
          </a:p>
          <a:p>
            <a:pPr lvl="1"/>
            <a:r>
              <a:rPr lang="en-US" dirty="0"/>
              <a:t>A fault in code may result in zero or more failures</a:t>
            </a:r>
          </a:p>
        </p:txBody>
      </p:sp>
      <p:sp>
        <p:nvSpPr>
          <p:cNvPr id="4" name="Slide Number Placeholder 3">
            <a:extLst>
              <a:ext uri="{FF2B5EF4-FFF2-40B4-BE49-F238E27FC236}">
                <a16:creationId xmlns="" xmlns:a16="http://schemas.microsoft.com/office/drawing/2014/main" id="{3FDC6DC4-6261-4F0D-B521-92803810AF5B}"/>
              </a:ext>
            </a:extLst>
          </p:cNvPr>
          <p:cNvSpPr>
            <a:spLocks noGrp="1"/>
          </p:cNvSpPr>
          <p:nvPr>
            <p:ph type="sldNum" sz="quarter" idx="12"/>
          </p:nvPr>
        </p:nvSpPr>
        <p:spPr/>
        <p:txBody>
          <a:bodyPr/>
          <a:lstStyle/>
          <a:p>
            <a:fld id="{C4A8E5D9-31F9-426D-8DEF-0827C56228D3}" type="slidenum">
              <a:rPr lang="en-US" smtClean="0"/>
              <a:pPr/>
              <a:t>2</a:t>
            </a:fld>
            <a:endParaRPr lang="en-US"/>
          </a:p>
        </p:txBody>
      </p:sp>
    </p:spTree>
    <p:extLst>
      <p:ext uri="{BB962C8B-B14F-4D97-AF65-F5344CB8AC3E}">
        <p14:creationId xmlns:p14="http://schemas.microsoft.com/office/powerpoint/2010/main" val="15893442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Orthogonal Array</a:t>
            </a:r>
          </a:p>
        </p:txBody>
      </p:sp>
      <p:graphicFrame>
        <p:nvGraphicFramePr>
          <p:cNvPr id="7335" name="Group 167"/>
          <p:cNvGraphicFramePr>
            <a:graphicFrameLocks noGrp="1"/>
          </p:cNvGraphicFramePr>
          <p:nvPr>
            <p:ph type="tbl" idx="1"/>
          </p:nvPr>
        </p:nvGraphicFramePr>
        <p:xfrm>
          <a:off x="2971800" y="1371600"/>
          <a:ext cx="3962400" cy="4572000"/>
        </p:xfrm>
        <a:graphic>
          <a:graphicData uri="http://schemas.openxmlformats.org/drawingml/2006/table">
            <a:tbl>
              <a:tblPr/>
              <a:tblGrid>
                <a:gridCol w="874713">
                  <a:extLst>
                    <a:ext uri="{9D8B030D-6E8A-4147-A177-3AD203B41FA5}">
                      <a16:colId xmlns="" xmlns:a16="http://schemas.microsoft.com/office/drawing/2014/main" val="20000"/>
                    </a:ext>
                  </a:extLst>
                </a:gridCol>
                <a:gridCol w="765175">
                  <a:extLst>
                    <a:ext uri="{9D8B030D-6E8A-4147-A177-3AD203B41FA5}">
                      <a16:colId xmlns="" xmlns:a16="http://schemas.microsoft.com/office/drawing/2014/main" val="20001"/>
                    </a:ext>
                  </a:extLst>
                </a:gridCol>
                <a:gridCol w="798512">
                  <a:extLst>
                    <a:ext uri="{9D8B030D-6E8A-4147-A177-3AD203B41FA5}">
                      <a16:colId xmlns="" xmlns:a16="http://schemas.microsoft.com/office/drawing/2014/main" val="20002"/>
                    </a:ext>
                  </a:extLst>
                </a:gridCol>
                <a:gridCol w="7620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tblGrid>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S.No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454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rgbClr val="FF0000"/>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bl>
          </a:graphicData>
        </a:graphic>
      </p:graphicFrame>
      <p:sp>
        <p:nvSpPr>
          <p:cNvPr id="19527" name="Text Box 4"/>
          <p:cNvSpPr txBox="1">
            <a:spLocks noChangeArrowheads="1"/>
          </p:cNvSpPr>
          <p:nvPr/>
        </p:nvSpPr>
        <p:spPr bwMode="auto">
          <a:xfrm>
            <a:off x="609600" y="12954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t>L</a:t>
            </a:r>
            <a:r>
              <a:rPr lang="en-US" baseline="-25000"/>
              <a:t>9</a:t>
            </a:r>
            <a:r>
              <a:rPr lang="en-US"/>
              <a:t>3</a:t>
            </a:r>
            <a:r>
              <a:rPr lang="en-US" baseline="30000"/>
              <a:t>4</a:t>
            </a:r>
            <a:r>
              <a:rPr lang="en-US"/>
              <a:t> array</a:t>
            </a:r>
          </a:p>
        </p:txBody>
      </p:sp>
      <p:sp>
        <p:nvSpPr>
          <p:cNvPr id="19528" name="Text Box 168"/>
          <p:cNvSpPr txBox="1">
            <a:spLocks noChangeArrowheads="1"/>
          </p:cNvSpPr>
          <p:nvPr/>
        </p:nvSpPr>
        <p:spPr bwMode="auto">
          <a:xfrm>
            <a:off x="609600" y="2667000"/>
            <a:ext cx="1981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t>Value in each cell ranges from 1 to 3.</a:t>
            </a:r>
          </a:p>
        </p:txBody>
      </p:sp>
      <p:sp>
        <p:nvSpPr>
          <p:cNvPr id="19529" name="Text Box 170"/>
          <p:cNvSpPr txBox="1">
            <a:spLocks noChangeArrowheads="1"/>
          </p:cNvSpPr>
          <p:nvPr/>
        </p:nvSpPr>
        <p:spPr bwMode="auto">
          <a:xfrm>
            <a:off x="609600" y="1828800"/>
            <a:ext cx="2133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t>Array with 9 rows and 4 columns</a:t>
            </a:r>
          </a:p>
        </p:txBody>
      </p:sp>
      <p:sp>
        <p:nvSpPr>
          <p:cNvPr id="19530" name="Text Box 171"/>
          <p:cNvSpPr txBox="1">
            <a:spLocks noChangeArrowheads="1"/>
          </p:cNvSpPr>
          <p:nvPr/>
        </p:nvSpPr>
        <p:spPr bwMode="auto">
          <a:xfrm>
            <a:off x="609600" y="3733800"/>
            <a:ext cx="20574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t>Every pair of columns contains all possible pairs of input values between 1 and 3</a:t>
            </a:r>
          </a:p>
        </p:txBody>
      </p:sp>
      <p:sp>
        <p:nvSpPr>
          <p:cNvPr id="2" name="Slide Number Placeholder 1">
            <a:extLst>
              <a:ext uri="{FF2B5EF4-FFF2-40B4-BE49-F238E27FC236}">
                <a16:creationId xmlns="" xmlns:a16="http://schemas.microsoft.com/office/drawing/2014/main" id="{728606FF-8D4A-489B-885F-223D849A3A0F}"/>
              </a:ext>
            </a:extLst>
          </p:cNvPr>
          <p:cNvSpPr>
            <a:spLocks noGrp="1"/>
          </p:cNvSpPr>
          <p:nvPr>
            <p:ph type="sldNum" sz="quarter" idx="12"/>
          </p:nvPr>
        </p:nvSpPr>
        <p:spPr>
          <a:xfrm>
            <a:off x="190500" y="6224588"/>
            <a:ext cx="533400" cy="476250"/>
          </a:xfrm>
        </p:spPr>
        <p:txBody>
          <a:bodyPr/>
          <a:lstStyle/>
          <a:p>
            <a:fld id="{00268A27-C974-4751-967C-DDE8CDF6358D}" type="slidenum">
              <a:rPr lang="en-US" smtClean="0"/>
              <a:pPr/>
              <a:t>20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304800" y="381000"/>
            <a:ext cx="1981200" cy="868363"/>
          </a:xfrm>
        </p:spPr>
        <p:txBody>
          <a:bodyPr>
            <a:normAutofit fontScale="90000"/>
          </a:bodyPr>
          <a:lstStyle/>
          <a:p>
            <a:pPr eaLnBrk="1" fontAlgn="auto" hangingPunct="1">
              <a:spcAft>
                <a:spcPts val="0"/>
              </a:spcAft>
              <a:defRPr/>
            </a:pPr>
            <a:r>
              <a:rPr lang="en-US"/>
              <a:t>L</a:t>
            </a:r>
            <a:r>
              <a:rPr lang="en-US" baseline="-25000"/>
              <a:t>18</a:t>
            </a:r>
            <a:r>
              <a:rPr lang="en-US"/>
              <a:t>3</a:t>
            </a:r>
            <a:r>
              <a:rPr lang="en-US" baseline="30000"/>
              <a:t>5</a:t>
            </a:r>
            <a:r>
              <a:rPr lang="en-US"/>
              <a:t> array</a:t>
            </a:r>
          </a:p>
        </p:txBody>
      </p:sp>
      <p:graphicFrame>
        <p:nvGraphicFramePr>
          <p:cNvPr id="10390" name="Group 150"/>
          <p:cNvGraphicFramePr>
            <a:graphicFrameLocks noGrp="1"/>
          </p:cNvGraphicFramePr>
          <p:nvPr>
            <p:ph type="tbl" idx="1"/>
          </p:nvPr>
        </p:nvGraphicFramePr>
        <p:xfrm>
          <a:off x="1981200" y="228600"/>
          <a:ext cx="6705600" cy="6370643"/>
        </p:xfrm>
        <a:graphic>
          <a:graphicData uri="http://schemas.openxmlformats.org/drawingml/2006/table">
            <a:tbl>
              <a:tblPr/>
              <a:tblGrid>
                <a:gridCol w="1117600">
                  <a:extLst>
                    <a:ext uri="{9D8B030D-6E8A-4147-A177-3AD203B41FA5}">
                      <a16:colId xmlns="" xmlns:a16="http://schemas.microsoft.com/office/drawing/2014/main" val="20000"/>
                    </a:ext>
                  </a:extLst>
                </a:gridCol>
                <a:gridCol w="1117600">
                  <a:extLst>
                    <a:ext uri="{9D8B030D-6E8A-4147-A177-3AD203B41FA5}">
                      <a16:colId xmlns="" xmlns:a16="http://schemas.microsoft.com/office/drawing/2014/main" val="20001"/>
                    </a:ext>
                  </a:extLst>
                </a:gridCol>
                <a:gridCol w="1117600">
                  <a:extLst>
                    <a:ext uri="{9D8B030D-6E8A-4147-A177-3AD203B41FA5}">
                      <a16:colId xmlns="" xmlns:a16="http://schemas.microsoft.com/office/drawing/2014/main" val="20002"/>
                    </a:ext>
                  </a:extLst>
                </a:gridCol>
                <a:gridCol w="1117600">
                  <a:extLst>
                    <a:ext uri="{9D8B030D-6E8A-4147-A177-3AD203B41FA5}">
                      <a16:colId xmlns="" xmlns:a16="http://schemas.microsoft.com/office/drawing/2014/main" val="20003"/>
                    </a:ext>
                  </a:extLst>
                </a:gridCol>
                <a:gridCol w="1117600">
                  <a:extLst>
                    <a:ext uri="{9D8B030D-6E8A-4147-A177-3AD203B41FA5}">
                      <a16:colId xmlns="" xmlns:a16="http://schemas.microsoft.com/office/drawing/2014/main" val="20004"/>
                    </a:ext>
                  </a:extLst>
                </a:gridCol>
                <a:gridCol w="1117600">
                  <a:extLst>
                    <a:ext uri="{9D8B030D-6E8A-4147-A177-3AD203B41FA5}">
                      <a16:colId xmlns="" xmlns:a16="http://schemas.microsoft.com/office/drawing/2014/main" val="20005"/>
                    </a:ext>
                  </a:extLst>
                </a:gridCol>
              </a:tblGrid>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S.No</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4</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5</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2</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3</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4</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5</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6</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7</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8</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9</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10</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12</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13</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3"/>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14</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4"/>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15</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5"/>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16</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accent2"/>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6"/>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17</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7"/>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18</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8"/>
                  </a:ext>
                </a:extLst>
              </a:tr>
            </a:tbl>
          </a:graphicData>
        </a:graphic>
      </p:graphicFrame>
      <p:sp>
        <p:nvSpPr>
          <p:cNvPr id="20625" name="Text Box 151"/>
          <p:cNvSpPr txBox="1">
            <a:spLocks noChangeArrowheads="1"/>
          </p:cNvSpPr>
          <p:nvPr/>
        </p:nvSpPr>
        <p:spPr bwMode="auto">
          <a:xfrm>
            <a:off x="304800" y="2133600"/>
            <a:ext cx="152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t>Balanced Orthogonal array</a:t>
            </a:r>
          </a:p>
        </p:txBody>
      </p:sp>
      <p:sp>
        <p:nvSpPr>
          <p:cNvPr id="20626" name="Line 152"/>
          <p:cNvSpPr>
            <a:spLocks noChangeShapeType="1"/>
          </p:cNvSpPr>
          <p:nvPr/>
        </p:nvSpPr>
        <p:spPr bwMode="auto">
          <a:xfrm>
            <a:off x="2819400" y="762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27" name="Line 153"/>
          <p:cNvSpPr>
            <a:spLocks noChangeShapeType="1"/>
          </p:cNvSpPr>
          <p:nvPr/>
        </p:nvSpPr>
        <p:spPr bwMode="auto">
          <a:xfrm>
            <a:off x="2819400" y="762000"/>
            <a:ext cx="53340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28" name="Line 155"/>
          <p:cNvSpPr>
            <a:spLocks noChangeShapeType="1"/>
          </p:cNvSpPr>
          <p:nvPr/>
        </p:nvSpPr>
        <p:spPr bwMode="auto">
          <a:xfrm>
            <a:off x="2895600" y="30480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29" name="Line 156"/>
          <p:cNvSpPr>
            <a:spLocks noChangeShapeType="1"/>
          </p:cNvSpPr>
          <p:nvPr/>
        </p:nvSpPr>
        <p:spPr bwMode="auto">
          <a:xfrm>
            <a:off x="2895600" y="3048000"/>
            <a:ext cx="4572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30" name="Line 157"/>
          <p:cNvSpPr>
            <a:spLocks noChangeShapeType="1"/>
          </p:cNvSpPr>
          <p:nvPr/>
        </p:nvSpPr>
        <p:spPr bwMode="auto">
          <a:xfrm>
            <a:off x="2895600" y="5105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31" name="Line 158"/>
          <p:cNvSpPr>
            <a:spLocks noChangeShapeType="1"/>
          </p:cNvSpPr>
          <p:nvPr/>
        </p:nvSpPr>
        <p:spPr bwMode="auto">
          <a:xfrm>
            <a:off x="2895600" y="5105400"/>
            <a:ext cx="4572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Slide Number Placeholder 1">
            <a:extLst>
              <a:ext uri="{FF2B5EF4-FFF2-40B4-BE49-F238E27FC236}">
                <a16:creationId xmlns="" xmlns:a16="http://schemas.microsoft.com/office/drawing/2014/main" id="{EB8749DB-DA21-44F4-B078-62E8E55AB55F}"/>
              </a:ext>
            </a:extLst>
          </p:cNvPr>
          <p:cNvSpPr>
            <a:spLocks noGrp="1"/>
          </p:cNvSpPr>
          <p:nvPr>
            <p:ph type="sldNum" sz="quarter" idx="12"/>
          </p:nvPr>
        </p:nvSpPr>
        <p:spPr>
          <a:xfrm>
            <a:off x="164960" y="6180759"/>
            <a:ext cx="520840" cy="476250"/>
          </a:xfrm>
        </p:spPr>
        <p:txBody>
          <a:bodyPr/>
          <a:lstStyle/>
          <a:p>
            <a:fld id="{00268A27-C974-4751-967C-DDE8CDF6358D}" type="slidenum">
              <a:rPr lang="en-US" smtClean="0"/>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8" name="Group 212"/>
          <p:cNvGraphicFramePr>
            <a:graphicFrameLocks noGrp="1"/>
          </p:cNvGraphicFramePr>
          <p:nvPr/>
        </p:nvGraphicFramePr>
        <p:xfrm>
          <a:off x="2133600" y="228600"/>
          <a:ext cx="6096000" cy="6370643"/>
        </p:xfrm>
        <a:graphic>
          <a:graphicData uri="http://schemas.openxmlformats.org/drawingml/2006/table">
            <a:tbl>
              <a:tblPr/>
              <a:tblGrid>
                <a:gridCol w="677863">
                  <a:extLst>
                    <a:ext uri="{9D8B030D-6E8A-4147-A177-3AD203B41FA5}">
                      <a16:colId xmlns="" xmlns:a16="http://schemas.microsoft.com/office/drawing/2014/main" val="20000"/>
                    </a:ext>
                  </a:extLst>
                </a:gridCol>
                <a:gridCol w="676275">
                  <a:extLst>
                    <a:ext uri="{9D8B030D-6E8A-4147-A177-3AD203B41FA5}">
                      <a16:colId xmlns="" xmlns:a16="http://schemas.microsoft.com/office/drawing/2014/main" val="20001"/>
                    </a:ext>
                  </a:extLst>
                </a:gridCol>
                <a:gridCol w="677862">
                  <a:extLst>
                    <a:ext uri="{9D8B030D-6E8A-4147-A177-3AD203B41FA5}">
                      <a16:colId xmlns="" xmlns:a16="http://schemas.microsoft.com/office/drawing/2014/main" val="20002"/>
                    </a:ext>
                  </a:extLst>
                </a:gridCol>
                <a:gridCol w="677863">
                  <a:extLst>
                    <a:ext uri="{9D8B030D-6E8A-4147-A177-3AD203B41FA5}">
                      <a16:colId xmlns="" xmlns:a16="http://schemas.microsoft.com/office/drawing/2014/main" val="20003"/>
                    </a:ext>
                  </a:extLst>
                </a:gridCol>
                <a:gridCol w="676275">
                  <a:extLst>
                    <a:ext uri="{9D8B030D-6E8A-4147-A177-3AD203B41FA5}">
                      <a16:colId xmlns="" xmlns:a16="http://schemas.microsoft.com/office/drawing/2014/main" val="20004"/>
                    </a:ext>
                  </a:extLst>
                </a:gridCol>
                <a:gridCol w="677862">
                  <a:extLst>
                    <a:ext uri="{9D8B030D-6E8A-4147-A177-3AD203B41FA5}">
                      <a16:colId xmlns="" xmlns:a16="http://schemas.microsoft.com/office/drawing/2014/main" val="20005"/>
                    </a:ext>
                  </a:extLst>
                </a:gridCol>
                <a:gridCol w="677863">
                  <a:extLst>
                    <a:ext uri="{9D8B030D-6E8A-4147-A177-3AD203B41FA5}">
                      <a16:colId xmlns="" xmlns:a16="http://schemas.microsoft.com/office/drawing/2014/main" val="20006"/>
                    </a:ext>
                  </a:extLst>
                </a:gridCol>
                <a:gridCol w="676275">
                  <a:extLst>
                    <a:ext uri="{9D8B030D-6E8A-4147-A177-3AD203B41FA5}">
                      <a16:colId xmlns="" xmlns:a16="http://schemas.microsoft.com/office/drawing/2014/main" val="20007"/>
                    </a:ext>
                  </a:extLst>
                </a:gridCol>
                <a:gridCol w="677862">
                  <a:extLst>
                    <a:ext uri="{9D8B030D-6E8A-4147-A177-3AD203B41FA5}">
                      <a16:colId xmlns="" xmlns:a16="http://schemas.microsoft.com/office/drawing/2014/main" val="20008"/>
                    </a:ext>
                  </a:extLst>
                </a:gridCol>
              </a:tblGrid>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S.No</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4</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5</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6</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7</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8</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2</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3</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4</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5</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6</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7</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8</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9</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10</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11</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12</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13</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3"/>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14</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4"/>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15</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5"/>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16</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6"/>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17</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7"/>
                  </a:ext>
                </a:extLst>
              </a:tr>
              <a:tr h="3352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rgbClr val="FF0000"/>
                          </a:solidFill>
                          <a:effectLst/>
                          <a:latin typeface="Arial" charset="0"/>
                        </a:rPr>
                        <a:t>18</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rgbClr val="00CC66"/>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2</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3</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Arial" charset="0"/>
                        </a:rPr>
                        <a:t>1</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8"/>
                  </a:ext>
                </a:extLst>
              </a:tr>
            </a:tbl>
          </a:graphicData>
        </a:graphic>
      </p:graphicFrame>
      <p:sp>
        <p:nvSpPr>
          <p:cNvPr id="21708" name="Text Box 209"/>
          <p:cNvSpPr txBox="1">
            <a:spLocks noChangeArrowheads="1"/>
          </p:cNvSpPr>
          <p:nvPr/>
        </p:nvSpPr>
        <p:spPr bwMode="auto">
          <a:xfrm>
            <a:off x="228600" y="3810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t>L</a:t>
            </a:r>
            <a:r>
              <a:rPr lang="en-US" baseline="-25000"/>
              <a:t>18</a:t>
            </a:r>
            <a:r>
              <a:rPr lang="en-US"/>
              <a:t>2</a:t>
            </a:r>
            <a:r>
              <a:rPr lang="en-US" baseline="30000"/>
              <a:t>1</a:t>
            </a:r>
            <a:r>
              <a:rPr lang="en-US"/>
              <a:t>3</a:t>
            </a:r>
            <a:r>
              <a:rPr lang="en-US" baseline="30000"/>
              <a:t>7</a:t>
            </a:r>
            <a:r>
              <a:rPr lang="en-US"/>
              <a:t> array</a:t>
            </a:r>
          </a:p>
        </p:txBody>
      </p:sp>
      <p:sp>
        <p:nvSpPr>
          <p:cNvPr id="21709" name="Line 213"/>
          <p:cNvSpPr>
            <a:spLocks noChangeShapeType="1"/>
          </p:cNvSpPr>
          <p:nvPr/>
        </p:nvSpPr>
        <p:spPr bwMode="auto">
          <a:xfrm>
            <a:off x="1828800" y="152400"/>
            <a:ext cx="1143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710" name="Line 215"/>
          <p:cNvSpPr>
            <a:spLocks noChangeShapeType="1"/>
          </p:cNvSpPr>
          <p:nvPr/>
        </p:nvSpPr>
        <p:spPr bwMode="auto">
          <a:xfrm flipV="1">
            <a:off x="762000" y="152400"/>
            <a:ext cx="1066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Slide Number Placeholder 1">
            <a:extLst>
              <a:ext uri="{FF2B5EF4-FFF2-40B4-BE49-F238E27FC236}">
                <a16:creationId xmlns="" xmlns:a16="http://schemas.microsoft.com/office/drawing/2014/main" id="{9D5D6FEF-9BC2-46FF-800C-B244892511C8}"/>
              </a:ext>
            </a:extLst>
          </p:cNvPr>
          <p:cNvSpPr>
            <a:spLocks noGrp="1"/>
          </p:cNvSpPr>
          <p:nvPr>
            <p:ph type="sldNum" sz="quarter" idx="12"/>
          </p:nvPr>
        </p:nvSpPr>
        <p:spPr/>
        <p:txBody>
          <a:bodyPr/>
          <a:lstStyle/>
          <a:p>
            <a:fld id="{E1A1B2A6-D1DC-4497-9E5D-2CA48FDC1D17}"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Using Orthogonal Arrays for Testing</a:t>
            </a:r>
          </a:p>
        </p:txBody>
      </p:sp>
      <p:sp>
        <p:nvSpPr>
          <p:cNvPr id="22532" name="Rectangle 3"/>
          <p:cNvSpPr>
            <a:spLocks noGrp="1" noChangeArrowheads="1"/>
          </p:cNvSpPr>
          <p:nvPr>
            <p:ph sz="quarter" idx="1"/>
          </p:nvPr>
        </p:nvSpPr>
        <p:spPr/>
        <p:txBody>
          <a:bodyPr/>
          <a:lstStyle/>
          <a:p>
            <a:pPr eaLnBrk="1" hangingPunct="1">
              <a:lnSpc>
                <a:spcPct val="90000"/>
              </a:lnSpc>
            </a:pPr>
            <a:r>
              <a:rPr lang="en-US" sz="3200"/>
              <a:t>Step 1: </a:t>
            </a:r>
          </a:p>
          <a:p>
            <a:pPr lvl="1" eaLnBrk="1" hangingPunct="1">
              <a:lnSpc>
                <a:spcPct val="90000"/>
              </a:lnSpc>
            </a:pPr>
            <a:r>
              <a:rPr lang="en-US" sz="3200"/>
              <a:t>Identify the input parameters</a:t>
            </a:r>
          </a:p>
          <a:p>
            <a:pPr eaLnBrk="1" hangingPunct="1">
              <a:lnSpc>
                <a:spcPct val="90000"/>
              </a:lnSpc>
            </a:pPr>
            <a:r>
              <a:rPr lang="en-US" sz="3200"/>
              <a:t>Step 2:</a:t>
            </a:r>
          </a:p>
          <a:p>
            <a:pPr lvl="1" eaLnBrk="1" hangingPunct="1">
              <a:lnSpc>
                <a:spcPct val="90000"/>
              </a:lnSpc>
            </a:pPr>
            <a:r>
              <a:rPr lang="en-US" sz="3200"/>
              <a:t>Determine the number of choices for each input parameter</a:t>
            </a:r>
          </a:p>
          <a:p>
            <a:pPr eaLnBrk="1" hangingPunct="1">
              <a:lnSpc>
                <a:spcPct val="90000"/>
              </a:lnSpc>
            </a:pPr>
            <a:r>
              <a:rPr lang="en-US" sz="3200"/>
              <a:t>Step 3:</a:t>
            </a:r>
          </a:p>
          <a:p>
            <a:pPr lvl="1" eaLnBrk="1" hangingPunct="1">
              <a:lnSpc>
                <a:spcPct val="90000"/>
              </a:lnSpc>
            </a:pPr>
            <a:r>
              <a:rPr lang="en-US" sz="3200"/>
              <a:t>Determine an orthogonal array with one column for each input parameter and values in each column corresponding to the range of values for that input parameter</a:t>
            </a:r>
          </a:p>
        </p:txBody>
      </p:sp>
      <p:sp>
        <p:nvSpPr>
          <p:cNvPr id="2" name="Slide Number Placeholder 1">
            <a:extLst>
              <a:ext uri="{FF2B5EF4-FFF2-40B4-BE49-F238E27FC236}">
                <a16:creationId xmlns="" xmlns:a16="http://schemas.microsoft.com/office/drawing/2014/main" id="{9485D854-F3D1-4E8D-BAC6-DE6FCCAE2660}"/>
              </a:ext>
            </a:extLst>
          </p:cNvPr>
          <p:cNvSpPr>
            <a:spLocks noGrp="1"/>
          </p:cNvSpPr>
          <p:nvPr>
            <p:ph type="sldNum" sz="quarter" idx="12"/>
          </p:nvPr>
        </p:nvSpPr>
        <p:spPr/>
        <p:txBody>
          <a:bodyPr/>
          <a:lstStyle/>
          <a:p>
            <a:fld id="{C4A8E5D9-31F9-426D-8DEF-0827C56228D3}" type="slidenum">
              <a:rPr lang="en-US" smtClean="0"/>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Using Orthogonal Arrays for Testing (continued)</a:t>
            </a:r>
          </a:p>
        </p:txBody>
      </p:sp>
      <p:sp>
        <p:nvSpPr>
          <p:cNvPr id="23556" name="Content Placeholder 3"/>
          <p:cNvSpPr>
            <a:spLocks noGrp="1"/>
          </p:cNvSpPr>
          <p:nvPr>
            <p:ph sz="quarter" idx="1"/>
          </p:nvPr>
        </p:nvSpPr>
        <p:spPr/>
        <p:txBody>
          <a:bodyPr/>
          <a:lstStyle/>
          <a:p>
            <a:pPr eaLnBrk="1" hangingPunct="1">
              <a:lnSpc>
                <a:spcPct val="90000"/>
              </a:lnSpc>
            </a:pPr>
            <a:r>
              <a:rPr lang="en-US" sz="3200"/>
              <a:t>Step 4:</a:t>
            </a:r>
          </a:p>
          <a:p>
            <a:pPr lvl="1" eaLnBrk="1" hangingPunct="1">
              <a:lnSpc>
                <a:spcPct val="90000"/>
              </a:lnSpc>
            </a:pPr>
            <a:r>
              <a:rPr lang="en-US" sz="3200"/>
              <a:t>Replace the number in each cell by the corresponding value in the input domain</a:t>
            </a:r>
          </a:p>
          <a:p>
            <a:pPr eaLnBrk="1" hangingPunct="1">
              <a:lnSpc>
                <a:spcPct val="90000"/>
              </a:lnSpc>
            </a:pPr>
            <a:r>
              <a:rPr lang="en-US" sz="3200"/>
              <a:t>Step 5:</a:t>
            </a:r>
          </a:p>
          <a:p>
            <a:pPr lvl="1" eaLnBrk="1" hangingPunct="1">
              <a:lnSpc>
                <a:spcPct val="90000"/>
              </a:lnSpc>
            </a:pPr>
            <a:r>
              <a:rPr lang="en-US" sz="3200"/>
              <a:t>Construct test cases using the orthogonal array</a:t>
            </a:r>
          </a:p>
        </p:txBody>
      </p:sp>
      <p:sp>
        <p:nvSpPr>
          <p:cNvPr id="3" name="Slide Number Placeholder 2">
            <a:extLst>
              <a:ext uri="{FF2B5EF4-FFF2-40B4-BE49-F238E27FC236}">
                <a16:creationId xmlns="" xmlns:a16="http://schemas.microsoft.com/office/drawing/2014/main" id="{F34B558B-8784-4490-ADCB-EDB73F9ABFA7}"/>
              </a:ext>
            </a:extLst>
          </p:cNvPr>
          <p:cNvSpPr>
            <a:spLocks noGrp="1"/>
          </p:cNvSpPr>
          <p:nvPr>
            <p:ph type="sldNum" sz="quarter" idx="12"/>
          </p:nvPr>
        </p:nvSpPr>
        <p:spPr/>
        <p:txBody>
          <a:bodyPr/>
          <a:lstStyle/>
          <a:p>
            <a:fld id="{C4A8E5D9-31F9-426D-8DEF-0827C56228D3}" type="slidenum">
              <a:rPr lang="en-US" smtClean="0"/>
              <a:pPr/>
              <a:t>24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Example</a:t>
            </a:r>
          </a:p>
        </p:txBody>
      </p:sp>
      <p:sp>
        <p:nvSpPr>
          <p:cNvPr id="24580" name="Rectangle 3"/>
          <p:cNvSpPr>
            <a:spLocks noGrp="1" noChangeArrowheads="1"/>
          </p:cNvSpPr>
          <p:nvPr>
            <p:ph sz="quarter" idx="1"/>
          </p:nvPr>
        </p:nvSpPr>
        <p:spPr/>
        <p:txBody>
          <a:bodyPr/>
          <a:lstStyle/>
          <a:p>
            <a:pPr eaLnBrk="1" hangingPunct="1">
              <a:lnSpc>
                <a:spcPct val="80000"/>
              </a:lnSpc>
            </a:pPr>
            <a:r>
              <a:rPr lang="en-US" sz="2800"/>
              <a:t>Construct the orthogonal array for the following problem:</a:t>
            </a:r>
          </a:p>
          <a:p>
            <a:pPr lvl="1" eaLnBrk="1" hangingPunct="1">
              <a:lnSpc>
                <a:spcPct val="80000"/>
              </a:lnSpc>
            </a:pPr>
            <a:r>
              <a:rPr lang="en-US" sz="2800"/>
              <a:t>A web-based application has been written to work with </a:t>
            </a:r>
            <a:r>
              <a:rPr lang="en-US" sz="2800" u="sng">
                <a:solidFill>
                  <a:srgbClr val="FF0000"/>
                </a:solidFill>
              </a:rPr>
              <a:t>eight </a:t>
            </a:r>
            <a:r>
              <a:rPr lang="en-US" sz="2800"/>
              <a:t>different browsers – IE 5.0, 5.5, 6.0, Netscape 6.0, 6.1, 7.0, Mozilla 1.1 and Opera 7. The software runs </a:t>
            </a:r>
            <a:r>
              <a:rPr lang="en-US" sz="2800" u="sng">
                <a:solidFill>
                  <a:srgbClr val="FF0000"/>
                </a:solidFill>
              </a:rPr>
              <a:t>three</a:t>
            </a:r>
            <a:r>
              <a:rPr lang="en-US" sz="2800"/>
              <a:t> different plug-ins – RealPlayer, MediaPlayer or none; runs on </a:t>
            </a:r>
            <a:r>
              <a:rPr lang="en-US" sz="2800" u="sng">
                <a:solidFill>
                  <a:srgbClr val="FF0000"/>
                </a:solidFill>
              </a:rPr>
              <a:t>six</a:t>
            </a:r>
            <a:r>
              <a:rPr lang="en-US" sz="2800"/>
              <a:t> different client operating systems – Windows 2000, ME, XP, Linux, Mac OS X, and Solaris 9. The application resides in </a:t>
            </a:r>
            <a:r>
              <a:rPr lang="en-US" sz="2800" u="sng">
                <a:solidFill>
                  <a:srgbClr val="FF0000"/>
                </a:solidFill>
              </a:rPr>
              <a:t>three</a:t>
            </a:r>
            <a:r>
              <a:rPr lang="en-US" sz="2800"/>
              <a:t> different servers – IIS, Apache and WebLogic, running </a:t>
            </a:r>
            <a:r>
              <a:rPr lang="en-US" sz="2800" u="sng">
                <a:solidFill>
                  <a:srgbClr val="FF0000"/>
                </a:solidFill>
              </a:rPr>
              <a:t>three</a:t>
            </a:r>
            <a:r>
              <a:rPr lang="en-US" sz="2800"/>
              <a:t> different server operating systems – Windows 2000, XP and Linux.</a:t>
            </a:r>
          </a:p>
          <a:p>
            <a:pPr lvl="1" eaLnBrk="1" hangingPunct="1">
              <a:lnSpc>
                <a:spcPct val="80000"/>
              </a:lnSpc>
            </a:pPr>
            <a:r>
              <a:rPr lang="en-US" sz="2800"/>
              <a:t>See Lee Copeland’s book for the table</a:t>
            </a:r>
          </a:p>
        </p:txBody>
      </p:sp>
      <p:sp>
        <p:nvSpPr>
          <p:cNvPr id="2" name="Slide Number Placeholder 1">
            <a:extLst>
              <a:ext uri="{FF2B5EF4-FFF2-40B4-BE49-F238E27FC236}">
                <a16:creationId xmlns="" xmlns:a16="http://schemas.microsoft.com/office/drawing/2014/main" id="{83B806CE-61D4-4130-83EF-825CF6CBF63F}"/>
              </a:ext>
            </a:extLst>
          </p:cNvPr>
          <p:cNvSpPr>
            <a:spLocks noGrp="1"/>
          </p:cNvSpPr>
          <p:nvPr>
            <p:ph type="sldNum" sz="quarter" idx="12"/>
          </p:nvPr>
        </p:nvSpPr>
        <p:spPr/>
        <p:txBody>
          <a:bodyPr/>
          <a:lstStyle/>
          <a:p>
            <a:fld id="{C4A8E5D9-31F9-426D-8DEF-0827C56228D3}"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t>Observations</a:t>
            </a:r>
          </a:p>
        </p:txBody>
      </p:sp>
      <p:sp>
        <p:nvSpPr>
          <p:cNvPr id="25604" name="Rectangle 3"/>
          <p:cNvSpPr>
            <a:spLocks noGrp="1" noChangeArrowheads="1"/>
          </p:cNvSpPr>
          <p:nvPr>
            <p:ph sz="quarter" idx="1"/>
          </p:nvPr>
        </p:nvSpPr>
        <p:spPr/>
        <p:txBody>
          <a:bodyPr/>
          <a:lstStyle/>
          <a:p>
            <a:pPr eaLnBrk="1" hangingPunct="1"/>
            <a:r>
              <a:rPr lang="en-US" sz="3200"/>
              <a:t>The problem requires L</a:t>
            </a:r>
            <a:r>
              <a:rPr lang="en-US" sz="3200" baseline="-25000"/>
              <a:t>x</a:t>
            </a:r>
            <a:r>
              <a:rPr lang="en-US" sz="3200"/>
              <a:t>8</a:t>
            </a:r>
            <a:r>
              <a:rPr lang="en-US" sz="3200" baseline="30000"/>
              <a:t>1</a:t>
            </a:r>
            <a:r>
              <a:rPr lang="en-US" sz="3200"/>
              <a:t>6</a:t>
            </a:r>
            <a:r>
              <a:rPr lang="en-US" sz="3200" baseline="30000"/>
              <a:t>1</a:t>
            </a:r>
            <a:r>
              <a:rPr lang="en-US" sz="3200"/>
              <a:t>3</a:t>
            </a:r>
            <a:r>
              <a:rPr lang="en-US" sz="3200" baseline="30000"/>
              <a:t>3</a:t>
            </a:r>
            <a:r>
              <a:rPr lang="en-US" sz="3200"/>
              <a:t> orthogonal array</a:t>
            </a:r>
          </a:p>
          <a:p>
            <a:pPr eaLnBrk="1" hangingPunct="1"/>
            <a:r>
              <a:rPr lang="en-US" sz="3200"/>
              <a:t>The closest bigger orthogonal array is L</a:t>
            </a:r>
            <a:r>
              <a:rPr lang="en-US" sz="3200" baseline="-25000"/>
              <a:t>x</a:t>
            </a:r>
            <a:r>
              <a:rPr lang="en-US" sz="3200"/>
              <a:t>8</a:t>
            </a:r>
            <a:r>
              <a:rPr lang="en-US" sz="3200" baseline="30000"/>
              <a:t>2</a:t>
            </a:r>
            <a:r>
              <a:rPr lang="en-US" sz="3200"/>
              <a:t>4</a:t>
            </a:r>
            <a:r>
              <a:rPr lang="en-US" sz="3200" baseline="30000"/>
              <a:t>3</a:t>
            </a:r>
          </a:p>
          <a:p>
            <a:pPr eaLnBrk="1" hangingPunct="1"/>
            <a:r>
              <a:rPr lang="en-US" sz="3200"/>
              <a:t>The table contains 64 rows</a:t>
            </a:r>
          </a:p>
          <a:p>
            <a:pPr eaLnBrk="1" hangingPunct="1"/>
            <a:r>
              <a:rPr lang="en-US" sz="3200"/>
              <a:t>Additional entries are filled up by the tester</a:t>
            </a:r>
          </a:p>
          <a:p>
            <a:pPr eaLnBrk="1" hangingPunct="1"/>
            <a:r>
              <a:rPr lang="en-US" sz="3200"/>
              <a:t>Not all combinations of input parameters are represented in the array</a:t>
            </a:r>
          </a:p>
          <a:p>
            <a:pPr lvl="1" eaLnBrk="1" hangingPunct="1"/>
            <a:r>
              <a:rPr lang="en-US" sz="3200"/>
              <a:t>Only all possible pairs are included in the array</a:t>
            </a:r>
          </a:p>
        </p:txBody>
      </p:sp>
      <p:sp>
        <p:nvSpPr>
          <p:cNvPr id="2" name="Slide Number Placeholder 1">
            <a:extLst>
              <a:ext uri="{FF2B5EF4-FFF2-40B4-BE49-F238E27FC236}">
                <a16:creationId xmlns="" xmlns:a16="http://schemas.microsoft.com/office/drawing/2014/main" id="{223EA96D-8CB4-4BC9-841C-C9700C512DF9}"/>
              </a:ext>
            </a:extLst>
          </p:cNvPr>
          <p:cNvSpPr>
            <a:spLocks noGrp="1"/>
          </p:cNvSpPr>
          <p:nvPr>
            <p:ph type="sldNum" sz="quarter" idx="12"/>
          </p:nvPr>
        </p:nvSpPr>
        <p:spPr/>
        <p:txBody>
          <a:bodyPr/>
          <a:lstStyle/>
          <a:p>
            <a:fld id="{C4A8E5D9-31F9-426D-8DEF-0827C56228D3}"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t>Allpairs Algorithm</a:t>
            </a:r>
          </a:p>
        </p:txBody>
      </p:sp>
      <p:sp>
        <p:nvSpPr>
          <p:cNvPr id="26628" name="Rectangle 3"/>
          <p:cNvSpPr>
            <a:spLocks noGrp="1" noChangeArrowheads="1"/>
          </p:cNvSpPr>
          <p:nvPr>
            <p:ph sz="quarter" idx="1"/>
          </p:nvPr>
        </p:nvSpPr>
        <p:spPr/>
        <p:txBody>
          <a:bodyPr/>
          <a:lstStyle/>
          <a:p>
            <a:pPr eaLnBrk="1" hangingPunct="1"/>
            <a:r>
              <a:rPr lang="en-US" sz="3200" dirty="0"/>
              <a:t>Constructs all possible pairs of input parameters directly</a:t>
            </a:r>
          </a:p>
          <a:p>
            <a:pPr eaLnBrk="1" hangingPunct="1"/>
            <a:r>
              <a:rPr lang="en-US" sz="3200" dirty="0">
                <a:solidFill>
                  <a:srgbClr val="FF0000"/>
                </a:solidFill>
              </a:rPr>
              <a:t>No constraints as in orthogonal arrays</a:t>
            </a:r>
          </a:p>
          <a:p>
            <a:pPr eaLnBrk="1" hangingPunct="1"/>
            <a:r>
              <a:rPr lang="en-US" sz="3200" dirty="0"/>
              <a:t>For the same case study, this algorithm generates only 48 rows in the table</a:t>
            </a:r>
          </a:p>
          <a:p>
            <a:pPr lvl="1" eaLnBrk="1" hangingPunct="1"/>
            <a:r>
              <a:rPr lang="en-US" sz="3200" dirty="0"/>
              <a:t>The table generated in this algorithm is “unbalanced”</a:t>
            </a:r>
          </a:p>
          <a:p>
            <a:pPr eaLnBrk="1" hangingPunct="1"/>
            <a:endParaRPr lang="en-US" sz="3200" dirty="0"/>
          </a:p>
        </p:txBody>
      </p:sp>
      <p:sp>
        <p:nvSpPr>
          <p:cNvPr id="2" name="Slide Number Placeholder 1">
            <a:extLst>
              <a:ext uri="{FF2B5EF4-FFF2-40B4-BE49-F238E27FC236}">
                <a16:creationId xmlns="" xmlns:a16="http://schemas.microsoft.com/office/drawing/2014/main" id="{0530C933-BC0D-4A1F-B48A-691FABB281D4}"/>
              </a:ext>
            </a:extLst>
          </p:cNvPr>
          <p:cNvSpPr>
            <a:spLocks noGrp="1"/>
          </p:cNvSpPr>
          <p:nvPr>
            <p:ph type="sldNum" sz="quarter" idx="12"/>
          </p:nvPr>
        </p:nvSpPr>
        <p:spPr/>
        <p:txBody>
          <a:bodyPr/>
          <a:lstStyle/>
          <a:p>
            <a:fld id="{C4A8E5D9-31F9-426D-8DEF-0827C56228D3}" type="slidenum">
              <a:rPr lang="en-US" smtClean="0"/>
              <a:pPr/>
              <a:t>27</a:t>
            </a:fld>
            <a:endParaRPr lang="en-US"/>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lstStyle/>
          <a:p>
            <a:r>
              <a:rPr lang="en-US" dirty="0"/>
              <a:t>Another case study</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5" y="0"/>
            <a:ext cx="9093689" cy="6858000"/>
          </a:xfrm>
          <a:prstGeom prst="rect">
            <a:avLst/>
          </a:prstGeom>
        </p:spPr>
      </p:pic>
      <p:sp>
        <p:nvSpPr>
          <p:cNvPr id="4" name="Slide Number Placeholder 3">
            <a:extLst>
              <a:ext uri="{FF2B5EF4-FFF2-40B4-BE49-F238E27FC236}">
                <a16:creationId xmlns="" xmlns:a16="http://schemas.microsoft.com/office/drawing/2014/main" id="{E8A19908-A261-4755-860C-E5E6076A63A9}"/>
              </a:ext>
            </a:extLst>
          </p:cNvPr>
          <p:cNvSpPr>
            <a:spLocks noGrp="1"/>
          </p:cNvSpPr>
          <p:nvPr>
            <p:ph type="sldNum" sz="quarter" idx="12"/>
          </p:nvPr>
        </p:nvSpPr>
        <p:spPr/>
        <p:txBody>
          <a:bodyPr/>
          <a:lstStyle/>
          <a:p>
            <a:fld id="{4B6B1A2F-871D-423B-BB8D-13583475D617}" type="slidenum">
              <a:rPr lang="en-US" smtClean="0"/>
              <a:pPr/>
              <a:t>28</a:t>
            </a:fld>
            <a:endParaRPr lang="en-US"/>
          </a:p>
        </p:txBody>
      </p:sp>
    </p:spTree>
    <p:extLst>
      <p:ext uri="{BB962C8B-B14F-4D97-AF65-F5344CB8AC3E}">
        <p14:creationId xmlns:p14="http://schemas.microsoft.com/office/powerpoint/2010/main" val="24222943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31" y="0"/>
            <a:ext cx="9052937" cy="6858000"/>
          </a:xfrm>
          <a:prstGeom prst="rect">
            <a:avLst/>
          </a:prstGeom>
        </p:spPr>
      </p:pic>
      <p:sp>
        <p:nvSpPr>
          <p:cNvPr id="4" name="Slide Number Placeholder 3">
            <a:extLst>
              <a:ext uri="{FF2B5EF4-FFF2-40B4-BE49-F238E27FC236}">
                <a16:creationId xmlns="" xmlns:a16="http://schemas.microsoft.com/office/drawing/2014/main" id="{AC305397-DA1B-41D2-86FB-723FDB3982E0}"/>
              </a:ext>
            </a:extLst>
          </p:cNvPr>
          <p:cNvSpPr>
            <a:spLocks noGrp="1"/>
          </p:cNvSpPr>
          <p:nvPr>
            <p:ph type="sldNum" sz="quarter" idx="12"/>
          </p:nvPr>
        </p:nvSpPr>
        <p:spPr/>
        <p:txBody>
          <a:bodyPr/>
          <a:lstStyle/>
          <a:p>
            <a:fld id="{4B6B1A2F-871D-423B-BB8D-13583475D617}" type="slidenum">
              <a:rPr lang="en-US" smtClean="0"/>
              <a:pPr/>
              <a:t>29</a:t>
            </a:fld>
            <a:endParaRPr lang="en-US"/>
          </a:p>
        </p:txBody>
      </p:sp>
    </p:spTree>
    <p:extLst>
      <p:ext uri="{BB962C8B-B14F-4D97-AF65-F5344CB8AC3E}">
        <p14:creationId xmlns:p14="http://schemas.microsoft.com/office/powerpoint/2010/main" val="31108674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8BFB0A-8DCE-47B7-9A5B-B22F40DF062B}"/>
              </a:ext>
            </a:extLst>
          </p:cNvPr>
          <p:cNvSpPr>
            <a:spLocks noGrp="1"/>
          </p:cNvSpPr>
          <p:nvPr>
            <p:ph type="title"/>
          </p:nvPr>
        </p:nvSpPr>
        <p:spPr/>
        <p:txBody>
          <a:bodyPr/>
          <a:lstStyle/>
          <a:p>
            <a:r>
              <a:rPr lang="en-US" dirty="0"/>
              <a:t>Rationale</a:t>
            </a:r>
          </a:p>
        </p:txBody>
      </p:sp>
      <p:sp>
        <p:nvSpPr>
          <p:cNvPr id="3" name="Content Placeholder 2">
            <a:extLst>
              <a:ext uri="{FF2B5EF4-FFF2-40B4-BE49-F238E27FC236}">
                <a16:creationId xmlns="" xmlns:a16="http://schemas.microsoft.com/office/drawing/2014/main" id="{EF9D2A68-85BE-42B2-975E-76777FEDAB38}"/>
              </a:ext>
            </a:extLst>
          </p:cNvPr>
          <p:cNvSpPr>
            <a:spLocks noGrp="1"/>
          </p:cNvSpPr>
          <p:nvPr>
            <p:ph sz="quarter" idx="1"/>
          </p:nvPr>
        </p:nvSpPr>
        <p:spPr/>
        <p:txBody>
          <a:bodyPr/>
          <a:lstStyle/>
          <a:p>
            <a:r>
              <a:rPr lang="en-US" dirty="0"/>
              <a:t>Given a program/functionality with N parameters, most failures are triggered by a single parameter value or interactions between a relatively small number of parameters (usually, less than six).</a:t>
            </a:r>
          </a:p>
          <a:p>
            <a:r>
              <a:rPr lang="en-US" dirty="0"/>
              <a:t>Most software failures often involve interactions between parameters of the program/functionality.</a:t>
            </a:r>
          </a:p>
          <a:p>
            <a:r>
              <a:rPr lang="en-US" dirty="0"/>
              <a:t>Combinatorial testing is used to find faults due to the combined use of two or more parameters.</a:t>
            </a:r>
          </a:p>
          <a:p>
            <a:pPr marL="0" indent="0">
              <a:buNone/>
            </a:pPr>
            <a:endParaRPr lang="en-US" dirty="0"/>
          </a:p>
          <a:p>
            <a:pPr marL="0" indent="0">
              <a:buNone/>
            </a:pPr>
            <a:r>
              <a:rPr lang="en-US" dirty="0"/>
              <a:t>				NIST report, 2010</a:t>
            </a:r>
          </a:p>
          <a:p>
            <a:endParaRPr lang="en-US" dirty="0"/>
          </a:p>
        </p:txBody>
      </p:sp>
      <p:sp>
        <p:nvSpPr>
          <p:cNvPr id="4" name="Slide Number Placeholder 3">
            <a:extLst>
              <a:ext uri="{FF2B5EF4-FFF2-40B4-BE49-F238E27FC236}">
                <a16:creationId xmlns="" xmlns:a16="http://schemas.microsoft.com/office/drawing/2014/main" id="{91753525-FF8D-4C3D-AF13-3FB76F937027}"/>
              </a:ext>
            </a:extLst>
          </p:cNvPr>
          <p:cNvSpPr>
            <a:spLocks noGrp="1"/>
          </p:cNvSpPr>
          <p:nvPr>
            <p:ph type="sldNum" sz="quarter" idx="12"/>
          </p:nvPr>
        </p:nvSpPr>
        <p:spPr/>
        <p:txBody>
          <a:bodyPr/>
          <a:lstStyle/>
          <a:p>
            <a:fld id="{C4A8E5D9-31F9-426D-8DEF-0827C56228D3}" type="slidenum">
              <a:rPr lang="en-US" smtClean="0"/>
              <a:pPr/>
              <a:t>3</a:t>
            </a:fld>
            <a:endParaRPr lang="en-US"/>
          </a:p>
        </p:txBody>
      </p:sp>
    </p:spTree>
    <p:extLst>
      <p:ext uri="{BB962C8B-B14F-4D97-AF65-F5344CB8AC3E}">
        <p14:creationId xmlns:p14="http://schemas.microsoft.com/office/powerpoint/2010/main" val="79983005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82" y="0"/>
            <a:ext cx="9012836" cy="6858000"/>
          </a:xfrm>
          <a:prstGeom prst="rect">
            <a:avLst/>
          </a:prstGeom>
        </p:spPr>
      </p:pic>
      <p:sp>
        <p:nvSpPr>
          <p:cNvPr id="4" name="Slide Number Placeholder 3">
            <a:extLst>
              <a:ext uri="{FF2B5EF4-FFF2-40B4-BE49-F238E27FC236}">
                <a16:creationId xmlns="" xmlns:a16="http://schemas.microsoft.com/office/drawing/2014/main" id="{85C30922-E95F-4856-B07E-053390DE8722}"/>
              </a:ext>
            </a:extLst>
          </p:cNvPr>
          <p:cNvSpPr>
            <a:spLocks noGrp="1"/>
          </p:cNvSpPr>
          <p:nvPr>
            <p:ph type="sldNum" sz="quarter" idx="12"/>
          </p:nvPr>
        </p:nvSpPr>
        <p:spPr/>
        <p:txBody>
          <a:bodyPr/>
          <a:lstStyle/>
          <a:p>
            <a:fld id="{4B6B1A2F-871D-423B-BB8D-13583475D617}" type="slidenum">
              <a:rPr lang="en-US" smtClean="0"/>
              <a:pPr/>
              <a:t>30</a:t>
            </a:fld>
            <a:endParaRPr lang="en-US"/>
          </a:p>
        </p:txBody>
      </p:sp>
    </p:spTree>
    <p:extLst>
      <p:ext uri="{BB962C8B-B14F-4D97-AF65-F5344CB8AC3E}">
        <p14:creationId xmlns:p14="http://schemas.microsoft.com/office/powerpoint/2010/main" val="129675069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E7C5DF-14BF-486E-AF71-59B87B0C6BEB}"/>
              </a:ext>
            </a:extLst>
          </p:cNvPr>
          <p:cNvSpPr>
            <a:spLocks noGrp="1"/>
          </p:cNvSpPr>
          <p:nvPr>
            <p:ph type="title"/>
          </p:nvPr>
        </p:nvSpPr>
        <p:spPr/>
        <p:txBody>
          <a:bodyPr/>
          <a:lstStyle/>
          <a:p>
            <a:r>
              <a:rPr lang="en-US" dirty="0"/>
              <a:t>All pair test cases for problem 1 – A generic application</a:t>
            </a:r>
          </a:p>
        </p:txBody>
      </p:sp>
      <p:sp>
        <p:nvSpPr>
          <p:cNvPr id="3" name="Slide Number Placeholder 2">
            <a:extLst>
              <a:ext uri="{FF2B5EF4-FFF2-40B4-BE49-F238E27FC236}">
                <a16:creationId xmlns="" xmlns:a16="http://schemas.microsoft.com/office/drawing/2014/main" id="{0F64C340-3A33-4C44-A866-ECD227B13D50}"/>
              </a:ext>
            </a:extLst>
          </p:cNvPr>
          <p:cNvSpPr>
            <a:spLocks noGrp="1"/>
          </p:cNvSpPr>
          <p:nvPr>
            <p:ph type="sldNum" sz="quarter" idx="12"/>
          </p:nvPr>
        </p:nvSpPr>
        <p:spPr/>
        <p:txBody>
          <a:bodyPr/>
          <a:lstStyle/>
          <a:p>
            <a:fld id="{4B6B1A2F-871D-423B-BB8D-13583475D617}" type="slidenum">
              <a:rPr lang="en-US" smtClean="0"/>
              <a:pPr/>
              <a:t>31</a:t>
            </a:fld>
            <a:endParaRPr lang="en-US"/>
          </a:p>
        </p:txBody>
      </p:sp>
      <p:graphicFrame>
        <p:nvGraphicFramePr>
          <p:cNvPr id="4" name="Table 3">
            <a:extLst>
              <a:ext uri="{FF2B5EF4-FFF2-40B4-BE49-F238E27FC236}">
                <a16:creationId xmlns="" xmlns:a16="http://schemas.microsoft.com/office/drawing/2014/main" id="{70FB367C-7BE0-47AE-BA55-70ECA31672CF}"/>
              </a:ext>
            </a:extLst>
          </p:cNvPr>
          <p:cNvGraphicFramePr>
            <a:graphicFrameLocks noGrp="1"/>
          </p:cNvGraphicFramePr>
          <p:nvPr>
            <p:extLst>
              <p:ext uri="{D42A27DB-BD31-4B8C-83A1-F6EECF244321}">
                <p14:modId xmlns:p14="http://schemas.microsoft.com/office/powerpoint/2010/main" val="3669034472"/>
              </p:ext>
            </p:extLst>
          </p:nvPr>
        </p:nvGraphicFramePr>
        <p:xfrm>
          <a:off x="685800" y="1397000"/>
          <a:ext cx="7772400" cy="4079240"/>
        </p:xfrm>
        <a:graphic>
          <a:graphicData uri="http://schemas.openxmlformats.org/drawingml/2006/table">
            <a:tbl>
              <a:tblPr firstRow="1" bandRow="1">
                <a:tableStyleId>{5C22544A-7EE6-4342-B048-85BDC9FD1C3A}</a:tableStyleId>
              </a:tblPr>
              <a:tblGrid>
                <a:gridCol w="1295400">
                  <a:extLst>
                    <a:ext uri="{9D8B030D-6E8A-4147-A177-3AD203B41FA5}">
                      <a16:colId xmlns="" xmlns:a16="http://schemas.microsoft.com/office/drawing/2014/main" val="1488585975"/>
                    </a:ext>
                  </a:extLst>
                </a:gridCol>
                <a:gridCol w="1295400">
                  <a:extLst>
                    <a:ext uri="{9D8B030D-6E8A-4147-A177-3AD203B41FA5}">
                      <a16:colId xmlns="" xmlns:a16="http://schemas.microsoft.com/office/drawing/2014/main" val="1575167878"/>
                    </a:ext>
                  </a:extLst>
                </a:gridCol>
                <a:gridCol w="1295400">
                  <a:extLst>
                    <a:ext uri="{9D8B030D-6E8A-4147-A177-3AD203B41FA5}">
                      <a16:colId xmlns="" xmlns:a16="http://schemas.microsoft.com/office/drawing/2014/main" val="994643011"/>
                    </a:ext>
                  </a:extLst>
                </a:gridCol>
                <a:gridCol w="1295400">
                  <a:extLst>
                    <a:ext uri="{9D8B030D-6E8A-4147-A177-3AD203B41FA5}">
                      <a16:colId xmlns="" xmlns:a16="http://schemas.microsoft.com/office/drawing/2014/main" val="602130251"/>
                    </a:ext>
                  </a:extLst>
                </a:gridCol>
                <a:gridCol w="1295400">
                  <a:extLst>
                    <a:ext uri="{9D8B030D-6E8A-4147-A177-3AD203B41FA5}">
                      <a16:colId xmlns="" xmlns:a16="http://schemas.microsoft.com/office/drawing/2014/main" val="1783858349"/>
                    </a:ext>
                  </a:extLst>
                </a:gridCol>
                <a:gridCol w="1295400">
                  <a:extLst>
                    <a:ext uri="{9D8B030D-6E8A-4147-A177-3AD203B41FA5}">
                      <a16:colId xmlns="" xmlns:a16="http://schemas.microsoft.com/office/drawing/2014/main" val="3132960095"/>
                    </a:ext>
                  </a:extLst>
                </a:gridCol>
              </a:tblGrid>
              <a:tr h="370840">
                <a:tc>
                  <a:txBody>
                    <a:bodyPr/>
                    <a:lstStyle/>
                    <a:p>
                      <a:r>
                        <a:rPr lang="en-US" dirty="0"/>
                        <a:t>Test case #</a:t>
                      </a:r>
                    </a:p>
                  </a:txBody>
                  <a:tcPr/>
                </a:tc>
                <a:tc>
                  <a:txBody>
                    <a:bodyPr/>
                    <a:lstStyle/>
                    <a:p>
                      <a:r>
                        <a:rPr lang="en-US" dirty="0"/>
                        <a:t>OS</a:t>
                      </a:r>
                    </a:p>
                  </a:txBody>
                  <a:tcPr/>
                </a:tc>
                <a:tc>
                  <a:txBody>
                    <a:bodyPr/>
                    <a:lstStyle/>
                    <a:p>
                      <a:r>
                        <a:rPr lang="en-US" dirty="0"/>
                        <a:t>Browser</a:t>
                      </a:r>
                    </a:p>
                  </a:txBody>
                  <a:tcPr/>
                </a:tc>
                <a:tc>
                  <a:txBody>
                    <a:bodyPr/>
                    <a:lstStyle/>
                    <a:p>
                      <a:r>
                        <a:rPr lang="en-US" dirty="0"/>
                        <a:t>Protocol</a:t>
                      </a:r>
                    </a:p>
                  </a:txBody>
                  <a:tcPr/>
                </a:tc>
                <a:tc>
                  <a:txBody>
                    <a:bodyPr/>
                    <a:lstStyle/>
                    <a:p>
                      <a:r>
                        <a:rPr lang="en-US" dirty="0"/>
                        <a:t>Machine</a:t>
                      </a:r>
                    </a:p>
                  </a:txBody>
                  <a:tcPr/>
                </a:tc>
                <a:tc>
                  <a:txBody>
                    <a:bodyPr/>
                    <a:lstStyle/>
                    <a:p>
                      <a:r>
                        <a:rPr lang="en-US" dirty="0"/>
                        <a:t>Database</a:t>
                      </a:r>
                    </a:p>
                  </a:txBody>
                  <a:tcPr/>
                </a:tc>
                <a:extLst>
                  <a:ext uri="{0D108BD9-81ED-4DB2-BD59-A6C34878D82A}">
                    <a16:rowId xmlns="" xmlns:a16="http://schemas.microsoft.com/office/drawing/2014/main" val="2983867724"/>
                  </a:ext>
                </a:extLst>
              </a:tr>
              <a:tr h="370840">
                <a:tc>
                  <a:txBody>
                    <a:bodyPr/>
                    <a:lstStyle/>
                    <a:p>
                      <a:pPr algn="ctr"/>
                      <a:r>
                        <a:rPr lang="en-US" dirty="0"/>
                        <a:t>1</a:t>
                      </a:r>
                    </a:p>
                  </a:txBody>
                  <a:tcPr/>
                </a:tc>
                <a:tc>
                  <a:txBody>
                    <a:bodyPr/>
                    <a:lstStyle/>
                    <a:p>
                      <a:pPr algn="ctr"/>
                      <a:r>
                        <a:rPr lang="en-US" dirty="0"/>
                        <a:t>Windows 10</a:t>
                      </a:r>
                    </a:p>
                  </a:txBody>
                  <a:tcPr/>
                </a:tc>
                <a:tc>
                  <a:txBody>
                    <a:bodyPr/>
                    <a:lstStyle/>
                    <a:p>
                      <a:pPr algn="ctr"/>
                      <a:r>
                        <a:rPr lang="en-US" dirty="0"/>
                        <a:t>Mic. Edge</a:t>
                      </a:r>
                    </a:p>
                  </a:txBody>
                  <a:tcPr/>
                </a:tc>
                <a:tc>
                  <a:txBody>
                    <a:bodyPr/>
                    <a:lstStyle/>
                    <a:p>
                      <a:pPr algn="ctr"/>
                      <a:r>
                        <a:rPr lang="en-US" dirty="0"/>
                        <a:t>IPv4</a:t>
                      </a:r>
                    </a:p>
                  </a:txBody>
                  <a:tcPr/>
                </a:tc>
                <a:tc>
                  <a:txBody>
                    <a:bodyPr/>
                    <a:lstStyle/>
                    <a:p>
                      <a:pPr algn="ctr"/>
                      <a:r>
                        <a:rPr lang="en-US" dirty="0"/>
                        <a:t>Intel</a:t>
                      </a:r>
                    </a:p>
                  </a:txBody>
                  <a:tcPr/>
                </a:tc>
                <a:tc>
                  <a:txBody>
                    <a:bodyPr/>
                    <a:lstStyle/>
                    <a:p>
                      <a:pPr algn="ctr"/>
                      <a:r>
                        <a:rPr lang="en-US" dirty="0"/>
                        <a:t>MySQL</a:t>
                      </a:r>
                    </a:p>
                  </a:txBody>
                  <a:tcPr/>
                </a:tc>
                <a:extLst>
                  <a:ext uri="{0D108BD9-81ED-4DB2-BD59-A6C34878D82A}">
                    <a16:rowId xmlns="" xmlns:a16="http://schemas.microsoft.com/office/drawing/2014/main" val="2112400033"/>
                  </a:ext>
                </a:extLst>
              </a:tr>
              <a:tr h="370840">
                <a:tc>
                  <a:txBody>
                    <a:bodyPr/>
                    <a:lstStyle/>
                    <a:p>
                      <a:pPr algn="ctr"/>
                      <a:r>
                        <a:rPr lang="en-US" dirty="0"/>
                        <a:t>2</a:t>
                      </a:r>
                    </a:p>
                  </a:txBody>
                  <a:tcPr/>
                </a:tc>
                <a:tc>
                  <a:txBody>
                    <a:bodyPr/>
                    <a:lstStyle/>
                    <a:p>
                      <a:pPr algn="ctr"/>
                      <a:r>
                        <a:rPr lang="en-US" dirty="0"/>
                        <a:t>Windows 10</a:t>
                      </a:r>
                    </a:p>
                  </a:txBody>
                  <a:tcPr/>
                </a:tc>
                <a:tc>
                  <a:txBody>
                    <a:bodyPr/>
                    <a:lstStyle/>
                    <a:p>
                      <a:pPr algn="ctr"/>
                      <a:r>
                        <a:rPr lang="en-US" dirty="0"/>
                        <a:t>Firefox</a:t>
                      </a:r>
                    </a:p>
                  </a:txBody>
                  <a:tcPr/>
                </a:tc>
                <a:tc>
                  <a:txBody>
                    <a:bodyPr/>
                    <a:lstStyle/>
                    <a:p>
                      <a:pPr algn="ctr"/>
                      <a:r>
                        <a:rPr lang="en-US" dirty="0"/>
                        <a:t>IPv6</a:t>
                      </a:r>
                    </a:p>
                  </a:txBody>
                  <a:tcPr/>
                </a:tc>
                <a:tc>
                  <a:txBody>
                    <a:bodyPr/>
                    <a:lstStyle/>
                    <a:p>
                      <a:pPr algn="ctr"/>
                      <a:r>
                        <a:rPr lang="en-US" dirty="0"/>
                        <a:t>AMD</a:t>
                      </a:r>
                    </a:p>
                  </a:txBody>
                  <a:tcPr/>
                </a:tc>
                <a:tc>
                  <a:txBody>
                    <a:bodyPr/>
                    <a:lstStyle/>
                    <a:p>
                      <a:pPr algn="ctr"/>
                      <a:r>
                        <a:rPr lang="en-US" dirty="0"/>
                        <a:t>Sybase</a:t>
                      </a:r>
                    </a:p>
                  </a:txBody>
                  <a:tcPr/>
                </a:tc>
                <a:extLst>
                  <a:ext uri="{0D108BD9-81ED-4DB2-BD59-A6C34878D82A}">
                    <a16:rowId xmlns="" xmlns:a16="http://schemas.microsoft.com/office/drawing/2014/main" val="2523268992"/>
                  </a:ext>
                </a:extLst>
              </a:tr>
              <a:tr h="370840">
                <a:tc>
                  <a:txBody>
                    <a:bodyPr/>
                    <a:lstStyle/>
                    <a:p>
                      <a:pPr algn="ctr"/>
                      <a:r>
                        <a:rPr lang="en-US" dirty="0"/>
                        <a:t>3</a:t>
                      </a:r>
                    </a:p>
                  </a:txBody>
                  <a:tcPr/>
                </a:tc>
                <a:tc>
                  <a:txBody>
                    <a:bodyPr/>
                    <a:lstStyle/>
                    <a:p>
                      <a:pPr algn="ctr"/>
                      <a:r>
                        <a:rPr lang="en-US" dirty="0"/>
                        <a:t>Windows 10</a:t>
                      </a:r>
                    </a:p>
                  </a:txBody>
                  <a:tcPr/>
                </a:tc>
                <a:tc>
                  <a:txBody>
                    <a:bodyPr/>
                    <a:lstStyle/>
                    <a:p>
                      <a:pPr algn="ctr"/>
                      <a:r>
                        <a:rPr lang="en-US" dirty="0"/>
                        <a:t>Mic. Edge</a:t>
                      </a:r>
                    </a:p>
                  </a:txBody>
                  <a:tcPr/>
                </a:tc>
                <a:tc>
                  <a:txBody>
                    <a:bodyPr/>
                    <a:lstStyle/>
                    <a:p>
                      <a:pPr algn="ctr"/>
                      <a:r>
                        <a:rPr lang="en-US" dirty="0"/>
                        <a:t>IPv6</a:t>
                      </a:r>
                    </a:p>
                  </a:txBody>
                  <a:tcPr/>
                </a:tc>
                <a:tc>
                  <a:txBody>
                    <a:bodyPr/>
                    <a:lstStyle/>
                    <a:p>
                      <a:pPr algn="ctr"/>
                      <a:r>
                        <a:rPr lang="en-US" dirty="0"/>
                        <a:t>Intel</a:t>
                      </a:r>
                    </a:p>
                  </a:txBody>
                  <a:tcPr/>
                </a:tc>
                <a:tc>
                  <a:txBody>
                    <a:bodyPr/>
                    <a:lstStyle/>
                    <a:p>
                      <a:pPr algn="ctr"/>
                      <a:r>
                        <a:rPr lang="en-US" dirty="0"/>
                        <a:t>Oracle</a:t>
                      </a:r>
                    </a:p>
                  </a:txBody>
                  <a:tcPr/>
                </a:tc>
                <a:extLst>
                  <a:ext uri="{0D108BD9-81ED-4DB2-BD59-A6C34878D82A}">
                    <a16:rowId xmlns="" xmlns:a16="http://schemas.microsoft.com/office/drawing/2014/main" val="918008827"/>
                  </a:ext>
                </a:extLst>
              </a:tr>
              <a:tr h="370840">
                <a:tc>
                  <a:txBody>
                    <a:bodyPr/>
                    <a:lstStyle/>
                    <a:p>
                      <a:pPr algn="ctr"/>
                      <a:r>
                        <a:rPr lang="en-US" dirty="0"/>
                        <a:t>4</a:t>
                      </a:r>
                    </a:p>
                  </a:txBody>
                  <a:tcPr/>
                </a:tc>
                <a:tc>
                  <a:txBody>
                    <a:bodyPr/>
                    <a:lstStyle/>
                    <a:p>
                      <a:pPr algn="ctr"/>
                      <a:r>
                        <a:rPr lang="en-US" dirty="0"/>
                        <a:t>iOS</a:t>
                      </a:r>
                    </a:p>
                  </a:txBody>
                  <a:tcPr/>
                </a:tc>
                <a:tc>
                  <a:txBody>
                    <a:bodyPr/>
                    <a:lstStyle/>
                    <a:p>
                      <a:pPr algn="ctr"/>
                      <a:r>
                        <a:rPr lang="en-US" dirty="0"/>
                        <a:t>Firefox</a:t>
                      </a:r>
                    </a:p>
                  </a:txBody>
                  <a:tcPr/>
                </a:tc>
                <a:tc>
                  <a:txBody>
                    <a:bodyPr/>
                    <a:lstStyle/>
                    <a:p>
                      <a:pPr algn="ctr"/>
                      <a:r>
                        <a:rPr lang="en-US" dirty="0"/>
                        <a:t>IPv4</a:t>
                      </a:r>
                    </a:p>
                  </a:txBody>
                  <a:tcPr/>
                </a:tc>
                <a:tc>
                  <a:txBody>
                    <a:bodyPr/>
                    <a:lstStyle/>
                    <a:p>
                      <a:pPr algn="ctr"/>
                      <a:r>
                        <a:rPr lang="en-US" dirty="0"/>
                        <a:t>AMD</a:t>
                      </a:r>
                    </a:p>
                  </a:txBody>
                  <a:tcPr/>
                </a:tc>
                <a:tc>
                  <a:txBody>
                    <a:bodyPr/>
                    <a:lstStyle/>
                    <a:p>
                      <a:pPr algn="ctr"/>
                      <a:r>
                        <a:rPr lang="en-US" dirty="0"/>
                        <a:t>MySQL</a:t>
                      </a:r>
                    </a:p>
                  </a:txBody>
                  <a:tcPr/>
                </a:tc>
                <a:extLst>
                  <a:ext uri="{0D108BD9-81ED-4DB2-BD59-A6C34878D82A}">
                    <a16:rowId xmlns="" xmlns:a16="http://schemas.microsoft.com/office/drawing/2014/main" val="2922983542"/>
                  </a:ext>
                </a:extLst>
              </a:tr>
              <a:tr h="370840">
                <a:tc>
                  <a:txBody>
                    <a:bodyPr/>
                    <a:lstStyle/>
                    <a:p>
                      <a:pPr algn="ctr"/>
                      <a:r>
                        <a:rPr lang="en-US" dirty="0"/>
                        <a:t>5</a:t>
                      </a:r>
                    </a:p>
                  </a:txBody>
                  <a:tcPr/>
                </a:tc>
                <a:tc>
                  <a:txBody>
                    <a:bodyPr/>
                    <a:lstStyle/>
                    <a:p>
                      <a:pPr algn="ctr"/>
                      <a:r>
                        <a:rPr lang="en-US" dirty="0"/>
                        <a:t>iOS</a:t>
                      </a:r>
                    </a:p>
                  </a:txBody>
                  <a:tcPr/>
                </a:tc>
                <a:tc>
                  <a:txBody>
                    <a:bodyPr/>
                    <a:lstStyle/>
                    <a:p>
                      <a:pPr algn="ctr"/>
                      <a:r>
                        <a:rPr lang="en-US" dirty="0"/>
                        <a:t>Mic Edge</a:t>
                      </a:r>
                    </a:p>
                  </a:txBody>
                  <a:tcPr/>
                </a:tc>
                <a:tc>
                  <a:txBody>
                    <a:bodyPr/>
                    <a:lstStyle/>
                    <a:p>
                      <a:pPr algn="ctr"/>
                      <a:r>
                        <a:rPr lang="en-US" dirty="0"/>
                        <a:t>IPv4</a:t>
                      </a:r>
                    </a:p>
                  </a:txBody>
                  <a:tcPr/>
                </a:tc>
                <a:tc>
                  <a:txBody>
                    <a:bodyPr/>
                    <a:lstStyle/>
                    <a:p>
                      <a:pPr algn="ctr"/>
                      <a:r>
                        <a:rPr lang="en-US" dirty="0"/>
                        <a:t>Intel</a:t>
                      </a:r>
                    </a:p>
                  </a:txBody>
                  <a:tcPr/>
                </a:tc>
                <a:tc>
                  <a:txBody>
                    <a:bodyPr/>
                    <a:lstStyle/>
                    <a:p>
                      <a:pPr algn="ctr"/>
                      <a:r>
                        <a:rPr lang="en-US" dirty="0"/>
                        <a:t>Sybase</a:t>
                      </a:r>
                    </a:p>
                  </a:txBody>
                  <a:tcPr/>
                </a:tc>
                <a:extLst>
                  <a:ext uri="{0D108BD9-81ED-4DB2-BD59-A6C34878D82A}">
                    <a16:rowId xmlns="" xmlns:a16="http://schemas.microsoft.com/office/drawing/2014/main" val="975066854"/>
                  </a:ext>
                </a:extLst>
              </a:tr>
              <a:tr h="370840">
                <a:tc>
                  <a:txBody>
                    <a:bodyPr/>
                    <a:lstStyle/>
                    <a:p>
                      <a:pPr algn="ctr"/>
                      <a:r>
                        <a:rPr lang="en-US" dirty="0"/>
                        <a:t>6</a:t>
                      </a:r>
                    </a:p>
                  </a:txBody>
                  <a:tcPr/>
                </a:tc>
                <a:tc>
                  <a:txBody>
                    <a:bodyPr/>
                    <a:lstStyle/>
                    <a:p>
                      <a:pPr algn="ctr"/>
                      <a:r>
                        <a:rPr lang="en-US" dirty="0"/>
                        <a:t>iOS</a:t>
                      </a:r>
                    </a:p>
                  </a:txBody>
                  <a:tcPr/>
                </a:tc>
                <a:tc>
                  <a:txBody>
                    <a:bodyPr/>
                    <a:lstStyle/>
                    <a:p>
                      <a:pPr algn="ctr"/>
                      <a:r>
                        <a:rPr lang="en-US" dirty="0"/>
                        <a:t>Firefox</a:t>
                      </a:r>
                    </a:p>
                  </a:txBody>
                  <a:tcPr/>
                </a:tc>
                <a:tc>
                  <a:txBody>
                    <a:bodyPr/>
                    <a:lstStyle/>
                    <a:p>
                      <a:pPr algn="ctr"/>
                      <a:r>
                        <a:rPr lang="en-US" dirty="0"/>
                        <a:t>IPv4</a:t>
                      </a:r>
                    </a:p>
                  </a:txBody>
                  <a:tcPr/>
                </a:tc>
                <a:tc>
                  <a:txBody>
                    <a:bodyPr/>
                    <a:lstStyle/>
                    <a:p>
                      <a:pPr algn="ctr"/>
                      <a:r>
                        <a:rPr lang="en-US" dirty="0"/>
                        <a:t>Intel</a:t>
                      </a:r>
                    </a:p>
                  </a:txBody>
                  <a:tcPr/>
                </a:tc>
                <a:tc>
                  <a:txBody>
                    <a:bodyPr/>
                    <a:lstStyle/>
                    <a:p>
                      <a:pPr algn="ctr"/>
                      <a:r>
                        <a:rPr lang="en-US" dirty="0"/>
                        <a:t>Oracle</a:t>
                      </a:r>
                    </a:p>
                  </a:txBody>
                  <a:tcPr/>
                </a:tc>
                <a:extLst>
                  <a:ext uri="{0D108BD9-81ED-4DB2-BD59-A6C34878D82A}">
                    <a16:rowId xmlns="" xmlns:a16="http://schemas.microsoft.com/office/drawing/2014/main" val="3937290033"/>
                  </a:ext>
                </a:extLst>
              </a:tr>
              <a:tr h="370840">
                <a:tc>
                  <a:txBody>
                    <a:bodyPr/>
                    <a:lstStyle/>
                    <a:p>
                      <a:pPr algn="ctr"/>
                      <a:r>
                        <a:rPr lang="en-US" dirty="0"/>
                        <a:t>7</a:t>
                      </a:r>
                    </a:p>
                  </a:txBody>
                  <a:tcPr/>
                </a:tc>
                <a:tc>
                  <a:txBody>
                    <a:bodyPr/>
                    <a:lstStyle/>
                    <a:p>
                      <a:pPr algn="ctr"/>
                      <a:r>
                        <a:rPr lang="en-US" dirty="0"/>
                        <a:t>Red Hat</a:t>
                      </a:r>
                    </a:p>
                  </a:txBody>
                  <a:tcPr/>
                </a:tc>
                <a:tc>
                  <a:txBody>
                    <a:bodyPr/>
                    <a:lstStyle/>
                    <a:p>
                      <a:pPr algn="ctr"/>
                      <a:r>
                        <a:rPr lang="en-US" dirty="0"/>
                        <a:t>Mic. Edge</a:t>
                      </a:r>
                    </a:p>
                  </a:txBody>
                  <a:tcPr/>
                </a:tc>
                <a:tc>
                  <a:txBody>
                    <a:bodyPr/>
                    <a:lstStyle/>
                    <a:p>
                      <a:pPr algn="ctr"/>
                      <a:r>
                        <a:rPr lang="en-US" dirty="0"/>
                        <a:t>IPv6</a:t>
                      </a:r>
                    </a:p>
                  </a:txBody>
                  <a:tcPr/>
                </a:tc>
                <a:tc>
                  <a:txBody>
                    <a:bodyPr/>
                    <a:lstStyle/>
                    <a:p>
                      <a:pPr algn="ctr"/>
                      <a:r>
                        <a:rPr lang="en-US" dirty="0"/>
                        <a:t>AMD</a:t>
                      </a:r>
                    </a:p>
                  </a:txBody>
                  <a:tcPr/>
                </a:tc>
                <a:tc>
                  <a:txBody>
                    <a:bodyPr/>
                    <a:lstStyle/>
                    <a:p>
                      <a:pPr algn="ctr"/>
                      <a:r>
                        <a:rPr lang="en-US" dirty="0"/>
                        <a:t>MySQL</a:t>
                      </a:r>
                    </a:p>
                  </a:txBody>
                  <a:tcPr/>
                </a:tc>
                <a:extLst>
                  <a:ext uri="{0D108BD9-81ED-4DB2-BD59-A6C34878D82A}">
                    <a16:rowId xmlns="" xmlns:a16="http://schemas.microsoft.com/office/drawing/2014/main" val="2537468677"/>
                  </a:ext>
                </a:extLst>
              </a:tr>
              <a:tr h="370840">
                <a:tc>
                  <a:txBody>
                    <a:bodyPr/>
                    <a:lstStyle/>
                    <a:p>
                      <a:pPr algn="ctr"/>
                      <a:r>
                        <a:rPr lang="en-US" dirty="0"/>
                        <a:t>8</a:t>
                      </a:r>
                    </a:p>
                  </a:txBody>
                  <a:tcPr/>
                </a:tc>
                <a:tc>
                  <a:txBody>
                    <a:bodyPr/>
                    <a:lstStyle/>
                    <a:p>
                      <a:pPr algn="ctr"/>
                      <a:r>
                        <a:rPr lang="en-US" dirty="0"/>
                        <a:t>Red Hat</a:t>
                      </a:r>
                    </a:p>
                  </a:txBody>
                  <a:tcPr/>
                </a:tc>
                <a:tc>
                  <a:txBody>
                    <a:bodyPr/>
                    <a:lstStyle/>
                    <a:p>
                      <a:pPr algn="ctr"/>
                      <a:r>
                        <a:rPr lang="en-US" dirty="0"/>
                        <a:t>Firefox</a:t>
                      </a:r>
                    </a:p>
                  </a:txBody>
                  <a:tcPr/>
                </a:tc>
                <a:tc>
                  <a:txBody>
                    <a:bodyPr/>
                    <a:lstStyle/>
                    <a:p>
                      <a:pPr algn="ctr"/>
                      <a:r>
                        <a:rPr lang="en-US" dirty="0"/>
                        <a:t>IPv4</a:t>
                      </a:r>
                    </a:p>
                  </a:txBody>
                  <a:tcPr/>
                </a:tc>
                <a:tc>
                  <a:txBody>
                    <a:bodyPr/>
                    <a:lstStyle/>
                    <a:p>
                      <a:pPr algn="ctr"/>
                      <a:r>
                        <a:rPr lang="en-US" dirty="0"/>
                        <a:t>Intel</a:t>
                      </a:r>
                    </a:p>
                  </a:txBody>
                  <a:tcPr/>
                </a:tc>
                <a:tc>
                  <a:txBody>
                    <a:bodyPr/>
                    <a:lstStyle/>
                    <a:p>
                      <a:pPr algn="ctr"/>
                      <a:r>
                        <a:rPr lang="en-US" dirty="0"/>
                        <a:t>Sybase</a:t>
                      </a:r>
                    </a:p>
                  </a:txBody>
                  <a:tcPr/>
                </a:tc>
                <a:extLst>
                  <a:ext uri="{0D108BD9-81ED-4DB2-BD59-A6C34878D82A}">
                    <a16:rowId xmlns="" xmlns:a16="http://schemas.microsoft.com/office/drawing/2014/main" val="102597964"/>
                  </a:ext>
                </a:extLst>
              </a:tr>
              <a:tr h="370840">
                <a:tc>
                  <a:txBody>
                    <a:bodyPr/>
                    <a:lstStyle/>
                    <a:p>
                      <a:pPr algn="ctr"/>
                      <a:r>
                        <a:rPr lang="en-US" dirty="0"/>
                        <a:t>9</a:t>
                      </a:r>
                    </a:p>
                  </a:txBody>
                  <a:tcPr/>
                </a:tc>
                <a:tc>
                  <a:txBody>
                    <a:bodyPr/>
                    <a:lstStyle/>
                    <a:p>
                      <a:pPr algn="ctr"/>
                      <a:r>
                        <a:rPr lang="en-US" dirty="0"/>
                        <a:t>Red Hat</a:t>
                      </a:r>
                    </a:p>
                  </a:txBody>
                  <a:tcPr/>
                </a:tc>
                <a:tc>
                  <a:txBody>
                    <a:bodyPr/>
                    <a:lstStyle/>
                    <a:p>
                      <a:pPr algn="ctr"/>
                      <a:r>
                        <a:rPr lang="en-US" dirty="0"/>
                        <a:t>Firefox</a:t>
                      </a:r>
                    </a:p>
                  </a:txBody>
                  <a:tcPr/>
                </a:tc>
                <a:tc>
                  <a:txBody>
                    <a:bodyPr/>
                    <a:lstStyle/>
                    <a:p>
                      <a:pPr algn="ctr"/>
                      <a:r>
                        <a:rPr lang="en-US" dirty="0"/>
                        <a:t>IPv4</a:t>
                      </a:r>
                    </a:p>
                  </a:txBody>
                  <a:tcPr/>
                </a:tc>
                <a:tc>
                  <a:txBody>
                    <a:bodyPr/>
                    <a:lstStyle/>
                    <a:p>
                      <a:pPr algn="ctr"/>
                      <a:r>
                        <a:rPr lang="en-US" dirty="0"/>
                        <a:t>AMD</a:t>
                      </a:r>
                    </a:p>
                  </a:txBody>
                  <a:tcPr/>
                </a:tc>
                <a:tc>
                  <a:txBody>
                    <a:bodyPr/>
                    <a:lstStyle/>
                    <a:p>
                      <a:pPr algn="ctr"/>
                      <a:r>
                        <a:rPr lang="en-US" dirty="0"/>
                        <a:t>Oracle</a:t>
                      </a:r>
                    </a:p>
                  </a:txBody>
                  <a:tcPr/>
                </a:tc>
                <a:extLst>
                  <a:ext uri="{0D108BD9-81ED-4DB2-BD59-A6C34878D82A}">
                    <a16:rowId xmlns="" xmlns:a16="http://schemas.microsoft.com/office/drawing/2014/main" val="700397753"/>
                  </a:ext>
                </a:extLst>
              </a:tr>
              <a:tr h="370840">
                <a:tc>
                  <a:txBody>
                    <a:bodyPr/>
                    <a:lstStyle/>
                    <a:p>
                      <a:pPr algn="ctr"/>
                      <a:r>
                        <a:rPr lang="en-US" dirty="0"/>
                        <a:t>10</a:t>
                      </a:r>
                    </a:p>
                  </a:txBody>
                  <a:tcPr/>
                </a:tc>
                <a:tc>
                  <a:txBody>
                    <a:bodyPr/>
                    <a:lstStyle/>
                    <a:p>
                      <a:pPr algn="ctr"/>
                      <a:r>
                        <a:rPr lang="en-US" dirty="0"/>
                        <a:t>iOS</a:t>
                      </a:r>
                    </a:p>
                  </a:txBody>
                  <a:tcPr/>
                </a:tc>
                <a:tc>
                  <a:txBody>
                    <a:bodyPr/>
                    <a:lstStyle/>
                    <a:p>
                      <a:pPr algn="ctr"/>
                      <a:r>
                        <a:rPr lang="en-US" dirty="0"/>
                        <a:t>Firefox</a:t>
                      </a:r>
                    </a:p>
                  </a:txBody>
                  <a:tcPr/>
                </a:tc>
                <a:tc>
                  <a:txBody>
                    <a:bodyPr/>
                    <a:lstStyle/>
                    <a:p>
                      <a:pPr algn="ctr"/>
                      <a:r>
                        <a:rPr lang="en-US" dirty="0"/>
                        <a:t>IPv6</a:t>
                      </a:r>
                    </a:p>
                  </a:txBody>
                  <a:tcPr/>
                </a:tc>
                <a:tc>
                  <a:txBody>
                    <a:bodyPr/>
                    <a:lstStyle/>
                    <a:p>
                      <a:pPr algn="ctr"/>
                      <a:r>
                        <a:rPr lang="en-US" dirty="0"/>
                        <a:t>AMD</a:t>
                      </a:r>
                    </a:p>
                  </a:txBody>
                  <a:tcPr/>
                </a:tc>
                <a:tc>
                  <a:txBody>
                    <a:bodyPr/>
                    <a:lstStyle/>
                    <a:p>
                      <a:pPr algn="ctr"/>
                      <a:r>
                        <a:rPr lang="en-US" dirty="0"/>
                        <a:t>Oracle</a:t>
                      </a:r>
                    </a:p>
                  </a:txBody>
                  <a:tcPr/>
                </a:tc>
                <a:extLst>
                  <a:ext uri="{0D108BD9-81ED-4DB2-BD59-A6C34878D82A}">
                    <a16:rowId xmlns="" xmlns:a16="http://schemas.microsoft.com/office/drawing/2014/main" val="4265355773"/>
                  </a:ext>
                </a:extLst>
              </a:tr>
            </a:tbl>
          </a:graphicData>
        </a:graphic>
      </p:graphicFrame>
    </p:spTree>
    <p:extLst>
      <p:ext uri="{BB962C8B-B14F-4D97-AF65-F5344CB8AC3E}">
        <p14:creationId xmlns:p14="http://schemas.microsoft.com/office/powerpoint/2010/main" val="230727645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E11696-4CE4-4D11-A150-8580271FB057}"/>
              </a:ext>
            </a:extLst>
          </p:cNvPr>
          <p:cNvSpPr>
            <a:spLocks noGrp="1"/>
          </p:cNvSpPr>
          <p:nvPr>
            <p:ph type="title"/>
          </p:nvPr>
        </p:nvSpPr>
        <p:spPr/>
        <p:txBody>
          <a:bodyPr/>
          <a:lstStyle/>
          <a:p>
            <a:r>
              <a:rPr lang="en-US" dirty="0"/>
              <a:t>T-way combinatorial testing (revisited)</a:t>
            </a:r>
          </a:p>
        </p:txBody>
      </p:sp>
      <p:sp>
        <p:nvSpPr>
          <p:cNvPr id="4" name="Content Placeholder 3">
            <a:extLst>
              <a:ext uri="{FF2B5EF4-FFF2-40B4-BE49-F238E27FC236}">
                <a16:creationId xmlns="" xmlns:a16="http://schemas.microsoft.com/office/drawing/2014/main" id="{056E4FD2-AFDF-4827-9EF5-F0154B117895}"/>
              </a:ext>
            </a:extLst>
          </p:cNvPr>
          <p:cNvSpPr>
            <a:spLocks noGrp="1"/>
          </p:cNvSpPr>
          <p:nvPr>
            <p:ph sz="quarter" idx="1"/>
          </p:nvPr>
        </p:nvSpPr>
        <p:spPr/>
        <p:txBody>
          <a:bodyPr/>
          <a:lstStyle/>
          <a:p>
            <a:r>
              <a:rPr lang="en-US" dirty="0"/>
              <a:t>Assume a program/functionality with 10 Boolean input parameters, here is a test cases table for 3-way combinatorial testing</a:t>
            </a:r>
          </a:p>
        </p:txBody>
      </p:sp>
      <p:sp>
        <p:nvSpPr>
          <p:cNvPr id="3" name="Slide Number Placeholder 2">
            <a:extLst>
              <a:ext uri="{FF2B5EF4-FFF2-40B4-BE49-F238E27FC236}">
                <a16:creationId xmlns="" xmlns:a16="http://schemas.microsoft.com/office/drawing/2014/main" id="{02CEAD1A-2274-4667-9628-CC6BF9B86041}"/>
              </a:ext>
            </a:extLst>
          </p:cNvPr>
          <p:cNvSpPr>
            <a:spLocks noGrp="1"/>
          </p:cNvSpPr>
          <p:nvPr>
            <p:ph type="sldNum" sz="quarter" idx="12"/>
          </p:nvPr>
        </p:nvSpPr>
        <p:spPr/>
        <p:txBody>
          <a:bodyPr/>
          <a:lstStyle/>
          <a:p>
            <a:fld id="{4B6B1A2F-871D-423B-BB8D-13583475D617}" type="slidenum">
              <a:rPr lang="en-US" smtClean="0"/>
              <a:pPr/>
              <a:t>32</a:t>
            </a:fld>
            <a:endParaRPr lang="en-US"/>
          </a:p>
        </p:txBody>
      </p:sp>
      <p:pic>
        <p:nvPicPr>
          <p:cNvPr id="5" name="Picture 4">
            <a:extLst>
              <a:ext uri="{FF2B5EF4-FFF2-40B4-BE49-F238E27FC236}">
                <a16:creationId xmlns="" xmlns:a16="http://schemas.microsoft.com/office/drawing/2014/main" id="{4C650F63-6D25-4D0B-898F-0D1EDAF9E242}"/>
              </a:ext>
            </a:extLst>
          </p:cNvPr>
          <p:cNvPicPr>
            <a:picLocks noChangeAspect="1"/>
          </p:cNvPicPr>
          <p:nvPr/>
        </p:nvPicPr>
        <p:blipFill>
          <a:blip r:embed="rId2"/>
          <a:stretch>
            <a:fillRect/>
          </a:stretch>
        </p:blipFill>
        <p:spPr>
          <a:xfrm>
            <a:off x="4114800" y="2313867"/>
            <a:ext cx="4114800" cy="4463075"/>
          </a:xfrm>
          <a:prstGeom prst="rect">
            <a:avLst/>
          </a:prstGeom>
        </p:spPr>
      </p:pic>
      <p:sp>
        <p:nvSpPr>
          <p:cNvPr id="6" name="TextBox 5">
            <a:extLst>
              <a:ext uri="{FF2B5EF4-FFF2-40B4-BE49-F238E27FC236}">
                <a16:creationId xmlns="" xmlns:a16="http://schemas.microsoft.com/office/drawing/2014/main" id="{F39F839E-EE5D-4D49-A397-194A8D1CEAAB}"/>
              </a:ext>
            </a:extLst>
          </p:cNvPr>
          <p:cNvSpPr txBox="1"/>
          <p:nvPr/>
        </p:nvSpPr>
        <p:spPr>
          <a:xfrm>
            <a:off x="894202" y="6298168"/>
            <a:ext cx="1517403" cy="369332"/>
          </a:xfrm>
          <a:prstGeom prst="rect">
            <a:avLst/>
          </a:prstGeom>
          <a:noFill/>
        </p:spPr>
        <p:txBody>
          <a:bodyPr wrap="none" rtlCol="0">
            <a:spAutoFit/>
          </a:bodyPr>
          <a:lstStyle/>
          <a:p>
            <a:r>
              <a:rPr lang="en-US" dirty="0"/>
              <a:t>© NIST 2010</a:t>
            </a:r>
          </a:p>
        </p:txBody>
      </p:sp>
      <p:sp>
        <p:nvSpPr>
          <p:cNvPr id="7" name="TextBox 6">
            <a:extLst>
              <a:ext uri="{FF2B5EF4-FFF2-40B4-BE49-F238E27FC236}">
                <a16:creationId xmlns="" xmlns:a16="http://schemas.microsoft.com/office/drawing/2014/main" id="{F00712AE-FA7D-4F63-BCEA-076D7E98F519}"/>
              </a:ext>
            </a:extLst>
          </p:cNvPr>
          <p:cNvSpPr txBox="1"/>
          <p:nvPr/>
        </p:nvSpPr>
        <p:spPr>
          <a:xfrm>
            <a:off x="603250" y="4419600"/>
            <a:ext cx="3359150" cy="923330"/>
          </a:xfrm>
          <a:prstGeom prst="rect">
            <a:avLst/>
          </a:prstGeom>
          <a:noFill/>
        </p:spPr>
        <p:txBody>
          <a:bodyPr wrap="square" rtlCol="0">
            <a:spAutoFit/>
          </a:bodyPr>
          <a:lstStyle/>
          <a:p>
            <a:r>
              <a:rPr lang="en-US" dirty="0"/>
              <a:t>Exhaustive testing of this program requires 2</a:t>
            </a:r>
            <a:r>
              <a:rPr lang="en-US" baseline="30000" dirty="0"/>
              <a:t>10  </a:t>
            </a:r>
            <a:r>
              <a:rPr lang="en-US" dirty="0"/>
              <a:t>= 1024 test cases</a:t>
            </a:r>
            <a:endParaRPr lang="en-US" baseline="30000" dirty="0"/>
          </a:p>
        </p:txBody>
      </p:sp>
    </p:spTree>
    <p:extLst>
      <p:ext uri="{BB962C8B-B14F-4D97-AF65-F5344CB8AC3E}">
        <p14:creationId xmlns:p14="http://schemas.microsoft.com/office/powerpoint/2010/main" val="389884661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F5C989-59D3-480C-9BAF-09A4C2C71097}"/>
              </a:ext>
            </a:extLst>
          </p:cNvPr>
          <p:cNvSpPr>
            <a:spLocks noGrp="1"/>
          </p:cNvSpPr>
          <p:nvPr>
            <p:ph type="title"/>
          </p:nvPr>
        </p:nvSpPr>
        <p:spPr/>
        <p:txBody>
          <a:bodyPr/>
          <a:lstStyle/>
          <a:p>
            <a:r>
              <a:rPr lang="en-US" dirty="0"/>
              <a:t>Another example</a:t>
            </a:r>
          </a:p>
        </p:txBody>
      </p:sp>
      <p:sp>
        <p:nvSpPr>
          <p:cNvPr id="3" name="Content Placeholder 2">
            <a:extLst>
              <a:ext uri="{FF2B5EF4-FFF2-40B4-BE49-F238E27FC236}">
                <a16:creationId xmlns="" xmlns:a16="http://schemas.microsoft.com/office/drawing/2014/main" id="{B4DA1F6A-85EE-4E3E-AA46-9C863F61D912}"/>
              </a:ext>
            </a:extLst>
          </p:cNvPr>
          <p:cNvSpPr>
            <a:spLocks noGrp="1"/>
          </p:cNvSpPr>
          <p:nvPr>
            <p:ph sz="quarter" idx="1"/>
          </p:nvPr>
        </p:nvSpPr>
        <p:spPr/>
        <p:txBody>
          <a:bodyPr/>
          <a:lstStyle/>
          <a:p>
            <a:r>
              <a:rPr lang="en-US" dirty="0"/>
              <a:t>Android configuration options</a:t>
            </a:r>
          </a:p>
          <a:p>
            <a:pPr marL="0" indent="0">
              <a:buNone/>
            </a:pPr>
            <a:endParaRPr lang="en-US" dirty="0"/>
          </a:p>
        </p:txBody>
      </p:sp>
      <p:sp>
        <p:nvSpPr>
          <p:cNvPr id="4" name="Slide Number Placeholder 3">
            <a:extLst>
              <a:ext uri="{FF2B5EF4-FFF2-40B4-BE49-F238E27FC236}">
                <a16:creationId xmlns="" xmlns:a16="http://schemas.microsoft.com/office/drawing/2014/main" id="{EE2861E0-793D-4C12-9B12-00D9B50B222F}"/>
              </a:ext>
            </a:extLst>
          </p:cNvPr>
          <p:cNvSpPr>
            <a:spLocks noGrp="1"/>
          </p:cNvSpPr>
          <p:nvPr>
            <p:ph type="sldNum" sz="quarter" idx="12"/>
          </p:nvPr>
        </p:nvSpPr>
        <p:spPr/>
        <p:txBody>
          <a:bodyPr/>
          <a:lstStyle/>
          <a:p>
            <a:fld id="{C4A8E5D9-31F9-426D-8DEF-0827C56228D3}" type="slidenum">
              <a:rPr lang="en-US" smtClean="0"/>
              <a:pPr/>
              <a:t>33</a:t>
            </a:fld>
            <a:endParaRPr lang="en-US"/>
          </a:p>
        </p:txBody>
      </p:sp>
      <p:pic>
        <p:nvPicPr>
          <p:cNvPr id="5" name="Picture 4">
            <a:extLst>
              <a:ext uri="{FF2B5EF4-FFF2-40B4-BE49-F238E27FC236}">
                <a16:creationId xmlns="" xmlns:a16="http://schemas.microsoft.com/office/drawing/2014/main" id="{8B524CAD-B195-4ED5-8980-E8B29F950B7A}"/>
              </a:ext>
            </a:extLst>
          </p:cNvPr>
          <p:cNvPicPr>
            <a:picLocks noChangeAspect="1"/>
          </p:cNvPicPr>
          <p:nvPr/>
        </p:nvPicPr>
        <p:blipFill>
          <a:blip r:embed="rId2"/>
          <a:stretch>
            <a:fillRect/>
          </a:stretch>
        </p:blipFill>
        <p:spPr>
          <a:xfrm>
            <a:off x="455364" y="1905000"/>
            <a:ext cx="8639908" cy="2895600"/>
          </a:xfrm>
          <a:prstGeom prst="rect">
            <a:avLst/>
          </a:prstGeom>
        </p:spPr>
      </p:pic>
      <p:sp>
        <p:nvSpPr>
          <p:cNvPr id="6" name="TextBox 5">
            <a:extLst>
              <a:ext uri="{FF2B5EF4-FFF2-40B4-BE49-F238E27FC236}">
                <a16:creationId xmlns="" xmlns:a16="http://schemas.microsoft.com/office/drawing/2014/main" id="{7648C61F-612B-4962-93EF-9900ECEE63F8}"/>
              </a:ext>
            </a:extLst>
          </p:cNvPr>
          <p:cNvSpPr txBox="1"/>
          <p:nvPr/>
        </p:nvSpPr>
        <p:spPr>
          <a:xfrm>
            <a:off x="1066800" y="5105400"/>
            <a:ext cx="7391400" cy="646331"/>
          </a:xfrm>
          <a:prstGeom prst="rect">
            <a:avLst/>
          </a:prstGeom>
          <a:noFill/>
        </p:spPr>
        <p:txBody>
          <a:bodyPr wrap="square" rtlCol="0">
            <a:spAutoFit/>
          </a:bodyPr>
          <a:lstStyle/>
          <a:p>
            <a:r>
              <a:rPr lang="en-US" dirty="0"/>
              <a:t>Exhaustive testing of an android configuration requires </a:t>
            </a:r>
          </a:p>
          <a:p>
            <a:r>
              <a:rPr lang="en-US" dirty="0"/>
              <a:t>3*3*4*3*5*4*4*5*4 = 172,800 test cases</a:t>
            </a:r>
          </a:p>
        </p:txBody>
      </p:sp>
    </p:spTree>
    <p:extLst>
      <p:ext uri="{BB962C8B-B14F-4D97-AF65-F5344CB8AC3E}">
        <p14:creationId xmlns:p14="http://schemas.microsoft.com/office/powerpoint/2010/main" val="280190487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5722F7-98D7-4E5B-A8DD-B2356BB25106}"/>
              </a:ext>
            </a:extLst>
          </p:cNvPr>
          <p:cNvSpPr>
            <a:spLocks noGrp="1"/>
          </p:cNvSpPr>
          <p:nvPr>
            <p:ph type="title"/>
          </p:nvPr>
        </p:nvSpPr>
        <p:spPr/>
        <p:txBody>
          <a:bodyPr/>
          <a:lstStyle/>
          <a:p>
            <a:r>
              <a:rPr lang="en-US" dirty="0"/>
              <a:t>Combinatorial test cases for Android configuration</a:t>
            </a:r>
          </a:p>
        </p:txBody>
      </p:sp>
      <p:pic>
        <p:nvPicPr>
          <p:cNvPr id="5" name="Content Placeholder 4">
            <a:extLst>
              <a:ext uri="{FF2B5EF4-FFF2-40B4-BE49-F238E27FC236}">
                <a16:creationId xmlns="" xmlns:a16="http://schemas.microsoft.com/office/drawing/2014/main" id="{F10B59D4-4247-4596-B99A-64150C8444C6}"/>
              </a:ext>
            </a:extLst>
          </p:cNvPr>
          <p:cNvPicPr>
            <a:picLocks noGrp="1" noChangeAspect="1"/>
          </p:cNvPicPr>
          <p:nvPr>
            <p:ph sz="quarter" idx="1"/>
          </p:nvPr>
        </p:nvPicPr>
        <p:blipFill>
          <a:blip r:embed="rId2"/>
          <a:stretch>
            <a:fillRect/>
          </a:stretch>
        </p:blipFill>
        <p:spPr>
          <a:xfrm>
            <a:off x="304359" y="1600200"/>
            <a:ext cx="8534841" cy="2438400"/>
          </a:xfrm>
          <a:prstGeom prst="rect">
            <a:avLst/>
          </a:prstGeom>
        </p:spPr>
      </p:pic>
      <p:sp>
        <p:nvSpPr>
          <p:cNvPr id="4" name="Slide Number Placeholder 3">
            <a:extLst>
              <a:ext uri="{FF2B5EF4-FFF2-40B4-BE49-F238E27FC236}">
                <a16:creationId xmlns="" xmlns:a16="http://schemas.microsoft.com/office/drawing/2014/main" id="{9A1A7DCB-0FF5-4254-A9E2-B698F64CA6B2}"/>
              </a:ext>
            </a:extLst>
          </p:cNvPr>
          <p:cNvSpPr>
            <a:spLocks noGrp="1"/>
          </p:cNvSpPr>
          <p:nvPr>
            <p:ph type="sldNum" sz="quarter" idx="12"/>
          </p:nvPr>
        </p:nvSpPr>
        <p:spPr/>
        <p:txBody>
          <a:bodyPr/>
          <a:lstStyle/>
          <a:p>
            <a:fld id="{C4A8E5D9-31F9-426D-8DEF-0827C56228D3}" type="slidenum">
              <a:rPr lang="en-US" smtClean="0"/>
              <a:pPr/>
              <a:t>34</a:t>
            </a:fld>
            <a:endParaRPr lang="en-US"/>
          </a:p>
        </p:txBody>
      </p:sp>
      <p:sp>
        <p:nvSpPr>
          <p:cNvPr id="6" name="TextBox 5">
            <a:extLst>
              <a:ext uri="{FF2B5EF4-FFF2-40B4-BE49-F238E27FC236}">
                <a16:creationId xmlns="" xmlns:a16="http://schemas.microsoft.com/office/drawing/2014/main" id="{5C6D453B-EAD9-4E2F-9DBA-17F97ABA3A43}"/>
              </a:ext>
            </a:extLst>
          </p:cNvPr>
          <p:cNvSpPr txBox="1"/>
          <p:nvPr/>
        </p:nvSpPr>
        <p:spPr>
          <a:xfrm>
            <a:off x="838200" y="6210300"/>
            <a:ext cx="1828800" cy="373062"/>
          </a:xfrm>
          <a:prstGeom prst="rect">
            <a:avLst/>
          </a:prstGeom>
          <a:noFill/>
        </p:spPr>
        <p:txBody>
          <a:bodyPr wrap="square" rtlCol="0">
            <a:spAutoFit/>
          </a:bodyPr>
          <a:lstStyle/>
          <a:p>
            <a:r>
              <a:rPr lang="en-US" dirty="0"/>
              <a:t>© NIST, 2010</a:t>
            </a:r>
          </a:p>
        </p:txBody>
      </p:sp>
    </p:spTree>
    <p:extLst>
      <p:ext uri="{BB962C8B-B14F-4D97-AF65-F5344CB8AC3E}">
        <p14:creationId xmlns:p14="http://schemas.microsoft.com/office/powerpoint/2010/main" val="254963119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E7ABAD-9932-48FD-A734-603E90D47870}"/>
              </a:ext>
            </a:extLst>
          </p:cNvPr>
          <p:cNvSpPr>
            <a:spLocks noGrp="1"/>
          </p:cNvSpPr>
          <p:nvPr>
            <p:ph type="title"/>
          </p:nvPr>
        </p:nvSpPr>
        <p:spPr/>
        <p:txBody>
          <a:bodyPr/>
          <a:lstStyle/>
          <a:p>
            <a:r>
              <a:rPr lang="en-US" dirty="0"/>
              <a:t>Significant reduction of test cases</a:t>
            </a:r>
          </a:p>
        </p:txBody>
      </p:sp>
      <p:sp>
        <p:nvSpPr>
          <p:cNvPr id="4" name="Slide Number Placeholder 3">
            <a:extLst>
              <a:ext uri="{FF2B5EF4-FFF2-40B4-BE49-F238E27FC236}">
                <a16:creationId xmlns="" xmlns:a16="http://schemas.microsoft.com/office/drawing/2014/main" id="{43721D26-7150-47A1-828A-C66F1AC9A3B5}"/>
              </a:ext>
            </a:extLst>
          </p:cNvPr>
          <p:cNvSpPr>
            <a:spLocks noGrp="1"/>
          </p:cNvSpPr>
          <p:nvPr>
            <p:ph type="sldNum" sz="quarter" idx="12"/>
          </p:nvPr>
        </p:nvSpPr>
        <p:spPr/>
        <p:txBody>
          <a:bodyPr/>
          <a:lstStyle/>
          <a:p>
            <a:fld id="{C4A8E5D9-31F9-426D-8DEF-0827C56228D3}" type="slidenum">
              <a:rPr lang="en-US" smtClean="0"/>
              <a:pPr/>
              <a:t>35</a:t>
            </a:fld>
            <a:endParaRPr lang="en-US"/>
          </a:p>
        </p:txBody>
      </p:sp>
      <p:sp>
        <p:nvSpPr>
          <p:cNvPr id="5" name="Content Placeholder 4">
            <a:extLst>
              <a:ext uri="{FF2B5EF4-FFF2-40B4-BE49-F238E27FC236}">
                <a16:creationId xmlns="" xmlns:a16="http://schemas.microsoft.com/office/drawing/2014/main" id="{2440F62B-6C06-4C62-98DE-2981CFB69680}"/>
              </a:ext>
            </a:extLst>
          </p:cNvPr>
          <p:cNvSpPr txBox="1">
            <a:spLocks noGrp="1"/>
          </p:cNvSpPr>
          <p:nvPr>
            <p:ph sz="quarter" idx="1"/>
          </p:nvPr>
        </p:nvSpPr>
        <p:spPr>
          <a:xfrm>
            <a:off x="914400" y="1447800"/>
            <a:ext cx="7772400" cy="4478149"/>
          </a:xfrm>
          <a:prstGeom prst="rect">
            <a:avLst/>
          </a:prstGeom>
          <a:noFill/>
        </p:spPr>
        <p:txBody>
          <a:bodyPr wrap="square" rtlCol="0">
            <a:spAutoFit/>
          </a:bodyPr>
          <a:lstStyle/>
          <a:p>
            <a:r>
              <a:rPr lang="en-US" dirty="0"/>
              <a:t>The number of test cases in a t-way combinatorial testing is proportional to</a:t>
            </a:r>
          </a:p>
          <a:p>
            <a:pPr marL="0" indent="0">
              <a:buNone/>
            </a:pPr>
            <a:r>
              <a:rPr lang="en-US" dirty="0"/>
              <a:t>           </a:t>
            </a:r>
            <a:r>
              <a:rPr lang="en-US" dirty="0" err="1"/>
              <a:t>v</a:t>
            </a:r>
            <a:r>
              <a:rPr lang="en-US" baseline="30000" dirty="0" err="1"/>
              <a:t>t</a:t>
            </a:r>
            <a:r>
              <a:rPr lang="en-US" dirty="0"/>
              <a:t> log(n)</a:t>
            </a:r>
          </a:p>
          <a:p>
            <a:pPr marL="0" indent="0">
              <a:buNone/>
            </a:pPr>
            <a:r>
              <a:rPr lang="en-US" dirty="0"/>
              <a:t> where ‘v’ is the maximum number of possible values for any parameter, and ‘n’ is the number of parameters</a:t>
            </a:r>
          </a:p>
          <a:p>
            <a:pPr marL="0" indent="0">
              <a:buNone/>
            </a:pPr>
            <a:endParaRPr lang="en-US" dirty="0"/>
          </a:p>
          <a:p>
            <a:r>
              <a:rPr lang="en-US" dirty="0"/>
              <a:t>As the number of parameters ‘n’ increases, the number of test cases only increased by ‘log(n)’. However, it exponentially increases with ‘t’.</a:t>
            </a:r>
          </a:p>
          <a:p>
            <a:r>
              <a:rPr lang="en-US" dirty="0"/>
              <a:t>Most practical applications use a maximum of t = 6.</a:t>
            </a:r>
          </a:p>
        </p:txBody>
      </p:sp>
    </p:spTree>
    <p:extLst>
      <p:ext uri="{BB962C8B-B14F-4D97-AF65-F5344CB8AC3E}">
        <p14:creationId xmlns:p14="http://schemas.microsoft.com/office/powerpoint/2010/main" val="890321202"/>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Some pairwise testing tools</a:t>
            </a:r>
          </a:p>
        </p:txBody>
      </p:sp>
      <p:sp>
        <p:nvSpPr>
          <p:cNvPr id="4" name="Content Placeholder 3"/>
          <p:cNvSpPr>
            <a:spLocks noGrp="1"/>
          </p:cNvSpPr>
          <p:nvPr>
            <p:ph sz="quarter" idx="1"/>
          </p:nvPr>
        </p:nvSpPr>
        <p:spPr/>
        <p:txBody>
          <a:bodyPr/>
          <a:lstStyle/>
          <a:p>
            <a:r>
              <a:rPr lang="en-US" dirty="0" err="1"/>
              <a:t>AllPairs</a:t>
            </a:r>
            <a:r>
              <a:rPr lang="en-US" dirty="0"/>
              <a:t> from James Bach (free)</a:t>
            </a:r>
          </a:p>
          <a:p>
            <a:pPr lvl="1"/>
            <a:r>
              <a:rPr lang="en-US" dirty="0"/>
              <a:t>http://www.satisfice.com/tools.shtml</a:t>
            </a:r>
          </a:p>
          <a:p>
            <a:r>
              <a:rPr lang="en-US" dirty="0"/>
              <a:t>PICT (Pairwise Independent Combinatorial Testing) Tool</a:t>
            </a:r>
          </a:p>
          <a:p>
            <a:pPr lvl="1"/>
            <a:r>
              <a:rPr lang="en-US" dirty="0"/>
              <a:t>https://github.com/Microsoft/pict</a:t>
            </a:r>
          </a:p>
          <a:p>
            <a:r>
              <a:rPr lang="en-US" dirty="0"/>
              <a:t>Jenny</a:t>
            </a:r>
          </a:p>
          <a:p>
            <a:pPr lvl="1"/>
            <a:r>
              <a:rPr lang="en-US" dirty="0"/>
              <a:t>http://burtleburtle.net/bob/math/jenny.html</a:t>
            </a:r>
          </a:p>
          <a:p>
            <a:r>
              <a:rPr lang="en-US" dirty="0"/>
              <a:t>ACTS (Advanced Combinatorial Testing System) from NIST</a:t>
            </a:r>
          </a:p>
          <a:p>
            <a:pPr lvl="1"/>
            <a:r>
              <a:rPr lang="en-US" dirty="0"/>
              <a:t>http://csrc.nist.gov/groups/SNS/acts/documents/comparison-report.html#acts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endParaRPr lang="en-US" dirty="0"/>
          </a:p>
        </p:txBody>
      </p:sp>
      <p:sp>
        <p:nvSpPr>
          <p:cNvPr id="2" name="Slide Number Placeholder 1">
            <a:extLst>
              <a:ext uri="{FF2B5EF4-FFF2-40B4-BE49-F238E27FC236}">
                <a16:creationId xmlns="" xmlns:a16="http://schemas.microsoft.com/office/drawing/2014/main" id="{2BE14D9C-4812-4F6F-A1FC-E13C95B26634}"/>
              </a:ext>
            </a:extLst>
          </p:cNvPr>
          <p:cNvSpPr>
            <a:spLocks noGrp="1"/>
          </p:cNvSpPr>
          <p:nvPr>
            <p:ph type="sldNum" sz="quarter" idx="12"/>
          </p:nvPr>
        </p:nvSpPr>
        <p:spPr/>
        <p:txBody>
          <a:bodyPr/>
          <a:lstStyle/>
          <a:p>
            <a:fld id="{C4A8E5D9-31F9-426D-8DEF-0827C56228D3}" type="slidenum">
              <a:rPr lang="en-US" smtClean="0"/>
              <a:pPr/>
              <a:t>36</a:t>
            </a:fld>
            <a:endParaRPr lang="en-US"/>
          </a:p>
        </p:txBody>
      </p:sp>
    </p:spTree>
    <p:extLst>
      <p:ext uri="{BB962C8B-B14F-4D97-AF65-F5344CB8AC3E}">
        <p14:creationId xmlns:p14="http://schemas.microsoft.com/office/powerpoint/2010/main" val="38295495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References</a:t>
            </a:r>
          </a:p>
        </p:txBody>
      </p:sp>
      <p:sp>
        <p:nvSpPr>
          <p:cNvPr id="28676" name="Rectangle 3"/>
          <p:cNvSpPr>
            <a:spLocks noGrp="1" noChangeArrowheads="1"/>
          </p:cNvSpPr>
          <p:nvPr>
            <p:ph sz="quarter" idx="1"/>
          </p:nvPr>
        </p:nvSpPr>
        <p:spPr/>
        <p:txBody>
          <a:bodyPr/>
          <a:lstStyle/>
          <a:p>
            <a:pPr eaLnBrk="1" hangingPunct="1"/>
            <a:r>
              <a:rPr lang="en-US" sz="3200" dirty="0"/>
              <a:t>Lee Copeland, “A Practitioner’s Guide to Software Test Design”, </a:t>
            </a:r>
            <a:r>
              <a:rPr lang="en-US" sz="3200" dirty="0" err="1"/>
              <a:t>Artech</a:t>
            </a:r>
            <a:r>
              <a:rPr lang="en-US" sz="3200" dirty="0"/>
              <a:t> House Publishers, 2004, ISBN: 1-58053-791-X</a:t>
            </a:r>
          </a:p>
          <a:p>
            <a:pPr eaLnBrk="1" hangingPunct="1"/>
            <a:r>
              <a:rPr lang="en-US" sz="3200" dirty="0"/>
              <a:t>A.S. </a:t>
            </a:r>
            <a:r>
              <a:rPr lang="en-US" sz="3200" dirty="0" err="1"/>
              <a:t>Hedayat</a:t>
            </a:r>
            <a:r>
              <a:rPr lang="en-US" sz="3200" dirty="0"/>
              <a:t> et al., “Orthogonal Arrays: Theory and Applications”, Springer-</a:t>
            </a:r>
            <a:r>
              <a:rPr lang="en-US" sz="3200" dirty="0" err="1"/>
              <a:t>Verlag</a:t>
            </a:r>
            <a:r>
              <a:rPr lang="en-US" sz="3200" dirty="0"/>
              <a:t>, NY, 1999.</a:t>
            </a:r>
          </a:p>
          <a:p>
            <a:pPr eaLnBrk="1" hangingPunct="1"/>
            <a:r>
              <a:rPr lang="en-US" sz="3200" dirty="0"/>
              <a:t>Black Rex, Pragmatic Software Testing: Becoming an Effective and Efficient Testing Professional, Wiley, NY, 2004, ISBN: 978-0-470-12790-2.</a:t>
            </a:r>
          </a:p>
        </p:txBody>
      </p:sp>
      <p:sp>
        <p:nvSpPr>
          <p:cNvPr id="2" name="Slide Number Placeholder 1">
            <a:extLst>
              <a:ext uri="{FF2B5EF4-FFF2-40B4-BE49-F238E27FC236}">
                <a16:creationId xmlns="" xmlns:a16="http://schemas.microsoft.com/office/drawing/2014/main" id="{532AA0E2-6B55-4A83-BA3A-3C587A96B967}"/>
              </a:ext>
            </a:extLst>
          </p:cNvPr>
          <p:cNvSpPr>
            <a:spLocks noGrp="1"/>
          </p:cNvSpPr>
          <p:nvPr>
            <p:ph type="sldNum" sz="quarter" idx="12"/>
          </p:nvPr>
        </p:nvSpPr>
        <p:spPr/>
        <p:txBody>
          <a:bodyPr/>
          <a:lstStyle/>
          <a:p>
            <a:fld id="{C4A8E5D9-31F9-426D-8DEF-0827C56228D3}" type="slidenum">
              <a:rPr lang="en-US" smtClean="0"/>
              <a:pPr/>
              <a:t>37</a:t>
            </a:fld>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(continued)</a:t>
            </a:r>
          </a:p>
        </p:txBody>
      </p:sp>
      <p:sp>
        <p:nvSpPr>
          <p:cNvPr id="3" name="Content Placeholder 2"/>
          <p:cNvSpPr>
            <a:spLocks noGrp="1"/>
          </p:cNvSpPr>
          <p:nvPr>
            <p:ph sz="quarter" idx="1"/>
          </p:nvPr>
        </p:nvSpPr>
        <p:spPr/>
        <p:txBody>
          <a:bodyPr/>
          <a:lstStyle/>
          <a:p>
            <a:r>
              <a:rPr lang="en-US" sz="2800" dirty="0"/>
              <a:t>J. Czerwonka, “Pairwise Testing in Real World”, Proceedings of the 24</a:t>
            </a:r>
            <a:r>
              <a:rPr lang="en-US" sz="2800" baseline="30000" dirty="0"/>
              <a:t>th</a:t>
            </a:r>
            <a:r>
              <a:rPr lang="en-US" sz="2800" dirty="0"/>
              <a:t> Pacific Northwest Software Quality Conference, 2006. </a:t>
            </a:r>
          </a:p>
          <a:p>
            <a:r>
              <a:rPr lang="en-US" sz="2800" dirty="0"/>
              <a:t>W. </a:t>
            </a:r>
            <a:r>
              <a:rPr lang="en-US" sz="2800" dirty="0" err="1"/>
              <a:t>Uthaileang</a:t>
            </a:r>
            <a:r>
              <a:rPr lang="en-US" sz="2800" dirty="0"/>
              <a:t> et al., “Pair-wise Testing Applied with Online Registration”, 4</a:t>
            </a:r>
            <a:r>
              <a:rPr lang="en-US" sz="2800" baseline="30000" dirty="0"/>
              <a:t>th</a:t>
            </a:r>
            <a:r>
              <a:rPr lang="en-US" sz="2800" dirty="0"/>
              <a:t> Joint International Conference on Information and Communication Technology (JICTEE-2014), 5-8 March 2014, Chiang Rai, Thailand.</a:t>
            </a:r>
          </a:p>
          <a:p>
            <a:r>
              <a:rPr lang="en-US" sz="2800" dirty="0"/>
              <a:t>Practical Software Testing, Technical Report SP 800-142, National Institute of Standards and Technology (NIST), 2010.</a:t>
            </a:r>
          </a:p>
        </p:txBody>
      </p:sp>
      <p:sp>
        <p:nvSpPr>
          <p:cNvPr id="4" name="Slide Number Placeholder 3">
            <a:extLst>
              <a:ext uri="{FF2B5EF4-FFF2-40B4-BE49-F238E27FC236}">
                <a16:creationId xmlns="" xmlns:a16="http://schemas.microsoft.com/office/drawing/2014/main" id="{B58AB05E-0E23-4A0E-A444-FD1E43522D89}"/>
              </a:ext>
            </a:extLst>
          </p:cNvPr>
          <p:cNvSpPr>
            <a:spLocks noGrp="1"/>
          </p:cNvSpPr>
          <p:nvPr>
            <p:ph type="sldNum" sz="quarter" idx="12"/>
          </p:nvPr>
        </p:nvSpPr>
        <p:spPr/>
        <p:txBody>
          <a:bodyPr/>
          <a:lstStyle/>
          <a:p>
            <a:fld id="{C4A8E5D9-31F9-426D-8DEF-0827C56228D3}" type="slidenum">
              <a:rPr lang="en-US" smtClean="0"/>
              <a:pPr/>
              <a:t>38</a:t>
            </a:fld>
            <a:endParaRPr lang="en-US"/>
          </a:p>
        </p:txBody>
      </p:sp>
    </p:spTree>
    <p:extLst>
      <p:ext uri="{BB962C8B-B14F-4D97-AF65-F5344CB8AC3E}">
        <p14:creationId xmlns:p14="http://schemas.microsoft.com/office/powerpoint/2010/main" val="69449135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a:t>References (continued)</a:t>
            </a:r>
          </a:p>
        </p:txBody>
      </p:sp>
      <p:sp>
        <p:nvSpPr>
          <p:cNvPr id="3" name="Content Placeholder 2"/>
          <p:cNvSpPr>
            <a:spLocks noGrp="1"/>
          </p:cNvSpPr>
          <p:nvPr>
            <p:ph sz="quarter" idx="1"/>
          </p:nvPr>
        </p:nvSpPr>
        <p:spPr>
          <a:xfrm>
            <a:off x="838200" y="1103243"/>
            <a:ext cx="7772400" cy="4572000"/>
          </a:xfrm>
        </p:spPr>
        <p:txBody>
          <a:bodyPr/>
          <a:lstStyle/>
          <a:p>
            <a:r>
              <a:rPr lang="en-US" sz="2400" dirty="0"/>
              <a:t>G.T. </a:t>
            </a:r>
            <a:r>
              <a:rPr lang="en-US" sz="2400" dirty="0" err="1"/>
              <a:t>Daich</a:t>
            </a:r>
            <a:r>
              <a:rPr lang="en-US" sz="2400" dirty="0"/>
              <a:t>, New Spreadsheet Tool Helps Determine Minimal Set of Test Parameter Combinations, </a:t>
            </a:r>
            <a:r>
              <a:rPr lang="en-US" sz="2400" dirty="0" err="1"/>
              <a:t>CrossTalk</a:t>
            </a:r>
            <a:r>
              <a:rPr lang="en-US" sz="2400" dirty="0"/>
              <a:t>, Aug 2003, pp. 26-30.</a:t>
            </a:r>
          </a:p>
          <a:p>
            <a:r>
              <a:rPr lang="en-US" sz="2400" dirty="0"/>
              <a:t>D. R. Kuhn, D.R. Wallace, and A.J. Gallo Jr., Software Fault Interactions and Implications for Software Testing, IEEE Transactions on Software Engineering, Vol. 30, No. 6, June 2004.</a:t>
            </a:r>
          </a:p>
          <a:p>
            <a:pPr marL="0" indent="0">
              <a:buNone/>
            </a:pPr>
            <a:endParaRPr lang="en-US" dirty="0"/>
          </a:p>
        </p:txBody>
      </p:sp>
      <p:sp>
        <p:nvSpPr>
          <p:cNvPr id="4" name="Slide Number Placeholder 3">
            <a:extLst>
              <a:ext uri="{FF2B5EF4-FFF2-40B4-BE49-F238E27FC236}">
                <a16:creationId xmlns="" xmlns:a16="http://schemas.microsoft.com/office/drawing/2014/main" id="{73E4FCFC-9A36-4146-8F1D-9B60470CED33}"/>
              </a:ext>
            </a:extLst>
          </p:cNvPr>
          <p:cNvSpPr>
            <a:spLocks noGrp="1"/>
          </p:cNvSpPr>
          <p:nvPr>
            <p:ph type="sldNum" sz="quarter" idx="12"/>
          </p:nvPr>
        </p:nvSpPr>
        <p:spPr/>
        <p:txBody>
          <a:bodyPr/>
          <a:lstStyle/>
          <a:p>
            <a:fld id="{C4A8E5D9-31F9-426D-8DEF-0827C56228D3}" type="slidenum">
              <a:rPr lang="en-US" smtClean="0"/>
              <a:pPr/>
              <a:t>39</a:t>
            </a:fld>
            <a:endParaRPr lang="en-US"/>
          </a:p>
        </p:txBody>
      </p:sp>
    </p:spTree>
    <p:extLst>
      <p:ext uri="{BB962C8B-B14F-4D97-AF65-F5344CB8AC3E}">
        <p14:creationId xmlns:p14="http://schemas.microsoft.com/office/powerpoint/2010/main" val="27926041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T-Way</a:t>
            </a:r>
            <a:endParaRPr lang="en-US" dirty="0"/>
          </a:p>
        </p:txBody>
      </p:sp>
      <p:sp>
        <p:nvSpPr>
          <p:cNvPr id="3" name="Content Placeholder 2"/>
          <p:cNvSpPr>
            <a:spLocks noGrp="1"/>
          </p:cNvSpPr>
          <p:nvPr>
            <p:ph sz="quarter" idx="1"/>
          </p:nvPr>
        </p:nvSpPr>
        <p:spPr/>
        <p:txBody>
          <a:bodyPr/>
          <a:lstStyle/>
          <a:p>
            <a:pPr eaLnBrk="1" hangingPunct="1"/>
            <a:r>
              <a:rPr lang="en-US" dirty="0">
                <a:latin typeface="Book Antiqua" charset="0"/>
                <a:ea typeface="ＭＳ Ｐゴシック" charset="0"/>
                <a:cs typeface="ＭＳ Ｐゴシック" charset="0"/>
              </a:rPr>
              <a:t>A </a:t>
            </a:r>
            <a:r>
              <a:rPr lang="en-US" i="1" dirty="0">
                <a:latin typeface="Book Antiqua" charset="0"/>
                <a:ea typeface="ＭＳ Ｐゴシック" charset="0"/>
                <a:cs typeface="ＭＳ Ｐゴシック" charset="0"/>
              </a:rPr>
              <a:t>t-way </a:t>
            </a:r>
            <a:r>
              <a:rPr lang="en-US" dirty="0">
                <a:latin typeface="Book Antiqua" charset="0"/>
                <a:ea typeface="ＭＳ Ｐゴシック" charset="0"/>
                <a:cs typeface="ＭＳ Ｐゴシック" charset="0"/>
              </a:rPr>
              <a:t>interaction fault is a fault that is triggered by a certain combination of </a:t>
            </a:r>
            <a:r>
              <a:rPr lang="en-US" i="1" dirty="0">
                <a:latin typeface="Book Antiqua" charset="0"/>
                <a:ea typeface="ＭＳ Ｐゴシック" charset="0"/>
                <a:cs typeface="ＭＳ Ｐゴシック" charset="0"/>
              </a:rPr>
              <a:t>t</a:t>
            </a:r>
            <a:r>
              <a:rPr lang="en-US" dirty="0">
                <a:latin typeface="Book Antiqua" charset="0"/>
                <a:ea typeface="ＭＳ Ｐゴシック" charset="0"/>
                <a:cs typeface="ＭＳ Ｐゴシック" charset="0"/>
              </a:rPr>
              <a:t> input values</a:t>
            </a:r>
          </a:p>
          <a:p>
            <a:pPr eaLnBrk="1" hangingPunct="1"/>
            <a:r>
              <a:rPr lang="en-US" dirty="0">
                <a:latin typeface="Book Antiqua" charset="0"/>
                <a:ea typeface="ＭＳ Ｐゴシック" charset="0"/>
                <a:cs typeface="ＭＳ Ｐゴシック" charset="0"/>
              </a:rPr>
              <a:t>A </a:t>
            </a:r>
            <a:r>
              <a:rPr lang="en-US" i="1" dirty="0">
                <a:latin typeface="Book Antiqua" charset="0"/>
                <a:ea typeface="ＭＳ Ｐゴシック" charset="0"/>
                <a:cs typeface="ＭＳ Ｐゴシック" charset="0"/>
              </a:rPr>
              <a:t>simple</a:t>
            </a:r>
            <a:r>
              <a:rPr lang="en-US" dirty="0">
                <a:latin typeface="Book Antiqua" charset="0"/>
                <a:ea typeface="ＭＳ Ｐゴシック" charset="0"/>
                <a:cs typeface="ＭＳ Ｐゴシック" charset="0"/>
              </a:rPr>
              <a:t> fault is a </a:t>
            </a:r>
            <a:r>
              <a:rPr lang="en-US" i="1" dirty="0">
                <a:latin typeface="Book Antiqua" charset="0"/>
                <a:ea typeface="ＭＳ Ｐゴシック" charset="0"/>
                <a:cs typeface="ＭＳ Ｐゴシック" charset="0"/>
              </a:rPr>
              <a:t>t-way </a:t>
            </a:r>
            <a:r>
              <a:rPr lang="en-US" dirty="0">
                <a:latin typeface="Book Antiqua" charset="0"/>
                <a:ea typeface="ＭＳ Ｐゴシック" charset="0"/>
                <a:cs typeface="ＭＳ Ｐゴシック" charset="0"/>
              </a:rPr>
              <a:t>fault where </a:t>
            </a:r>
            <a:r>
              <a:rPr lang="en-US" i="1" dirty="0">
                <a:latin typeface="Book Antiqua" charset="0"/>
                <a:ea typeface="ＭＳ Ｐゴシック" charset="0"/>
                <a:cs typeface="ＭＳ Ｐゴシック" charset="0"/>
              </a:rPr>
              <a:t>t=1</a:t>
            </a:r>
            <a:r>
              <a:rPr lang="en-US" dirty="0">
                <a:latin typeface="Book Antiqua" charset="0"/>
                <a:ea typeface="ＭＳ Ｐゴシック" charset="0"/>
                <a:cs typeface="ＭＳ Ｐゴシック" charset="0"/>
              </a:rPr>
              <a:t>; a </a:t>
            </a:r>
            <a:r>
              <a:rPr lang="en-US" i="1" dirty="0">
                <a:latin typeface="Book Antiqua" charset="0"/>
                <a:ea typeface="ＭＳ Ｐゴシック" charset="0"/>
                <a:cs typeface="ＭＳ Ｐゴシック" charset="0"/>
              </a:rPr>
              <a:t>pairwise</a:t>
            </a:r>
            <a:r>
              <a:rPr lang="en-US" dirty="0">
                <a:latin typeface="Book Antiqua" charset="0"/>
                <a:ea typeface="ＭＳ Ｐゴシック" charset="0"/>
                <a:cs typeface="ＭＳ Ｐゴシック" charset="0"/>
              </a:rPr>
              <a:t> fault is a </a:t>
            </a:r>
            <a:r>
              <a:rPr lang="en-US" i="1" dirty="0">
                <a:latin typeface="Book Antiqua" charset="0"/>
                <a:ea typeface="ＭＳ Ｐゴシック" charset="0"/>
                <a:cs typeface="ＭＳ Ｐゴシック" charset="0"/>
              </a:rPr>
              <a:t>t-way </a:t>
            </a:r>
            <a:r>
              <a:rPr lang="en-US" dirty="0">
                <a:latin typeface="Book Antiqua" charset="0"/>
                <a:ea typeface="ＭＳ Ｐゴシック" charset="0"/>
                <a:cs typeface="ＭＳ Ｐゴシック" charset="0"/>
              </a:rPr>
              <a:t>fault where </a:t>
            </a:r>
            <a:r>
              <a:rPr lang="en-US" i="1" dirty="0">
                <a:latin typeface="Book Antiqua" charset="0"/>
                <a:ea typeface="ＭＳ Ｐゴシック" charset="0"/>
                <a:cs typeface="ＭＳ Ｐゴシック" charset="0"/>
              </a:rPr>
              <a:t>t=2</a:t>
            </a:r>
          </a:p>
          <a:p>
            <a:pPr eaLnBrk="1" hangingPunct="1"/>
            <a:r>
              <a:rPr lang="en-US" dirty="0">
                <a:latin typeface="Book Antiqua" charset="0"/>
                <a:ea typeface="ＭＳ Ｐゴシック" charset="0"/>
                <a:cs typeface="ＭＳ Ｐゴシック" charset="0"/>
              </a:rPr>
              <a:t>In practice, a majority of software faults consist of </a:t>
            </a:r>
            <a:r>
              <a:rPr lang="en-US" i="1" dirty="0">
                <a:latin typeface="Book Antiqua" charset="0"/>
                <a:ea typeface="ＭＳ Ｐゴシック" charset="0"/>
                <a:cs typeface="ＭＳ Ｐゴシック" charset="0"/>
              </a:rPr>
              <a:t>simple</a:t>
            </a:r>
            <a:r>
              <a:rPr lang="en-US" dirty="0">
                <a:latin typeface="Book Antiqua" charset="0"/>
                <a:ea typeface="ＭＳ Ｐゴシック" charset="0"/>
                <a:cs typeface="ＭＳ Ｐゴシック" charset="0"/>
              </a:rPr>
              <a:t> and </a:t>
            </a:r>
            <a:r>
              <a:rPr lang="en-US" i="1" dirty="0">
                <a:latin typeface="Book Antiqua" charset="0"/>
                <a:ea typeface="ＭＳ Ｐゴシック" charset="0"/>
                <a:cs typeface="ＭＳ Ｐゴシック" charset="0"/>
              </a:rPr>
              <a:t>pairwise</a:t>
            </a:r>
            <a:r>
              <a:rPr lang="en-US" dirty="0">
                <a:latin typeface="Book Antiqua" charset="0"/>
                <a:ea typeface="ＭＳ Ｐゴシック" charset="0"/>
                <a:cs typeface="ＭＳ Ｐゴシック" charset="0"/>
              </a:rPr>
              <a:t> faults</a:t>
            </a:r>
          </a:p>
          <a:p>
            <a:pPr marL="0" indent="0">
              <a:buNone/>
            </a:pPr>
            <a:endParaRPr lang="en-US" dirty="0"/>
          </a:p>
        </p:txBody>
      </p:sp>
      <p:sp>
        <p:nvSpPr>
          <p:cNvPr id="4" name="Slide Number Placeholder 3"/>
          <p:cNvSpPr>
            <a:spLocks noGrp="1"/>
          </p:cNvSpPr>
          <p:nvPr>
            <p:ph type="sldNum" sz="quarter" idx="12"/>
          </p:nvPr>
        </p:nvSpPr>
        <p:spPr/>
        <p:txBody>
          <a:bodyPr/>
          <a:lstStyle/>
          <a:p>
            <a:fld id="{C4A8E5D9-31F9-426D-8DEF-0827C56228D3}" type="slidenum">
              <a:rPr lang="en-US" smtClean="0"/>
              <a:pPr/>
              <a:t>4</a:t>
            </a:fld>
            <a:endParaRPr lang="en-US"/>
          </a:p>
        </p:txBody>
      </p:sp>
    </p:spTree>
    <p:extLst>
      <p:ext uri="{BB962C8B-B14F-4D97-AF65-F5344CB8AC3E}">
        <p14:creationId xmlns:p14="http://schemas.microsoft.com/office/powerpoint/2010/main" val="1926181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06D7CA-8C55-44AC-AB30-31F1F70D0955}"/>
              </a:ext>
            </a:extLst>
          </p:cNvPr>
          <p:cNvSpPr>
            <a:spLocks noGrp="1"/>
          </p:cNvSpPr>
          <p:nvPr>
            <p:ph type="title"/>
          </p:nvPr>
        </p:nvSpPr>
        <p:spPr/>
        <p:txBody>
          <a:bodyPr/>
          <a:lstStyle/>
          <a:p>
            <a:r>
              <a:rPr lang="en-US" dirty="0"/>
              <a:t>T-way combinatorial testing</a:t>
            </a:r>
          </a:p>
        </p:txBody>
      </p:sp>
      <p:sp>
        <p:nvSpPr>
          <p:cNvPr id="3" name="Content Placeholder 2">
            <a:extLst>
              <a:ext uri="{FF2B5EF4-FFF2-40B4-BE49-F238E27FC236}">
                <a16:creationId xmlns="" xmlns:a16="http://schemas.microsoft.com/office/drawing/2014/main" id="{8AC49F51-78F9-4FE8-8886-32191EBF8A69}"/>
              </a:ext>
            </a:extLst>
          </p:cNvPr>
          <p:cNvSpPr>
            <a:spLocks noGrp="1"/>
          </p:cNvSpPr>
          <p:nvPr>
            <p:ph sz="quarter" idx="1"/>
          </p:nvPr>
        </p:nvSpPr>
        <p:spPr/>
        <p:txBody>
          <a:bodyPr/>
          <a:lstStyle/>
          <a:p>
            <a:r>
              <a:rPr lang="en-US" dirty="0"/>
              <a:t>Given ‘N’ parameters for a program/functionality, N ≥ 2,</a:t>
            </a:r>
          </a:p>
          <a:p>
            <a:pPr lvl="1"/>
            <a:r>
              <a:rPr lang="en-US" dirty="0"/>
              <a:t>The test cases table for ‘t-way combinatorial testing’ has ‘N’ columns (one for each parameter) such that any ‘t’ columns of the table (N ≥ t) will contain all combinations of the ‘N’ parameters.</a:t>
            </a:r>
          </a:p>
          <a:p>
            <a:pPr lvl="1"/>
            <a:r>
              <a:rPr lang="en-US" dirty="0"/>
              <a:t>Indirectly, the test cases table ensures every possible interactions of ‘t’ parameters at a time.</a:t>
            </a:r>
          </a:p>
          <a:p>
            <a:r>
              <a:rPr lang="en-US" dirty="0"/>
              <a:t>The major advantage of combinatorial testing is that the number of test cases T is reduced to a very small percentage of the number of test cases for exhaustive/worst case scenario (sometimes, even less than 1%)</a:t>
            </a:r>
          </a:p>
        </p:txBody>
      </p:sp>
      <p:sp>
        <p:nvSpPr>
          <p:cNvPr id="4" name="Slide Number Placeholder 3">
            <a:extLst>
              <a:ext uri="{FF2B5EF4-FFF2-40B4-BE49-F238E27FC236}">
                <a16:creationId xmlns="" xmlns:a16="http://schemas.microsoft.com/office/drawing/2014/main" id="{C023BFAF-6EA5-4A7F-B180-57984CE9F763}"/>
              </a:ext>
            </a:extLst>
          </p:cNvPr>
          <p:cNvSpPr>
            <a:spLocks noGrp="1"/>
          </p:cNvSpPr>
          <p:nvPr>
            <p:ph type="sldNum" sz="quarter" idx="12"/>
          </p:nvPr>
        </p:nvSpPr>
        <p:spPr/>
        <p:txBody>
          <a:bodyPr/>
          <a:lstStyle/>
          <a:p>
            <a:fld id="{C4A8E5D9-31F9-426D-8DEF-0827C56228D3}" type="slidenum">
              <a:rPr lang="en-US" smtClean="0"/>
              <a:pPr/>
              <a:t>5</a:t>
            </a:fld>
            <a:endParaRPr lang="en-US"/>
          </a:p>
        </p:txBody>
      </p:sp>
    </p:spTree>
    <p:extLst>
      <p:ext uri="{BB962C8B-B14F-4D97-AF65-F5344CB8AC3E}">
        <p14:creationId xmlns:p14="http://schemas.microsoft.com/office/powerpoint/2010/main" val="32027044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2B1A06-0F75-4DFA-8954-523A815F4475}"/>
              </a:ext>
            </a:extLst>
          </p:cNvPr>
          <p:cNvSpPr>
            <a:spLocks noGrp="1"/>
          </p:cNvSpPr>
          <p:nvPr>
            <p:ph type="title"/>
          </p:nvPr>
        </p:nvSpPr>
        <p:spPr/>
        <p:txBody>
          <a:bodyPr/>
          <a:lstStyle/>
          <a:p>
            <a:r>
              <a:rPr lang="en-US" dirty="0"/>
              <a:t>Problem 1 – A generic application</a:t>
            </a:r>
          </a:p>
        </p:txBody>
      </p:sp>
      <p:sp>
        <p:nvSpPr>
          <p:cNvPr id="3" name="Content Placeholder 2">
            <a:extLst>
              <a:ext uri="{FF2B5EF4-FFF2-40B4-BE49-F238E27FC236}">
                <a16:creationId xmlns="" xmlns:a16="http://schemas.microsoft.com/office/drawing/2014/main" id="{8A417510-DA67-4AB4-B5C0-D8D655F43C0C}"/>
              </a:ext>
            </a:extLst>
          </p:cNvPr>
          <p:cNvSpPr>
            <a:spLocks noGrp="1"/>
          </p:cNvSpPr>
          <p:nvPr>
            <p:ph sz="quarter" idx="1"/>
          </p:nvPr>
        </p:nvSpPr>
        <p:spPr/>
        <p:txBody>
          <a:bodyPr/>
          <a:lstStyle/>
          <a:p>
            <a:r>
              <a:rPr lang="en-US" dirty="0"/>
              <a:t>Suppose we have an application that is intended to</a:t>
            </a:r>
          </a:p>
          <a:p>
            <a:pPr lvl="1"/>
            <a:r>
              <a:rPr lang="en-US" dirty="0"/>
              <a:t>run on any one of the following operating systems – Windows 10, Apple iOS, Red Hat Linux</a:t>
            </a:r>
          </a:p>
          <a:p>
            <a:pPr lvl="1"/>
            <a:r>
              <a:rPr lang="en-US" dirty="0"/>
              <a:t>run on any one of the following browsers – Microsoft Edge, Firefox</a:t>
            </a:r>
          </a:p>
          <a:p>
            <a:pPr lvl="1"/>
            <a:r>
              <a:rPr lang="en-US" dirty="0"/>
              <a:t>use one of the two network protocols – IPv4, IPv6</a:t>
            </a:r>
          </a:p>
          <a:p>
            <a:pPr lvl="1"/>
            <a:r>
              <a:rPr lang="en-US" dirty="0"/>
              <a:t>run on a machine with one of the two processors – Intel, AMD</a:t>
            </a:r>
          </a:p>
          <a:p>
            <a:pPr lvl="1"/>
            <a:r>
              <a:rPr lang="en-US" dirty="0"/>
              <a:t>use one of the databases – MySQL, Sybase, Oracle</a:t>
            </a:r>
          </a:p>
          <a:p>
            <a:r>
              <a:rPr lang="en-US" dirty="0"/>
              <a:t>An exhaustive testing process requires 3 * 2 * 2 * 2 * 3 = 48 possible test cases</a:t>
            </a:r>
          </a:p>
          <a:p>
            <a:r>
              <a:rPr lang="en-US" dirty="0"/>
              <a:t>This type of problem is called “configuration parameter” problem</a:t>
            </a:r>
          </a:p>
        </p:txBody>
      </p:sp>
      <p:sp>
        <p:nvSpPr>
          <p:cNvPr id="4" name="Slide Number Placeholder 3">
            <a:extLst>
              <a:ext uri="{FF2B5EF4-FFF2-40B4-BE49-F238E27FC236}">
                <a16:creationId xmlns="" xmlns:a16="http://schemas.microsoft.com/office/drawing/2014/main" id="{515875AE-CA57-46E7-AF8A-337131C88655}"/>
              </a:ext>
            </a:extLst>
          </p:cNvPr>
          <p:cNvSpPr>
            <a:spLocks noGrp="1"/>
          </p:cNvSpPr>
          <p:nvPr>
            <p:ph type="sldNum" sz="quarter" idx="12"/>
          </p:nvPr>
        </p:nvSpPr>
        <p:spPr/>
        <p:txBody>
          <a:bodyPr/>
          <a:lstStyle/>
          <a:p>
            <a:fld id="{C4A8E5D9-31F9-426D-8DEF-0827C56228D3}" type="slidenum">
              <a:rPr lang="en-US" smtClean="0"/>
              <a:pPr/>
              <a:t>6</a:t>
            </a:fld>
            <a:endParaRPr lang="en-US"/>
          </a:p>
        </p:txBody>
      </p:sp>
    </p:spTree>
    <p:extLst>
      <p:ext uri="{BB962C8B-B14F-4D97-AF65-F5344CB8AC3E}">
        <p14:creationId xmlns:p14="http://schemas.microsoft.com/office/powerpoint/2010/main" val="1376810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2 – Automated Ticket Counter</a:t>
            </a:r>
          </a:p>
        </p:txBody>
      </p:sp>
      <p:sp>
        <p:nvSpPr>
          <p:cNvPr id="3" name="Content Placeholder 2"/>
          <p:cNvSpPr>
            <a:spLocks noGrp="1"/>
          </p:cNvSpPr>
          <p:nvPr>
            <p:ph sz="quarter" idx="1"/>
          </p:nvPr>
        </p:nvSpPr>
        <p:spPr/>
        <p:txBody>
          <a:bodyPr/>
          <a:lstStyle/>
          <a:p>
            <a:pPr marL="0" indent="0">
              <a:buNone/>
            </a:pPr>
            <a:r>
              <a:rPr lang="en-US" dirty="0"/>
              <a:t>An automated ticket counter sells tickets for movies with the following parameters: Date (seven possible dates covering one week), Time (four possible show times), Movie (one of five movies) and Ticket type (adult or child). The number of possible inputs will be</a:t>
            </a:r>
          </a:p>
          <a:p>
            <a:pPr marL="0" indent="0">
              <a:buNone/>
            </a:pPr>
            <a:r>
              <a:rPr lang="en-US" dirty="0"/>
              <a:t>	7 * 4 * 5 * 2 = 280</a:t>
            </a:r>
          </a:p>
          <a:p>
            <a:pPr marL="0" indent="0">
              <a:buNone/>
            </a:pPr>
            <a:r>
              <a:rPr lang="en-US" dirty="0"/>
              <a:t>Exhaustive testing of all inputs take a lot of time.</a:t>
            </a:r>
          </a:p>
          <a:p>
            <a:pPr marL="0" indent="0">
              <a:buNone/>
            </a:pPr>
            <a:r>
              <a:rPr lang="en-US" dirty="0"/>
              <a:t>This type of problem is called “input parameter” problem. The number of values for an input parameter may be very large. </a:t>
            </a:r>
          </a:p>
          <a:p>
            <a:r>
              <a:rPr lang="en-US" dirty="0"/>
              <a:t>Use Equivalence partitioning/boundary value analysis</a:t>
            </a:r>
          </a:p>
        </p:txBody>
      </p:sp>
      <p:sp>
        <p:nvSpPr>
          <p:cNvPr id="4" name="Slide Number Placeholder 3">
            <a:extLst>
              <a:ext uri="{FF2B5EF4-FFF2-40B4-BE49-F238E27FC236}">
                <a16:creationId xmlns="" xmlns:a16="http://schemas.microsoft.com/office/drawing/2014/main" id="{462A228C-961C-40C8-AC51-7A3C266D6F39}"/>
              </a:ext>
            </a:extLst>
          </p:cNvPr>
          <p:cNvSpPr>
            <a:spLocks noGrp="1"/>
          </p:cNvSpPr>
          <p:nvPr>
            <p:ph type="sldNum" sz="quarter" idx="12"/>
          </p:nvPr>
        </p:nvSpPr>
        <p:spPr/>
        <p:txBody>
          <a:bodyPr/>
          <a:lstStyle/>
          <a:p>
            <a:fld id="{C4A8E5D9-31F9-426D-8DEF-0827C56228D3}" type="slidenum">
              <a:rPr lang="en-US" smtClean="0"/>
              <a:pPr/>
              <a:t>7</a:t>
            </a:fld>
            <a:endParaRPr lang="en-US"/>
          </a:p>
        </p:txBody>
      </p:sp>
    </p:spTree>
    <p:extLst>
      <p:ext uri="{BB962C8B-B14F-4D97-AF65-F5344CB8AC3E}">
        <p14:creationId xmlns:p14="http://schemas.microsoft.com/office/powerpoint/2010/main" val="15253154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Pairwise Testing</a:t>
            </a:r>
          </a:p>
        </p:txBody>
      </p:sp>
      <p:sp>
        <p:nvSpPr>
          <p:cNvPr id="3" name="Content Placeholder 2"/>
          <p:cNvSpPr>
            <a:spLocks noGrp="1"/>
          </p:cNvSpPr>
          <p:nvPr>
            <p:ph sz="quarter" idx="1"/>
          </p:nvPr>
        </p:nvSpPr>
        <p:spPr/>
        <p:txBody>
          <a:bodyPr/>
          <a:lstStyle/>
          <a:p>
            <a:r>
              <a:rPr lang="en-US" dirty="0"/>
              <a:t>Also called “All-Pairs Testing”</a:t>
            </a:r>
          </a:p>
          <a:p>
            <a:r>
              <a:rPr lang="en-US" dirty="0"/>
              <a:t>A t-way combinatorial testing technique where t = 2</a:t>
            </a:r>
          </a:p>
          <a:p>
            <a:r>
              <a:rPr lang="en-US" dirty="0"/>
              <a:t>A combinatorial method of software testing that, for </a:t>
            </a:r>
            <a:r>
              <a:rPr lang="en-US" i="1" dirty="0"/>
              <a:t>each pair</a:t>
            </a:r>
            <a:r>
              <a:rPr lang="en-US" dirty="0"/>
              <a:t> of input parameters to a system (typically, a software algorithm), tests all possible discrete combinations of those parameters. Using carefully chosen test vectors, this can be done much faster than an exhaustive search of all combinations of all parameters, by "parallelizing" the tests of parameter pairs.</a:t>
            </a:r>
          </a:p>
          <a:p>
            <a:pPr marL="0" indent="0">
              <a:buNone/>
            </a:pPr>
            <a:r>
              <a:rPr lang="en-US" dirty="0"/>
              <a:t>					Wikipedia, Nov 2017</a:t>
            </a:r>
          </a:p>
        </p:txBody>
      </p:sp>
      <p:sp>
        <p:nvSpPr>
          <p:cNvPr id="4" name="Slide Number Placeholder 3">
            <a:extLst>
              <a:ext uri="{FF2B5EF4-FFF2-40B4-BE49-F238E27FC236}">
                <a16:creationId xmlns="" xmlns:a16="http://schemas.microsoft.com/office/drawing/2014/main" id="{4BC5F840-1E17-43A4-BA41-D6F3F37B5006}"/>
              </a:ext>
            </a:extLst>
          </p:cNvPr>
          <p:cNvSpPr>
            <a:spLocks noGrp="1"/>
          </p:cNvSpPr>
          <p:nvPr>
            <p:ph type="sldNum" sz="quarter" idx="12"/>
          </p:nvPr>
        </p:nvSpPr>
        <p:spPr/>
        <p:txBody>
          <a:bodyPr/>
          <a:lstStyle/>
          <a:p>
            <a:fld id="{C4A8E5D9-31F9-426D-8DEF-0827C56228D3}" type="slidenum">
              <a:rPr lang="en-US" smtClean="0"/>
              <a:pPr/>
              <a:t>8</a:t>
            </a:fld>
            <a:endParaRPr lang="en-US"/>
          </a:p>
        </p:txBody>
      </p:sp>
    </p:spTree>
    <p:extLst>
      <p:ext uri="{BB962C8B-B14F-4D97-AF65-F5344CB8AC3E}">
        <p14:creationId xmlns:p14="http://schemas.microsoft.com/office/powerpoint/2010/main" val="5473518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Pairwise Testing (continued)</a:t>
            </a:r>
          </a:p>
        </p:txBody>
      </p:sp>
      <p:sp>
        <p:nvSpPr>
          <p:cNvPr id="11268" name="Rectangle 3"/>
          <p:cNvSpPr>
            <a:spLocks noGrp="1" noChangeArrowheads="1"/>
          </p:cNvSpPr>
          <p:nvPr>
            <p:ph sz="quarter" idx="1"/>
          </p:nvPr>
        </p:nvSpPr>
        <p:spPr/>
        <p:txBody>
          <a:bodyPr/>
          <a:lstStyle/>
          <a:p>
            <a:pPr eaLnBrk="1" hangingPunct="1">
              <a:lnSpc>
                <a:spcPct val="90000"/>
              </a:lnSpc>
            </a:pPr>
            <a:r>
              <a:rPr lang="en-US" sz="3200" dirty="0"/>
              <a:t>Several case studies show that pairwise testing identified most of the errors and significantly reduced testing efforts</a:t>
            </a:r>
          </a:p>
          <a:p>
            <a:pPr eaLnBrk="1" hangingPunct="1">
              <a:lnSpc>
                <a:spcPct val="90000"/>
              </a:lnSpc>
            </a:pPr>
            <a:r>
              <a:rPr lang="en-US" sz="3200" dirty="0"/>
              <a:t>Originally developed at MIT and used by</a:t>
            </a:r>
          </a:p>
          <a:p>
            <a:pPr lvl="1" eaLnBrk="1" hangingPunct="1">
              <a:lnSpc>
                <a:spcPct val="90000"/>
              </a:lnSpc>
            </a:pPr>
            <a:r>
              <a:rPr lang="en-US" sz="3200" dirty="0" err="1"/>
              <a:t>Brownlie</a:t>
            </a:r>
            <a:r>
              <a:rPr lang="en-US" sz="3200" dirty="0"/>
              <a:t> of AT&amp;T</a:t>
            </a:r>
          </a:p>
          <a:p>
            <a:pPr lvl="1" eaLnBrk="1" hangingPunct="1">
              <a:lnSpc>
                <a:spcPct val="90000"/>
              </a:lnSpc>
            </a:pPr>
            <a:r>
              <a:rPr lang="en-US" sz="3200" dirty="0"/>
              <a:t>NIST</a:t>
            </a:r>
          </a:p>
        </p:txBody>
      </p:sp>
      <p:sp>
        <p:nvSpPr>
          <p:cNvPr id="2" name="Slide Number Placeholder 1">
            <a:extLst>
              <a:ext uri="{FF2B5EF4-FFF2-40B4-BE49-F238E27FC236}">
                <a16:creationId xmlns="" xmlns:a16="http://schemas.microsoft.com/office/drawing/2014/main" id="{D32ABAD0-B2F8-42BD-8BFE-391B9F49D522}"/>
              </a:ext>
            </a:extLst>
          </p:cNvPr>
          <p:cNvSpPr>
            <a:spLocks noGrp="1"/>
          </p:cNvSpPr>
          <p:nvPr>
            <p:ph type="sldNum" sz="quarter" idx="12"/>
          </p:nvPr>
        </p:nvSpPr>
        <p:spPr/>
        <p:txBody>
          <a:bodyPr/>
          <a:lstStyle/>
          <a:p>
            <a:fld id="{C4A8E5D9-31F9-426D-8DEF-0827C56228D3}"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3793</TotalTime>
  <Words>2531</Words>
  <Application>Microsoft Macintosh PowerPoint</Application>
  <PresentationFormat>On-screen Show (4:3)</PresentationFormat>
  <Paragraphs>697</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Equity</vt:lpstr>
      <vt:lpstr>Combinatorial Testing</vt:lpstr>
      <vt:lpstr>Some definitions from IEEE</vt:lpstr>
      <vt:lpstr>Rationale</vt:lpstr>
      <vt:lpstr>T-Way</vt:lpstr>
      <vt:lpstr>T-way combinatorial testing</vt:lpstr>
      <vt:lpstr>Problem 1 – A generic application</vt:lpstr>
      <vt:lpstr>Problem 2 – Automated Ticket Counter</vt:lpstr>
      <vt:lpstr>Pairwise Testing</vt:lpstr>
      <vt:lpstr>Pairwise Testing (continued)</vt:lpstr>
      <vt:lpstr>Justification from a case study</vt:lpstr>
      <vt:lpstr>How much reduction?</vt:lpstr>
      <vt:lpstr>A formal definition of Pairwise Testing</vt:lpstr>
      <vt:lpstr>Example 1</vt:lpstr>
      <vt:lpstr>Example 1 (continued)</vt:lpstr>
      <vt:lpstr>Example 2</vt:lpstr>
      <vt:lpstr>Example 2 (continued)</vt:lpstr>
      <vt:lpstr>Notation used in pairwise testing</vt:lpstr>
      <vt:lpstr>PowerPoint Presentation</vt:lpstr>
      <vt:lpstr>Properties of Orthogonal Array</vt:lpstr>
      <vt:lpstr>Orthogonal Array</vt:lpstr>
      <vt:lpstr>L1835 array</vt:lpstr>
      <vt:lpstr>PowerPoint Presentation</vt:lpstr>
      <vt:lpstr>Using Orthogonal Arrays for Testing</vt:lpstr>
      <vt:lpstr>Using Orthogonal Arrays for Testing (continued)</vt:lpstr>
      <vt:lpstr>Example</vt:lpstr>
      <vt:lpstr>Observations</vt:lpstr>
      <vt:lpstr>Allpairs Algorithm</vt:lpstr>
      <vt:lpstr>Another case study</vt:lpstr>
      <vt:lpstr>PowerPoint Presentation</vt:lpstr>
      <vt:lpstr>PowerPoint Presentation</vt:lpstr>
      <vt:lpstr>All pair test cases for problem 1 – A generic application</vt:lpstr>
      <vt:lpstr>T-way combinatorial testing (revisited)</vt:lpstr>
      <vt:lpstr>Another example</vt:lpstr>
      <vt:lpstr>Combinatorial test cases for Android configuration</vt:lpstr>
      <vt:lpstr>Significant reduction of test cases</vt:lpstr>
      <vt:lpstr>Some pairwise testing tools</vt:lpstr>
      <vt:lpstr>References</vt:lpstr>
      <vt:lpstr>References (continued)</vt:lpstr>
      <vt:lpstr>References (continued)</vt:lpstr>
    </vt:vector>
  </TitlesOfParts>
  <Company>UWL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Pairwise Testing</dc:title>
  <dc:creator>Kasi Periyasamy</dc:creator>
  <cp:lastModifiedBy>Mao Zheng</cp:lastModifiedBy>
  <cp:revision>95</cp:revision>
  <dcterms:created xsi:type="dcterms:W3CDTF">2005-11-27T23:26:25Z</dcterms:created>
  <dcterms:modified xsi:type="dcterms:W3CDTF">2019-09-08T00:19:55Z</dcterms:modified>
</cp:coreProperties>
</file>