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9"/>
  </p:notesMasterIdLst>
  <p:sldIdLst>
    <p:sldId id="351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339" r:id="rId11"/>
    <p:sldId id="340" r:id="rId12"/>
    <p:sldId id="341" r:id="rId13"/>
    <p:sldId id="342" r:id="rId14"/>
    <p:sldId id="343" r:id="rId15"/>
    <p:sldId id="276" r:id="rId16"/>
    <p:sldId id="277" r:id="rId17"/>
    <p:sldId id="278" r:id="rId18"/>
    <p:sldId id="279" r:id="rId19"/>
    <p:sldId id="280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8397" autoAdjust="0"/>
  </p:normalViewPr>
  <p:slideViewPr>
    <p:cSldViewPr snapToGrid="0">
      <p:cViewPr varScale="1">
        <p:scale>
          <a:sx n="78" d="100"/>
          <a:sy n="78" d="100"/>
        </p:scale>
        <p:origin x="-36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1714B-AFFA-4F56-91F2-87BC03C4BCA0}" type="doc">
      <dgm:prSet loTypeId="urn:microsoft.com/office/officeart/2008/layout/LinedList" loCatId="Inbox" qsTypeId="urn:microsoft.com/office/officeart/2005/8/quickstyle/simple2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22126466-45AE-48E8-A697-9E868745F7E9}">
      <dgm:prSet/>
      <dgm:spPr/>
      <dgm:t>
        <a:bodyPr/>
        <a:lstStyle/>
        <a:p>
          <a:r>
            <a:rPr lang="en-US"/>
            <a:t>Rationale</a:t>
          </a:r>
        </a:p>
      </dgm:t>
    </dgm:pt>
    <dgm:pt modelId="{C76AB6DD-55C5-4656-BC0E-024BC382AC8F}" type="parTrans" cxnId="{1EC3B5D4-596C-4354-828F-6F7CE09FDE3D}">
      <dgm:prSet/>
      <dgm:spPr/>
      <dgm:t>
        <a:bodyPr/>
        <a:lstStyle/>
        <a:p>
          <a:endParaRPr lang="en-US"/>
        </a:p>
      </dgm:t>
    </dgm:pt>
    <dgm:pt modelId="{FA0FB50A-B829-43DF-A346-314B75E179B9}" type="sibTrans" cxnId="{1EC3B5D4-596C-4354-828F-6F7CE09FDE3D}">
      <dgm:prSet/>
      <dgm:spPr/>
      <dgm:t>
        <a:bodyPr/>
        <a:lstStyle/>
        <a:p>
          <a:endParaRPr lang="en-US"/>
        </a:p>
      </dgm:t>
    </dgm:pt>
    <dgm:pt modelId="{C5A61E1C-641F-437F-A730-710C955AA5AD}">
      <dgm:prSet/>
      <dgm:spPr/>
      <dgm:t>
        <a:bodyPr/>
        <a:lstStyle/>
        <a:p>
          <a:r>
            <a:rPr lang="en-US"/>
            <a:t>Most errors occur near the extreme values of the input and output parameters</a:t>
          </a:r>
        </a:p>
      </dgm:t>
    </dgm:pt>
    <dgm:pt modelId="{05402C09-8BCE-465F-9760-B4CD3847D8A8}" type="parTrans" cxnId="{6F479949-3BCB-473F-9318-15F5A8BF9276}">
      <dgm:prSet/>
      <dgm:spPr/>
      <dgm:t>
        <a:bodyPr/>
        <a:lstStyle/>
        <a:p>
          <a:endParaRPr lang="en-US"/>
        </a:p>
      </dgm:t>
    </dgm:pt>
    <dgm:pt modelId="{CCE024EE-9C8E-40C6-80C5-6553C01A572D}" type="sibTrans" cxnId="{6F479949-3BCB-473F-9318-15F5A8BF9276}">
      <dgm:prSet/>
      <dgm:spPr/>
      <dgm:t>
        <a:bodyPr/>
        <a:lstStyle/>
        <a:p>
          <a:endParaRPr lang="en-US"/>
        </a:p>
      </dgm:t>
    </dgm:pt>
    <dgm:pt modelId="{4B2C9DBD-4011-4EC4-AF3B-97F9D51CE75F}">
      <dgm:prSet/>
      <dgm:spPr/>
      <dgm:t>
        <a:bodyPr/>
        <a:lstStyle/>
        <a:p>
          <a:r>
            <a:rPr lang="en-US"/>
            <a:t>Though mainly focuses on input parameters, this method can equally be applied to output parameters</a:t>
          </a:r>
        </a:p>
      </dgm:t>
    </dgm:pt>
    <dgm:pt modelId="{CBFE023C-8E89-497D-803E-ACA44584064A}" type="parTrans" cxnId="{6A9F4E09-635F-4253-B21F-A0AB0886ADFF}">
      <dgm:prSet/>
      <dgm:spPr/>
      <dgm:t>
        <a:bodyPr/>
        <a:lstStyle/>
        <a:p>
          <a:endParaRPr lang="en-US"/>
        </a:p>
      </dgm:t>
    </dgm:pt>
    <dgm:pt modelId="{5091C995-5FFD-4634-AA53-CF38F21CBB8F}" type="sibTrans" cxnId="{6A9F4E09-635F-4253-B21F-A0AB0886ADFF}">
      <dgm:prSet/>
      <dgm:spPr/>
      <dgm:t>
        <a:bodyPr/>
        <a:lstStyle/>
        <a:p>
          <a:endParaRPr lang="en-US"/>
        </a:p>
      </dgm:t>
    </dgm:pt>
    <dgm:pt modelId="{28FC7122-7458-438C-9D1F-D211A661B455}">
      <dgm:prSet/>
      <dgm:spPr/>
      <dgm:t>
        <a:bodyPr/>
        <a:lstStyle/>
        <a:p>
          <a:r>
            <a:rPr lang="en-US"/>
            <a:t>Requirements</a:t>
          </a:r>
        </a:p>
      </dgm:t>
    </dgm:pt>
    <dgm:pt modelId="{769AE292-E26A-4A07-8BB5-822F624C25AB}" type="parTrans" cxnId="{319939A1-A130-41E3-BB87-CF0068D90AEF}">
      <dgm:prSet/>
      <dgm:spPr/>
      <dgm:t>
        <a:bodyPr/>
        <a:lstStyle/>
        <a:p>
          <a:endParaRPr lang="en-US"/>
        </a:p>
      </dgm:t>
    </dgm:pt>
    <dgm:pt modelId="{AEC1F76A-762A-4792-9DFB-79E071966A4E}" type="sibTrans" cxnId="{319939A1-A130-41E3-BB87-CF0068D90AEF}">
      <dgm:prSet/>
      <dgm:spPr/>
      <dgm:t>
        <a:bodyPr/>
        <a:lstStyle/>
        <a:p>
          <a:endParaRPr lang="en-US"/>
        </a:p>
      </dgm:t>
    </dgm:pt>
    <dgm:pt modelId="{CBA5D4D9-9BDD-484B-A167-90120E860E39}">
      <dgm:prSet/>
      <dgm:spPr/>
      <dgm:t>
        <a:bodyPr/>
        <a:lstStyle/>
        <a:p>
          <a:r>
            <a:rPr lang="en-US"/>
            <a:t>There must be a specific range of values applicable to each  input parameter</a:t>
          </a:r>
        </a:p>
      </dgm:t>
    </dgm:pt>
    <dgm:pt modelId="{0AE330A9-CAF1-48FA-8882-2BE57B90B52D}" type="parTrans" cxnId="{56092EB8-E368-4546-8130-61B82B4A2AD2}">
      <dgm:prSet/>
      <dgm:spPr/>
      <dgm:t>
        <a:bodyPr/>
        <a:lstStyle/>
        <a:p>
          <a:endParaRPr lang="en-US"/>
        </a:p>
      </dgm:t>
    </dgm:pt>
    <dgm:pt modelId="{F45BEFF3-C588-410A-9B9E-F8610AB03589}" type="sibTrans" cxnId="{56092EB8-E368-4546-8130-61B82B4A2AD2}">
      <dgm:prSet/>
      <dgm:spPr/>
      <dgm:t>
        <a:bodyPr/>
        <a:lstStyle/>
        <a:p>
          <a:endParaRPr lang="en-US"/>
        </a:p>
      </dgm:t>
    </dgm:pt>
    <dgm:pt modelId="{47B77AA4-E4CD-4B38-B891-CED47E92EF9B}" type="pres">
      <dgm:prSet presAssocID="{3191714B-AFFA-4F56-91F2-87BC03C4BCA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D591A62-E5F1-43B7-897F-FD0C6ED64C5F}" type="pres">
      <dgm:prSet presAssocID="{22126466-45AE-48E8-A697-9E868745F7E9}" presName="thickLine" presStyleLbl="alignNode1" presStyleIdx="0" presStyleCnt="2"/>
      <dgm:spPr/>
    </dgm:pt>
    <dgm:pt modelId="{444A7FC5-4277-45CF-AB3F-587811E3B42B}" type="pres">
      <dgm:prSet presAssocID="{22126466-45AE-48E8-A697-9E868745F7E9}" presName="horz1" presStyleCnt="0"/>
      <dgm:spPr/>
    </dgm:pt>
    <dgm:pt modelId="{82136753-AB1A-46F4-B468-E5D576B6FFE3}" type="pres">
      <dgm:prSet presAssocID="{22126466-45AE-48E8-A697-9E868745F7E9}" presName="tx1" presStyleLbl="revTx" presStyleIdx="0" presStyleCnt="5"/>
      <dgm:spPr/>
      <dgm:t>
        <a:bodyPr/>
        <a:lstStyle/>
        <a:p>
          <a:endParaRPr lang="en-US"/>
        </a:p>
      </dgm:t>
    </dgm:pt>
    <dgm:pt modelId="{2DE28FFC-B57D-4053-B827-53017713E439}" type="pres">
      <dgm:prSet presAssocID="{22126466-45AE-48E8-A697-9E868745F7E9}" presName="vert1" presStyleCnt="0"/>
      <dgm:spPr/>
    </dgm:pt>
    <dgm:pt modelId="{506357E1-4950-47B4-821A-F78265BEE7B4}" type="pres">
      <dgm:prSet presAssocID="{C5A61E1C-641F-437F-A730-710C955AA5AD}" presName="vertSpace2a" presStyleCnt="0"/>
      <dgm:spPr/>
    </dgm:pt>
    <dgm:pt modelId="{BE4D156B-B7C2-4090-BE23-F7824BD00544}" type="pres">
      <dgm:prSet presAssocID="{C5A61E1C-641F-437F-A730-710C955AA5AD}" presName="horz2" presStyleCnt="0"/>
      <dgm:spPr/>
    </dgm:pt>
    <dgm:pt modelId="{3EFC9E0E-2C48-45A6-B5EF-5F062ABAB544}" type="pres">
      <dgm:prSet presAssocID="{C5A61E1C-641F-437F-A730-710C955AA5AD}" presName="horzSpace2" presStyleCnt="0"/>
      <dgm:spPr/>
    </dgm:pt>
    <dgm:pt modelId="{9C1CE401-21B0-4710-B1F6-4AAE046D5AF5}" type="pres">
      <dgm:prSet presAssocID="{C5A61E1C-641F-437F-A730-710C955AA5AD}" presName="tx2" presStyleLbl="revTx" presStyleIdx="1" presStyleCnt="5"/>
      <dgm:spPr/>
      <dgm:t>
        <a:bodyPr/>
        <a:lstStyle/>
        <a:p>
          <a:endParaRPr lang="en-US"/>
        </a:p>
      </dgm:t>
    </dgm:pt>
    <dgm:pt modelId="{4F5D7BB4-4144-4317-9BA0-13266FF8E233}" type="pres">
      <dgm:prSet presAssocID="{C5A61E1C-641F-437F-A730-710C955AA5AD}" presName="vert2" presStyleCnt="0"/>
      <dgm:spPr/>
    </dgm:pt>
    <dgm:pt modelId="{4FB1F24C-1237-43AF-BE8B-68E431E15C77}" type="pres">
      <dgm:prSet presAssocID="{C5A61E1C-641F-437F-A730-710C955AA5AD}" presName="thinLine2b" presStyleLbl="callout" presStyleIdx="0" presStyleCnt="3"/>
      <dgm:spPr/>
    </dgm:pt>
    <dgm:pt modelId="{87AA830E-71C9-45D1-BD27-1D075762CE77}" type="pres">
      <dgm:prSet presAssocID="{C5A61E1C-641F-437F-A730-710C955AA5AD}" presName="vertSpace2b" presStyleCnt="0"/>
      <dgm:spPr/>
    </dgm:pt>
    <dgm:pt modelId="{C9058E57-A31F-4131-A9A6-C491E2C399E0}" type="pres">
      <dgm:prSet presAssocID="{4B2C9DBD-4011-4EC4-AF3B-97F9D51CE75F}" presName="horz2" presStyleCnt="0"/>
      <dgm:spPr/>
    </dgm:pt>
    <dgm:pt modelId="{19FE2CAF-9E7B-43CC-A50C-68CA966CA1B6}" type="pres">
      <dgm:prSet presAssocID="{4B2C9DBD-4011-4EC4-AF3B-97F9D51CE75F}" presName="horzSpace2" presStyleCnt="0"/>
      <dgm:spPr/>
    </dgm:pt>
    <dgm:pt modelId="{9C9F780F-E186-4101-AC37-F1F98C7CCD67}" type="pres">
      <dgm:prSet presAssocID="{4B2C9DBD-4011-4EC4-AF3B-97F9D51CE75F}" presName="tx2" presStyleLbl="revTx" presStyleIdx="2" presStyleCnt="5"/>
      <dgm:spPr/>
      <dgm:t>
        <a:bodyPr/>
        <a:lstStyle/>
        <a:p>
          <a:endParaRPr lang="en-US"/>
        </a:p>
      </dgm:t>
    </dgm:pt>
    <dgm:pt modelId="{650EAF5A-EAB0-45E0-A2E3-6AF7084E275C}" type="pres">
      <dgm:prSet presAssocID="{4B2C9DBD-4011-4EC4-AF3B-97F9D51CE75F}" presName="vert2" presStyleCnt="0"/>
      <dgm:spPr/>
    </dgm:pt>
    <dgm:pt modelId="{411318FD-7B2B-48FD-AB91-3266D574FB2B}" type="pres">
      <dgm:prSet presAssocID="{4B2C9DBD-4011-4EC4-AF3B-97F9D51CE75F}" presName="thinLine2b" presStyleLbl="callout" presStyleIdx="1" presStyleCnt="3"/>
      <dgm:spPr/>
    </dgm:pt>
    <dgm:pt modelId="{D4F7ECAB-E994-4416-9340-4F7EF968AAFE}" type="pres">
      <dgm:prSet presAssocID="{4B2C9DBD-4011-4EC4-AF3B-97F9D51CE75F}" presName="vertSpace2b" presStyleCnt="0"/>
      <dgm:spPr/>
    </dgm:pt>
    <dgm:pt modelId="{4C75F417-423E-46B3-83F8-71E2D4223E2D}" type="pres">
      <dgm:prSet presAssocID="{28FC7122-7458-438C-9D1F-D211A661B455}" presName="thickLine" presStyleLbl="alignNode1" presStyleIdx="1" presStyleCnt="2"/>
      <dgm:spPr/>
    </dgm:pt>
    <dgm:pt modelId="{4352D1C6-41A8-4876-8BB4-464C32190DB8}" type="pres">
      <dgm:prSet presAssocID="{28FC7122-7458-438C-9D1F-D211A661B455}" presName="horz1" presStyleCnt="0"/>
      <dgm:spPr/>
    </dgm:pt>
    <dgm:pt modelId="{80282546-88F8-4255-B70A-358E807BBF8C}" type="pres">
      <dgm:prSet presAssocID="{28FC7122-7458-438C-9D1F-D211A661B455}" presName="tx1" presStyleLbl="revTx" presStyleIdx="3" presStyleCnt="5"/>
      <dgm:spPr/>
      <dgm:t>
        <a:bodyPr/>
        <a:lstStyle/>
        <a:p>
          <a:endParaRPr lang="en-US"/>
        </a:p>
      </dgm:t>
    </dgm:pt>
    <dgm:pt modelId="{03614C7A-6DFC-4E4A-AB9D-33CCB1F2F4DE}" type="pres">
      <dgm:prSet presAssocID="{28FC7122-7458-438C-9D1F-D211A661B455}" presName="vert1" presStyleCnt="0"/>
      <dgm:spPr/>
    </dgm:pt>
    <dgm:pt modelId="{71F1CAF8-017D-4519-AE96-1E37AB22B0C0}" type="pres">
      <dgm:prSet presAssocID="{CBA5D4D9-9BDD-484B-A167-90120E860E39}" presName="vertSpace2a" presStyleCnt="0"/>
      <dgm:spPr/>
    </dgm:pt>
    <dgm:pt modelId="{910DF45E-3483-4BFA-AC57-6BB4992637AF}" type="pres">
      <dgm:prSet presAssocID="{CBA5D4D9-9BDD-484B-A167-90120E860E39}" presName="horz2" presStyleCnt="0"/>
      <dgm:spPr/>
    </dgm:pt>
    <dgm:pt modelId="{4994EF95-74BC-4EC0-A2CF-50A33305B931}" type="pres">
      <dgm:prSet presAssocID="{CBA5D4D9-9BDD-484B-A167-90120E860E39}" presName="horzSpace2" presStyleCnt="0"/>
      <dgm:spPr/>
    </dgm:pt>
    <dgm:pt modelId="{5A2DB206-DABC-4BDA-9D35-376B81CE5DDE}" type="pres">
      <dgm:prSet presAssocID="{CBA5D4D9-9BDD-484B-A167-90120E860E39}" presName="tx2" presStyleLbl="revTx" presStyleIdx="4" presStyleCnt="5"/>
      <dgm:spPr/>
      <dgm:t>
        <a:bodyPr/>
        <a:lstStyle/>
        <a:p>
          <a:endParaRPr lang="en-US"/>
        </a:p>
      </dgm:t>
    </dgm:pt>
    <dgm:pt modelId="{48C0F87F-C492-409E-B85D-E483CBFAFB89}" type="pres">
      <dgm:prSet presAssocID="{CBA5D4D9-9BDD-484B-A167-90120E860E39}" presName="vert2" presStyleCnt="0"/>
      <dgm:spPr/>
    </dgm:pt>
    <dgm:pt modelId="{B69260BA-836C-4253-BD57-944B617E99C5}" type="pres">
      <dgm:prSet presAssocID="{CBA5D4D9-9BDD-484B-A167-90120E860E39}" presName="thinLine2b" presStyleLbl="callout" presStyleIdx="2" presStyleCnt="3"/>
      <dgm:spPr/>
    </dgm:pt>
    <dgm:pt modelId="{B13DB169-9F19-4D47-B2C6-DC20976FBB81}" type="pres">
      <dgm:prSet presAssocID="{CBA5D4D9-9BDD-484B-A167-90120E860E39}" presName="vertSpace2b" presStyleCnt="0"/>
      <dgm:spPr/>
    </dgm:pt>
  </dgm:ptLst>
  <dgm:cxnLst>
    <dgm:cxn modelId="{56092EB8-E368-4546-8130-61B82B4A2AD2}" srcId="{28FC7122-7458-438C-9D1F-D211A661B455}" destId="{CBA5D4D9-9BDD-484B-A167-90120E860E39}" srcOrd="0" destOrd="0" parTransId="{0AE330A9-CAF1-48FA-8882-2BE57B90B52D}" sibTransId="{F45BEFF3-C588-410A-9B9E-F8610AB03589}"/>
    <dgm:cxn modelId="{225E66BB-D36F-4AAF-9C61-8D4D1AE1E66E}" type="presOf" srcId="{C5A61E1C-641F-437F-A730-710C955AA5AD}" destId="{9C1CE401-21B0-4710-B1F6-4AAE046D5AF5}" srcOrd="0" destOrd="0" presId="urn:microsoft.com/office/officeart/2008/layout/LinedList"/>
    <dgm:cxn modelId="{6C994841-F891-42F2-9DC4-078CFB19B0D5}" type="presOf" srcId="{22126466-45AE-48E8-A697-9E868745F7E9}" destId="{82136753-AB1A-46F4-B468-E5D576B6FFE3}" srcOrd="0" destOrd="0" presId="urn:microsoft.com/office/officeart/2008/layout/LinedList"/>
    <dgm:cxn modelId="{BB3CE9CB-521F-4F50-888B-B043124EEFF7}" type="presOf" srcId="{28FC7122-7458-438C-9D1F-D211A661B455}" destId="{80282546-88F8-4255-B70A-358E807BBF8C}" srcOrd="0" destOrd="0" presId="urn:microsoft.com/office/officeart/2008/layout/LinedList"/>
    <dgm:cxn modelId="{319939A1-A130-41E3-BB87-CF0068D90AEF}" srcId="{3191714B-AFFA-4F56-91F2-87BC03C4BCA0}" destId="{28FC7122-7458-438C-9D1F-D211A661B455}" srcOrd="1" destOrd="0" parTransId="{769AE292-E26A-4A07-8BB5-822F624C25AB}" sibTransId="{AEC1F76A-762A-4792-9DFB-79E071966A4E}"/>
    <dgm:cxn modelId="{0C513049-C5A8-4609-86C5-9059345AA33A}" type="presOf" srcId="{3191714B-AFFA-4F56-91F2-87BC03C4BCA0}" destId="{47B77AA4-E4CD-4B38-B891-CED47E92EF9B}" srcOrd="0" destOrd="0" presId="urn:microsoft.com/office/officeart/2008/layout/LinedList"/>
    <dgm:cxn modelId="{1EC3B5D4-596C-4354-828F-6F7CE09FDE3D}" srcId="{3191714B-AFFA-4F56-91F2-87BC03C4BCA0}" destId="{22126466-45AE-48E8-A697-9E868745F7E9}" srcOrd="0" destOrd="0" parTransId="{C76AB6DD-55C5-4656-BC0E-024BC382AC8F}" sibTransId="{FA0FB50A-B829-43DF-A346-314B75E179B9}"/>
    <dgm:cxn modelId="{6F479949-3BCB-473F-9318-15F5A8BF9276}" srcId="{22126466-45AE-48E8-A697-9E868745F7E9}" destId="{C5A61E1C-641F-437F-A730-710C955AA5AD}" srcOrd="0" destOrd="0" parTransId="{05402C09-8BCE-465F-9760-B4CD3847D8A8}" sibTransId="{CCE024EE-9C8E-40C6-80C5-6553C01A572D}"/>
    <dgm:cxn modelId="{6A9F4E09-635F-4253-B21F-A0AB0886ADFF}" srcId="{22126466-45AE-48E8-A697-9E868745F7E9}" destId="{4B2C9DBD-4011-4EC4-AF3B-97F9D51CE75F}" srcOrd="1" destOrd="0" parTransId="{CBFE023C-8E89-497D-803E-ACA44584064A}" sibTransId="{5091C995-5FFD-4634-AA53-CF38F21CBB8F}"/>
    <dgm:cxn modelId="{716EFCDF-9AD6-44E0-B241-4F3E4FC971A5}" type="presOf" srcId="{4B2C9DBD-4011-4EC4-AF3B-97F9D51CE75F}" destId="{9C9F780F-E186-4101-AC37-F1F98C7CCD67}" srcOrd="0" destOrd="0" presId="urn:microsoft.com/office/officeart/2008/layout/LinedList"/>
    <dgm:cxn modelId="{D6AEC36A-0EF3-4DD6-ABCD-B7A95753EEC6}" type="presOf" srcId="{CBA5D4D9-9BDD-484B-A167-90120E860E39}" destId="{5A2DB206-DABC-4BDA-9D35-376B81CE5DDE}" srcOrd="0" destOrd="0" presId="urn:microsoft.com/office/officeart/2008/layout/LinedList"/>
    <dgm:cxn modelId="{D47CDADE-FB76-450A-83CB-88AA28750DC1}" type="presParOf" srcId="{47B77AA4-E4CD-4B38-B891-CED47E92EF9B}" destId="{6D591A62-E5F1-43B7-897F-FD0C6ED64C5F}" srcOrd="0" destOrd="0" presId="urn:microsoft.com/office/officeart/2008/layout/LinedList"/>
    <dgm:cxn modelId="{C4683E78-AB6F-4411-A34C-46988E44ECF7}" type="presParOf" srcId="{47B77AA4-E4CD-4B38-B891-CED47E92EF9B}" destId="{444A7FC5-4277-45CF-AB3F-587811E3B42B}" srcOrd="1" destOrd="0" presId="urn:microsoft.com/office/officeart/2008/layout/LinedList"/>
    <dgm:cxn modelId="{B0A83379-1BBB-4F06-8AF9-A1C7FFA55CEE}" type="presParOf" srcId="{444A7FC5-4277-45CF-AB3F-587811E3B42B}" destId="{82136753-AB1A-46F4-B468-E5D576B6FFE3}" srcOrd="0" destOrd="0" presId="urn:microsoft.com/office/officeart/2008/layout/LinedList"/>
    <dgm:cxn modelId="{80D561F5-C71C-41C2-93A3-1C42E1717F45}" type="presParOf" srcId="{444A7FC5-4277-45CF-AB3F-587811E3B42B}" destId="{2DE28FFC-B57D-4053-B827-53017713E439}" srcOrd="1" destOrd="0" presId="urn:microsoft.com/office/officeart/2008/layout/LinedList"/>
    <dgm:cxn modelId="{A23723E4-D635-4A8D-BE76-F9F4DC5DF364}" type="presParOf" srcId="{2DE28FFC-B57D-4053-B827-53017713E439}" destId="{506357E1-4950-47B4-821A-F78265BEE7B4}" srcOrd="0" destOrd="0" presId="urn:microsoft.com/office/officeart/2008/layout/LinedList"/>
    <dgm:cxn modelId="{427C07CA-4A11-41E5-879A-A45C3901E849}" type="presParOf" srcId="{2DE28FFC-B57D-4053-B827-53017713E439}" destId="{BE4D156B-B7C2-4090-BE23-F7824BD00544}" srcOrd="1" destOrd="0" presId="urn:microsoft.com/office/officeart/2008/layout/LinedList"/>
    <dgm:cxn modelId="{44C318A7-6BB1-4326-B511-810725CA05FC}" type="presParOf" srcId="{BE4D156B-B7C2-4090-BE23-F7824BD00544}" destId="{3EFC9E0E-2C48-45A6-B5EF-5F062ABAB544}" srcOrd="0" destOrd="0" presId="urn:microsoft.com/office/officeart/2008/layout/LinedList"/>
    <dgm:cxn modelId="{EF52A111-6C57-4171-89E1-2EC68A86E2C2}" type="presParOf" srcId="{BE4D156B-B7C2-4090-BE23-F7824BD00544}" destId="{9C1CE401-21B0-4710-B1F6-4AAE046D5AF5}" srcOrd="1" destOrd="0" presId="urn:microsoft.com/office/officeart/2008/layout/LinedList"/>
    <dgm:cxn modelId="{B9BCFBA2-6286-49E9-8CF2-2EA9F5E4DCB4}" type="presParOf" srcId="{BE4D156B-B7C2-4090-BE23-F7824BD00544}" destId="{4F5D7BB4-4144-4317-9BA0-13266FF8E233}" srcOrd="2" destOrd="0" presId="urn:microsoft.com/office/officeart/2008/layout/LinedList"/>
    <dgm:cxn modelId="{F9E3018B-FDDF-4843-B8D8-D8409FB4DD42}" type="presParOf" srcId="{2DE28FFC-B57D-4053-B827-53017713E439}" destId="{4FB1F24C-1237-43AF-BE8B-68E431E15C77}" srcOrd="2" destOrd="0" presId="urn:microsoft.com/office/officeart/2008/layout/LinedList"/>
    <dgm:cxn modelId="{886C1749-5A7A-4D93-8CF2-C2340D64CA1F}" type="presParOf" srcId="{2DE28FFC-B57D-4053-B827-53017713E439}" destId="{87AA830E-71C9-45D1-BD27-1D075762CE77}" srcOrd="3" destOrd="0" presId="urn:microsoft.com/office/officeart/2008/layout/LinedList"/>
    <dgm:cxn modelId="{1C6B2193-54C1-471A-A3A6-B9E83D6AA285}" type="presParOf" srcId="{2DE28FFC-B57D-4053-B827-53017713E439}" destId="{C9058E57-A31F-4131-A9A6-C491E2C399E0}" srcOrd="4" destOrd="0" presId="urn:microsoft.com/office/officeart/2008/layout/LinedList"/>
    <dgm:cxn modelId="{4A37B15C-5487-450D-8A6F-7D4EFF6824E1}" type="presParOf" srcId="{C9058E57-A31F-4131-A9A6-C491E2C399E0}" destId="{19FE2CAF-9E7B-43CC-A50C-68CA966CA1B6}" srcOrd="0" destOrd="0" presId="urn:microsoft.com/office/officeart/2008/layout/LinedList"/>
    <dgm:cxn modelId="{9CEB687D-BF2A-4BD0-BC90-C5934F7F5CD0}" type="presParOf" srcId="{C9058E57-A31F-4131-A9A6-C491E2C399E0}" destId="{9C9F780F-E186-4101-AC37-F1F98C7CCD67}" srcOrd="1" destOrd="0" presId="urn:microsoft.com/office/officeart/2008/layout/LinedList"/>
    <dgm:cxn modelId="{843588D4-5C73-4DDB-A7BB-3BFDCA964A2D}" type="presParOf" srcId="{C9058E57-A31F-4131-A9A6-C491E2C399E0}" destId="{650EAF5A-EAB0-45E0-A2E3-6AF7084E275C}" srcOrd="2" destOrd="0" presId="urn:microsoft.com/office/officeart/2008/layout/LinedList"/>
    <dgm:cxn modelId="{063B14E7-0CCF-4905-BA49-DAA305521D5F}" type="presParOf" srcId="{2DE28FFC-B57D-4053-B827-53017713E439}" destId="{411318FD-7B2B-48FD-AB91-3266D574FB2B}" srcOrd="5" destOrd="0" presId="urn:microsoft.com/office/officeart/2008/layout/LinedList"/>
    <dgm:cxn modelId="{3BC1EF1C-9BC9-4F83-A948-32FD32E852F9}" type="presParOf" srcId="{2DE28FFC-B57D-4053-B827-53017713E439}" destId="{D4F7ECAB-E994-4416-9340-4F7EF968AAFE}" srcOrd="6" destOrd="0" presId="urn:microsoft.com/office/officeart/2008/layout/LinedList"/>
    <dgm:cxn modelId="{E3DF752C-F4C1-45AC-8EF3-A7CE479521AA}" type="presParOf" srcId="{47B77AA4-E4CD-4B38-B891-CED47E92EF9B}" destId="{4C75F417-423E-46B3-83F8-71E2D4223E2D}" srcOrd="2" destOrd="0" presId="urn:microsoft.com/office/officeart/2008/layout/LinedList"/>
    <dgm:cxn modelId="{6F05741C-F1B0-406B-B766-DCCF5494049C}" type="presParOf" srcId="{47B77AA4-E4CD-4B38-B891-CED47E92EF9B}" destId="{4352D1C6-41A8-4876-8BB4-464C32190DB8}" srcOrd="3" destOrd="0" presId="urn:microsoft.com/office/officeart/2008/layout/LinedList"/>
    <dgm:cxn modelId="{826CF748-1D63-43AA-9AAD-EF0F99A29B8E}" type="presParOf" srcId="{4352D1C6-41A8-4876-8BB4-464C32190DB8}" destId="{80282546-88F8-4255-B70A-358E807BBF8C}" srcOrd="0" destOrd="0" presId="urn:microsoft.com/office/officeart/2008/layout/LinedList"/>
    <dgm:cxn modelId="{18E47355-13FF-4CB1-BBE7-58EEC1B71A31}" type="presParOf" srcId="{4352D1C6-41A8-4876-8BB4-464C32190DB8}" destId="{03614C7A-6DFC-4E4A-AB9D-33CCB1F2F4DE}" srcOrd="1" destOrd="0" presId="urn:microsoft.com/office/officeart/2008/layout/LinedList"/>
    <dgm:cxn modelId="{E8383775-502B-44F5-8909-0B1A55C98C00}" type="presParOf" srcId="{03614C7A-6DFC-4E4A-AB9D-33CCB1F2F4DE}" destId="{71F1CAF8-017D-4519-AE96-1E37AB22B0C0}" srcOrd="0" destOrd="0" presId="urn:microsoft.com/office/officeart/2008/layout/LinedList"/>
    <dgm:cxn modelId="{B51D1D1E-9DD5-44CF-BF83-A353558BA21B}" type="presParOf" srcId="{03614C7A-6DFC-4E4A-AB9D-33CCB1F2F4DE}" destId="{910DF45E-3483-4BFA-AC57-6BB4992637AF}" srcOrd="1" destOrd="0" presId="urn:microsoft.com/office/officeart/2008/layout/LinedList"/>
    <dgm:cxn modelId="{0F4E2BED-1E71-458B-8AE3-F4AB2EAE59B5}" type="presParOf" srcId="{910DF45E-3483-4BFA-AC57-6BB4992637AF}" destId="{4994EF95-74BC-4EC0-A2CF-50A33305B931}" srcOrd="0" destOrd="0" presId="urn:microsoft.com/office/officeart/2008/layout/LinedList"/>
    <dgm:cxn modelId="{B3B4630D-A38C-4B01-B29E-C723512D686B}" type="presParOf" srcId="{910DF45E-3483-4BFA-AC57-6BB4992637AF}" destId="{5A2DB206-DABC-4BDA-9D35-376B81CE5DDE}" srcOrd="1" destOrd="0" presId="urn:microsoft.com/office/officeart/2008/layout/LinedList"/>
    <dgm:cxn modelId="{1D427D24-60EF-4792-B5DE-159DB6AF370D}" type="presParOf" srcId="{910DF45E-3483-4BFA-AC57-6BB4992637AF}" destId="{48C0F87F-C492-409E-B85D-E483CBFAFB89}" srcOrd="2" destOrd="0" presId="urn:microsoft.com/office/officeart/2008/layout/LinedList"/>
    <dgm:cxn modelId="{C5064102-ED4F-40DB-9833-F19187CDBC03}" type="presParOf" srcId="{03614C7A-6DFC-4E4A-AB9D-33CCB1F2F4DE}" destId="{B69260BA-836C-4253-BD57-944B617E99C5}" srcOrd="2" destOrd="0" presId="urn:microsoft.com/office/officeart/2008/layout/LinedList"/>
    <dgm:cxn modelId="{569E9735-CA98-4A65-B846-023F023BF17B}" type="presParOf" srcId="{03614C7A-6DFC-4E4A-AB9D-33CCB1F2F4DE}" destId="{B13DB169-9F19-4D47-B2C6-DC20976FBB8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91A62-E5F1-43B7-897F-FD0C6ED64C5F}">
      <dsp:nvSpPr>
        <dsp:cNvPr id="0" name=""/>
        <dsp:cNvSpPr/>
      </dsp:nvSpPr>
      <dsp:spPr>
        <a:xfrm>
          <a:off x="0" y="0"/>
          <a:ext cx="7543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136753-AB1A-46F4-B468-E5D576B6FFE3}">
      <dsp:nvSpPr>
        <dsp:cNvPr id="0" name=""/>
        <dsp:cNvSpPr/>
      </dsp:nvSpPr>
      <dsp:spPr>
        <a:xfrm>
          <a:off x="0" y="0"/>
          <a:ext cx="1508760" cy="189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Rationale</a:t>
          </a:r>
        </a:p>
      </dsp:txBody>
      <dsp:txXfrm>
        <a:off x="0" y="0"/>
        <a:ext cx="1508760" cy="1893040"/>
      </dsp:txXfrm>
    </dsp:sp>
    <dsp:sp modelId="{9C1CE401-21B0-4710-B1F6-4AAE046D5AF5}">
      <dsp:nvSpPr>
        <dsp:cNvPr id="0" name=""/>
        <dsp:cNvSpPr/>
      </dsp:nvSpPr>
      <dsp:spPr>
        <a:xfrm>
          <a:off x="1621917" y="43998"/>
          <a:ext cx="5921883" cy="87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Most errors occur near the extreme values of the input and output parameters</a:t>
          </a:r>
        </a:p>
      </dsp:txBody>
      <dsp:txXfrm>
        <a:off x="1621917" y="43998"/>
        <a:ext cx="5921883" cy="879967"/>
      </dsp:txXfrm>
    </dsp:sp>
    <dsp:sp modelId="{4FB1F24C-1237-43AF-BE8B-68E431E15C77}">
      <dsp:nvSpPr>
        <dsp:cNvPr id="0" name=""/>
        <dsp:cNvSpPr/>
      </dsp:nvSpPr>
      <dsp:spPr>
        <a:xfrm>
          <a:off x="1508760" y="923966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9F780F-E186-4101-AC37-F1F98C7CCD67}">
      <dsp:nvSpPr>
        <dsp:cNvPr id="0" name=""/>
        <dsp:cNvSpPr/>
      </dsp:nvSpPr>
      <dsp:spPr>
        <a:xfrm>
          <a:off x="1621917" y="967964"/>
          <a:ext cx="5921883" cy="879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Though mainly focuses on input parameters, this method can equally be applied to output parameters</a:t>
          </a:r>
        </a:p>
      </dsp:txBody>
      <dsp:txXfrm>
        <a:off x="1621917" y="967964"/>
        <a:ext cx="5921883" cy="879967"/>
      </dsp:txXfrm>
    </dsp:sp>
    <dsp:sp modelId="{411318FD-7B2B-48FD-AB91-3266D574FB2B}">
      <dsp:nvSpPr>
        <dsp:cNvPr id="0" name=""/>
        <dsp:cNvSpPr/>
      </dsp:nvSpPr>
      <dsp:spPr>
        <a:xfrm>
          <a:off x="1508760" y="1847932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C75F417-423E-46B3-83F8-71E2D4223E2D}">
      <dsp:nvSpPr>
        <dsp:cNvPr id="0" name=""/>
        <dsp:cNvSpPr/>
      </dsp:nvSpPr>
      <dsp:spPr>
        <a:xfrm>
          <a:off x="0" y="1893040"/>
          <a:ext cx="7543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282546-88F8-4255-B70A-358E807BBF8C}">
      <dsp:nvSpPr>
        <dsp:cNvPr id="0" name=""/>
        <dsp:cNvSpPr/>
      </dsp:nvSpPr>
      <dsp:spPr>
        <a:xfrm>
          <a:off x="0" y="1893040"/>
          <a:ext cx="1508760" cy="189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Requirements</a:t>
          </a:r>
        </a:p>
      </dsp:txBody>
      <dsp:txXfrm>
        <a:off x="0" y="1893040"/>
        <a:ext cx="1508760" cy="1893040"/>
      </dsp:txXfrm>
    </dsp:sp>
    <dsp:sp modelId="{5A2DB206-DABC-4BDA-9D35-376B81CE5DDE}">
      <dsp:nvSpPr>
        <dsp:cNvPr id="0" name=""/>
        <dsp:cNvSpPr/>
      </dsp:nvSpPr>
      <dsp:spPr>
        <a:xfrm>
          <a:off x="1621917" y="1979003"/>
          <a:ext cx="5921883" cy="1719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There must be a specific range of values applicable to each  input parameter</a:t>
          </a:r>
        </a:p>
      </dsp:txBody>
      <dsp:txXfrm>
        <a:off x="1621917" y="1979003"/>
        <a:ext cx="5921883" cy="1719264"/>
      </dsp:txXfrm>
    </dsp:sp>
    <dsp:sp modelId="{B69260BA-836C-4253-BD57-944B617E99C5}">
      <dsp:nvSpPr>
        <dsp:cNvPr id="0" name=""/>
        <dsp:cNvSpPr/>
      </dsp:nvSpPr>
      <dsp:spPr>
        <a:xfrm>
          <a:off x="1508760" y="3698268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7B91C-40C3-40F5-9EAB-B6BF1D3E6E01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63010-E6A3-4DC7-BCAE-03F5A1583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8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05FC24-71C0-4B28-AA57-6C9D73958464}" type="slidenum">
              <a:rPr 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5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Verdana" charset="0"/>
                <a:ea typeface="ＭＳ Ｐゴシック" charset="0"/>
                <a:cs typeface="ＭＳ Ｐゴシック" charset="0"/>
              </a:rPr>
              <a:t>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Verdana" charset="0"/>
                <a:ea typeface="ＭＳ Ｐゴシック" charset="0"/>
              </a:rPr>
              <a:t>Empty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Verdana" charset="0"/>
                <a:ea typeface="ＭＳ Ｐゴシック" charset="0"/>
              </a:rPr>
              <a:t>File with one character or one data item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Verdana" charset="0"/>
                <a:ea typeface="ＭＳ Ｐゴシック" charset="0"/>
              </a:rPr>
              <a:t>File with some nominal contents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Verdana" charset="0"/>
                <a:ea typeface="ＭＳ Ｐゴシック" charset="0"/>
              </a:rPr>
              <a:t>File almost full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Verdana" charset="0"/>
                <a:ea typeface="ＭＳ Ｐゴシック" charset="0"/>
              </a:rPr>
              <a:t>File with maximum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63010-E6A3-4DC7-BCAE-03F5A15838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BE47-BB28-458C-B9F8-9676C0A8771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05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5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097C-8BAE-48D8-8134-AC186488B0EB}" type="datetime1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C-S 743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7AF65-2377-4082-ABDB-F651205697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6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14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9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5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5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E0D194-50CE-440E-88EE-17F55E25B010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5D42FE3-7245-400B-82F1-5151002E7CA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39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="" xmlns:a16="http://schemas.microsoft.com/office/drawing/2014/main" id="{AE220058-3FCE-496E-ADF2-D8A6961F39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>
            <a:extLst>
              <a:ext uri="{FF2B5EF4-FFF2-40B4-BE49-F238E27FC236}">
                <a16:creationId xmlns="" xmlns:a16="http://schemas.microsoft.com/office/drawing/2014/main" id="{E193F809-7E50-4AAD-8E26-878207931C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itle 4"/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en-US"/>
              <a:t>Boundary Value Analysis</a:t>
            </a:r>
          </a:p>
        </p:txBody>
      </p:sp>
      <p:sp>
        <p:nvSpPr>
          <p:cNvPr id="13314" name="Subtitle 5"/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71" name="Graphic 70" descr="Earth Globe Americas">
            <a:extLst>
              <a:ext uri="{FF2B5EF4-FFF2-40B4-BE49-F238E27FC236}">
                <a16:creationId xmlns="" xmlns:a16="http://schemas.microsoft.com/office/drawing/2014/main" id="{1779CDC0-C903-42F4-B6BD-D88784B00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3E9C5090-7D25-41E3-A6D3-CCAEE505E7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11BF8809-0DAC-41E5-A212-ACB4A01BE9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/>
              <a:t>Sample Test data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FF8E3A0-A205-43F0-8F74-BBE240FA7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8BA0-EBA3-4165-B1C2-3DCD975BC06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6103"/>
              </p:ext>
            </p:extLst>
          </p:nvPr>
        </p:nvGraphicFramePr>
        <p:xfrm>
          <a:off x="1670860" y="1757082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1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28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01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228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/>
                        <a:t>S.No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Years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Expected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Actual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 and years of</a:t>
                      </a:r>
                      <a:r>
                        <a:rPr lang="en-US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 and years of</a:t>
                      </a:r>
                      <a:r>
                        <a:rPr lang="en-US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 rank and years of</a:t>
                      </a:r>
                      <a:r>
                        <a:rPr lang="en-US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 rank and years of</a:t>
                      </a:r>
                      <a:r>
                        <a:rPr lang="en-US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458200" y="27432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458200" y="27432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6" name="Title 5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Test data (continued)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DC9C471-D04F-4240-9EC3-8F600AAF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8BA0-EBA3-4165-B1C2-3DCD975BC06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439491"/>
              </p:ext>
            </p:extLst>
          </p:nvPr>
        </p:nvGraphicFramePr>
        <p:xfrm>
          <a:off x="2254624" y="856129"/>
          <a:ext cx="8292352" cy="5369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9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63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88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498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873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886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/>
                        <a:t>S.No</a:t>
                      </a:r>
                      <a:endParaRPr lang="en-US" sz="1800" b="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Rank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Years of service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Expected output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Actual output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50,000.00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50,000.00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50,000.00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50,000.00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61,000.00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61,000.00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29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81,500.00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81,500.00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13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84,000.00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84,000.00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14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  55,000.00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55,000.00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17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  55,000.00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55,000.00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18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  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66,000.00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66,000.00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19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29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  89,500.00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89,500.00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77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  93,000.00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     93,000.00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Error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Invalid input –years of</a:t>
                      </a:r>
                      <a:r>
                        <a:rPr lang="en-US" sz="1600" baseline="0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service</a:t>
                      </a:r>
                      <a:endParaRPr lang="en-US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>
          <a:xfrm>
            <a:off x="2438400" y="304801"/>
            <a:ext cx="7772400" cy="411163"/>
          </a:xfrm>
        </p:spPr>
        <p:txBody>
          <a:bodyPr>
            <a:normAutofit fontScale="90000"/>
          </a:bodyPr>
          <a:lstStyle/>
          <a:p>
            <a:r>
              <a:rPr lang="en-US"/>
              <a:t>Sample Test data 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499C434-192F-453D-B051-7EBFB3FA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8BA0-EBA3-4165-B1C2-3DCD975BC06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533400"/>
          <a:ext cx="8229600" cy="577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1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90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91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/>
                        <a:t>S.No</a:t>
                      </a:r>
                      <a:endParaRPr lang="en-US" sz="16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Rank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Years of service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Expected output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Actual output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Error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Invalid input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                       0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                       0</a:t>
                      </a:r>
                      <a:endParaRPr lang="en-US" sz="1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60,000.00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60,000.00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72,500.00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72,500.00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93,500.00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93,500.00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27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97,000.00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               96,000.00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Error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Invalid input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Error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Invalid input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  66,000.00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               66,000.00</a:t>
                      </a:r>
                      <a:endParaRPr lang="en-US" sz="1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  66,000.00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66,000.00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  </a:t>
                      </a:r>
                      <a:r>
                        <a:rPr lang="en-US" sz="1600" baseline="0" dirty="0"/>
                        <a:t>78,000.00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78,000.00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  98,000.00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98,000.00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  102,000.00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         102,000.00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Error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Invalid input –years of</a:t>
                      </a:r>
                      <a:r>
                        <a:rPr lang="en-US" sz="1600" baseline="0" dirty="0"/>
                        <a:t> service</a:t>
                      </a:r>
                      <a:endParaRPr lang="en-US" sz="16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8077200" y="2933700"/>
            <a:ext cx="990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2933700"/>
            <a:ext cx="990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/>
              <a:t>Sample Test data (continued)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A34261D-ABA1-4B52-AD9F-8BF0E011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8BA0-EBA3-4165-B1C2-3DCD975BC06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5334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1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28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01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228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/>
                        <a:t>S.No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Years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Expected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Actual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Error –years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              70,000.00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              70,000.00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71,000.00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71,000.00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84,000.00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               81,000.00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108,500.00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104,500.00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114,000.00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</a:t>
                      </a:r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110,000.00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8458200" y="2667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434388" y="2286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12163" y="3048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3051175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26188" y="2286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24600" y="2667000"/>
            <a:ext cx="1371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/>
              <a:t>Sample Test data (continued)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A997918-68CA-420E-9D31-C5C8AB2B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8BA0-EBA3-4165-B1C2-3DCD975BC06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5334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18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28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01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228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/>
                        <a:t>S.No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Years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Expected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Actual 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Error – rank and 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 and 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Error – rank and 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Invalid input – rank and years of</a:t>
                      </a:r>
                      <a:r>
                        <a:rPr lang="en-US" baseline="0" dirty="0"/>
                        <a:t> service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Question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How many test cases are generated for a function with 3 input parameters?</a:t>
            </a:r>
          </a:p>
          <a:p>
            <a:pPr eaLnBrk="1" hangingPunct="1"/>
            <a:r>
              <a:rPr lang="en-US" sz="3600"/>
              <a:t>How many test cases are generated for a function with </a:t>
            </a:r>
            <a:r>
              <a:rPr lang="en-US" sz="3600" i="1"/>
              <a:t>n</a:t>
            </a:r>
            <a:r>
              <a:rPr lang="en-US" sz="3600"/>
              <a:t> input parameters?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8786297-13B6-4911-B793-9F4526715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Single fault assumption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/>
              <a:t>Consider a function    f(x,y)   with two input parameters</a:t>
            </a:r>
          </a:p>
          <a:p>
            <a:pPr eaLnBrk="1" hangingPunct="1"/>
            <a:r>
              <a:rPr lang="en-US" sz="3200"/>
              <a:t>Single fault assumption (in reliability theory) states that the chances for both parameters being out of their respective range values at the same time is very rare </a:t>
            </a:r>
            <a:r>
              <a:rPr lang="en-US" sz="3200">
                <a:sym typeface="Wingdings" panose="05000000000000000000" pitchFamily="2" charset="2"/>
              </a:rPr>
              <a:t> </a:t>
            </a:r>
          </a:p>
          <a:p>
            <a:pPr lvl="1" eaLnBrk="1" hangingPunct="1"/>
            <a:r>
              <a:rPr lang="en-US" sz="3200">
                <a:sym typeface="Wingdings" panose="05000000000000000000" pitchFamily="2" charset="2"/>
              </a:rPr>
              <a:t>if there is a fault, mostly it is due to only one of the parameters being out of range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04FEB7-F9A0-4D6C-B9A9-AFF4D0AA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52600" y="5948402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Perpetua" panose="02020502060401020303" pitchFamily="18" charset="0"/>
              </a:rPr>
              <a:t>© Paul Jorgensen, 1995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Single Fault Assumption for a function with 2 input parameters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05001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/>
              <a:t>Let    f(x,y)   be the function be tested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/>
              <a:t>Test the function for ‘y’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/>
              <a:t>Assume a valid input value for ‘x’, and combine it with the 7 chosen values for ‘y’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/>
              <a:t>Test the function for ‘x’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/>
              <a:t>Assume a valid input value for ‘y’, and combine it with the 7 chosen values for ‘x’</a:t>
            </a:r>
          </a:p>
          <a:p>
            <a:pPr eaLnBrk="1" hangingPunct="1">
              <a:lnSpc>
                <a:spcPct val="90000"/>
              </a:lnSpc>
            </a:pPr>
            <a:r>
              <a:rPr lang="en-US" sz="3200"/>
              <a:t>Total number of test values = 14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48F4AE-8998-401F-85AA-09B50F51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0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656893"/>
              </p:ext>
            </p:extLst>
          </p:nvPr>
        </p:nvGraphicFramePr>
        <p:xfrm>
          <a:off x="2133600" y="147918"/>
          <a:ext cx="7924800" cy="5921378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20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Ymin-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Xmin-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Ymin+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Xmin+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Ymax-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Xmax-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Ymax+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Xmax+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Ynom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787" name="Oval 63"/>
          <p:cNvSpPr>
            <a:spLocks noChangeArrowheads="1"/>
          </p:cNvSpPr>
          <p:nvPr/>
        </p:nvSpPr>
        <p:spPr bwMode="auto">
          <a:xfrm>
            <a:off x="3276600" y="3581400"/>
            <a:ext cx="2895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30788" name="Oval 63"/>
          <p:cNvSpPr>
            <a:spLocks noChangeArrowheads="1"/>
          </p:cNvSpPr>
          <p:nvPr/>
        </p:nvSpPr>
        <p:spPr bwMode="auto">
          <a:xfrm>
            <a:off x="7086600" y="3581400"/>
            <a:ext cx="2895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D1AE3D3-E3F0-4EFC-9A3E-217228AD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E950-DA5F-460E-B138-B4F80CA401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Number of test cases with Single fault assumption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Number of test cases reduced from 7</a:t>
            </a:r>
            <a:r>
              <a:rPr lang="en-US" sz="3200" baseline="30000" dirty="0"/>
              <a:t>n</a:t>
            </a:r>
            <a:r>
              <a:rPr lang="en-US" sz="3200" dirty="0"/>
              <a:t> to  </a:t>
            </a:r>
          </a:p>
          <a:p>
            <a:pPr eaLnBrk="1" hangingPunct="1"/>
            <a:r>
              <a:rPr lang="en-US" sz="3200" dirty="0"/>
              <a:t>(6n + 1)</a:t>
            </a:r>
          </a:p>
          <a:p>
            <a:pPr lvl="1" eaLnBrk="1" hangingPunct="1"/>
            <a:r>
              <a:rPr lang="en-US" sz="3200" dirty="0"/>
              <a:t>The 7</a:t>
            </a:r>
            <a:r>
              <a:rPr lang="en-US" sz="3200" baseline="30000" dirty="0"/>
              <a:t>n</a:t>
            </a:r>
            <a:r>
              <a:rPr lang="en-US" sz="3200" dirty="0"/>
              <a:t> cases is called “worst case analysis”</a:t>
            </a:r>
          </a:p>
          <a:p>
            <a:pPr eaLnBrk="1" hangingPunct="1"/>
            <a:r>
              <a:rPr lang="en-US" sz="3200" dirty="0"/>
              <a:t>Significant change when the number of input parameters increases</a:t>
            </a:r>
          </a:p>
          <a:p>
            <a:pPr eaLnBrk="1" hangingPunct="1"/>
            <a:r>
              <a:rPr lang="en-US" sz="3200" dirty="0"/>
              <a:t>Reduces testing time and cost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9F9192D-2410-4E60-8775-30934FCF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6960" y="286604"/>
            <a:ext cx="7543800" cy="1450757"/>
          </a:xfrm>
        </p:spPr>
        <p:txBody>
          <a:bodyPr>
            <a:normAutofit/>
          </a:bodyPr>
          <a:lstStyle/>
          <a:p>
            <a:pPr eaLnBrk="1" hangingPunct="1"/>
            <a:r>
              <a:rPr lang="en-US"/>
              <a:t>Boundary Value Analysis</a:t>
            </a:r>
          </a:p>
        </p:txBody>
      </p:sp>
      <p:graphicFrame>
        <p:nvGraphicFramePr>
          <p:cNvPr id="14341" name="Rectangle 3"/>
          <p:cNvGraphicFramePr>
            <a:graphicFrameLocks noGrp="1"/>
          </p:cNvGraphicFramePr>
          <p:nvPr>
            <p:ph idx="1"/>
            <p:extLst/>
          </p:nvPr>
        </p:nvGraphicFramePr>
        <p:xfrm>
          <a:off x="2346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68BF622-8001-4E1D-BF94-36F0A0B4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9344" y="6459786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0760327-8D79-4B85-B2A9-2EE500986C3F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A2E390A-6811-E249-8A04-34431C0C5433}" type="datetime1">
              <a:rPr lang="en-US" sz="1200"/>
              <a:pPr/>
              <a:t>9/7/19</a:t>
            </a:fld>
            <a:endParaRPr lang="en-US" sz="120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76DB122-632E-8D4E-8D22-C785A06E2E43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Boundary Value </a:t>
            </a:r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Analysis</a:t>
            </a:r>
            <a:endParaRPr lang="en-US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Limitations of Boundary Value </a:t>
            </a:r>
            <a:r>
              <a:rPr lang="en-US" sz="2600" dirty="0" smtClean="0">
                <a:latin typeface="Verdana" charset="0"/>
                <a:ea typeface="ＭＳ Ｐゴシック" charset="0"/>
                <a:cs typeface="ＭＳ Ｐゴシック" charset="0"/>
              </a:rPr>
              <a:t>Analysis</a:t>
            </a:r>
          </a:p>
          <a:p>
            <a:pPr eaLnBrk="1" hangingPunct="1"/>
            <a:endParaRPr lang="en-US" sz="2600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200" dirty="0">
                <a:latin typeface="Verdana" charset="0"/>
                <a:ea typeface="ＭＳ Ｐゴシック" charset="0"/>
              </a:rPr>
              <a:t>Assumes: variables are independent and bounded by physical quantities.</a:t>
            </a:r>
          </a:p>
          <a:p>
            <a:pPr lvl="1" eaLnBrk="1" hangingPunct="1"/>
            <a:r>
              <a:rPr lang="en-US" sz="2200" dirty="0">
                <a:latin typeface="Verdana" charset="0"/>
                <a:ea typeface="ＭＳ Ｐゴシック" charset="0"/>
              </a:rPr>
              <a:t>However, in reality, the input variables are somewhat </a:t>
            </a:r>
            <a:r>
              <a:rPr lang="en-US" sz="2200" dirty="0" smtClean="0">
                <a:latin typeface="Verdana" charset="0"/>
                <a:ea typeface="ＭＳ Ｐゴシック" charset="0"/>
              </a:rPr>
              <a:t>related</a:t>
            </a:r>
          </a:p>
          <a:p>
            <a:pPr marL="201168" lvl="1" indent="0" eaLnBrk="1" hangingPunct="1">
              <a:buNone/>
            </a:pPr>
            <a:endParaRPr lang="en-US" sz="2200" dirty="0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US" sz="2200" dirty="0">
                <a:latin typeface="Verdana" charset="0"/>
                <a:ea typeface="ＭＳ Ｐゴシック" charset="0"/>
              </a:rPr>
              <a:t>Examples:</a:t>
            </a:r>
          </a:p>
          <a:p>
            <a:pPr lvl="2" eaLnBrk="1" hangingPunct="1"/>
            <a:r>
              <a:rPr lang="en-US" sz="2100" dirty="0" err="1">
                <a:latin typeface="Verdana" charset="0"/>
                <a:ea typeface="ＭＳ Ｐゴシック" charset="0"/>
              </a:rPr>
              <a:t>NextDate</a:t>
            </a:r>
            <a:r>
              <a:rPr lang="en-US" sz="2100" dirty="0">
                <a:latin typeface="Verdana" charset="0"/>
                <a:ea typeface="ＭＳ Ｐゴシック" charset="0"/>
              </a:rPr>
              <a:t>: dependencies exist among month, day and year variables.</a:t>
            </a:r>
          </a:p>
          <a:p>
            <a:pPr lvl="2" eaLnBrk="1" hangingPunct="1"/>
            <a:r>
              <a:rPr lang="en-US" sz="2100" dirty="0" err="1">
                <a:latin typeface="Verdana" charset="0"/>
                <a:ea typeface="ＭＳ Ｐゴシック" charset="0"/>
              </a:rPr>
              <a:t>Health_insurance</a:t>
            </a:r>
            <a:r>
              <a:rPr lang="en-US" sz="2100" dirty="0">
                <a:latin typeface="Verdana" charset="0"/>
                <a:ea typeface="ＭＳ Ｐゴシック" charset="0"/>
              </a:rPr>
              <a:t>(</a:t>
            </a:r>
            <a:r>
              <a:rPr lang="en-US" sz="2100" dirty="0" err="1">
                <a:latin typeface="Verdana" charset="0"/>
                <a:ea typeface="ＭＳ Ｐゴシック" charset="0"/>
              </a:rPr>
              <a:t>int</a:t>
            </a:r>
            <a:r>
              <a:rPr lang="en-US" sz="2100" dirty="0">
                <a:latin typeface="Verdana" charset="0"/>
                <a:ea typeface="ＭＳ Ｐゴシック" charset="0"/>
              </a:rPr>
              <a:t> age, double cost)</a:t>
            </a:r>
          </a:p>
          <a:p>
            <a:pPr lvl="2" eaLnBrk="1" hangingPunct="1"/>
            <a:r>
              <a:rPr lang="en-US" sz="2100" dirty="0" err="1">
                <a:latin typeface="Verdana" charset="0"/>
                <a:ea typeface="ＭＳ Ｐゴシック" charset="0"/>
              </a:rPr>
              <a:t>Value_of_automobile</a:t>
            </a:r>
            <a:r>
              <a:rPr lang="en-US" sz="2100" dirty="0">
                <a:latin typeface="Verdana" charset="0"/>
                <a:ea typeface="ＭＳ Ｐゴシック" charset="0"/>
              </a:rPr>
              <a:t>(</a:t>
            </a:r>
            <a:r>
              <a:rPr lang="en-US" sz="2100" dirty="0" err="1">
                <a:latin typeface="Verdana" charset="0"/>
                <a:ea typeface="ＭＳ Ｐゴシック" charset="0"/>
              </a:rPr>
              <a:t>int</a:t>
            </a:r>
            <a:r>
              <a:rPr lang="en-US" sz="2100" dirty="0">
                <a:latin typeface="Verdana" charset="0"/>
                <a:ea typeface="ＭＳ Ｐゴシック" charset="0"/>
              </a:rPr>
              <a:t> year, </a:t>
            </a:r>
            <a:r>
              <a:rPr lang="en-US" sz="2100" dirty="0" err="1">
                <a:latin typeface="Verdana" charset="0"/>
                <a:ea typeface="ＭＳ Ｐゴシック" charset="0"/>
              </a:rPr>
              <a:t>int</a:t>
            </a:r>
            <a:r>
              <a:rPr lang="en-US" sz="2100" dirty="0">
                <a:latin typeface="Verdana" charset="0"/>
                <a:ea typeface="ＭＳ Ｐゴシック" charset="0"/>
              </a:rPr>
              <a:t> value)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6463156-0D10-6249-BE0D-B2F52931B08F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  <a:ea typeface="ＭＳ Ｐゴシック" charset="0"/>
                <a:cs typeface="ＭＳ Ｐゴシック" charset="0"/>
              </a:rPr>
              <a:t>Boundary value analysis for Health_insurance(age,cost)</a:t>
            </a:r>
          </a:p>
        </p:txBody>
      </p:sp>
      <p:grpSp>
        <p:nvGrpSpPr>
          <p:cNvPr id="46086" name="Group 16"/>
          <p:cNvGrpSpPr>
            <a:grpSpLocks/>
          </p:cNvGrpSpPr>
          <p:nvPr/>
        </p:nvGrpSpPr>
        <p:grpSpPr bwMode="auto">
          <a:xfrm>
            <a:off x="914400" y="2209800"/>
            <a:ext cx="8636000" cy="3813175"/>
            <a:chOff x="192" y="1392"/>
            <a:chExt cx="4080" cy="2402"/>
          </a:xfrm>
        </p:grpSpPr>
        <p:sp>
          <p:nvSpPr>
            <p:cNvPr id="46087" name="Line 4"/>
            <p:cNvSpPr>
              <a:spLocks noChangeShapeType="1"/>
            </p:cNvSpPr>
            <p:nvPr/>
          </p:nvSpPr>
          <p:spPr bwMode="auto">
            <a:xfrm>
              <a:off x="960" y="3552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5"/>
            <p:cNvSpPr>
              <a:spLocks noChangeShapeType="1"/>
            </p:cNvSpPr>
            <p:nvPr/>
          </p:nvSpPr>
          <p:spPr bwMode="auto">
            <a:xfrm flipV="1">
              <a:off x="960" y="1536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6"/>
            <p:cNvSpPr>
              <a:spLocks noChangeShapeType="1"/>
            </p:cNvSpPr>
            <p:nvPr/>
          </p:nvSpPr>
          <p:spPr bwMode="auto">
            <a:xfrm>
              <a:off x="1392" y="1392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Line 7"/>
            <p:cNvSpPr>
              <a:spLocks noChangeShapeType="1"/>
            </p:cNvSpPr>
            <p:nvPr/>
          </p:nvSpPr>
          <p:spPr bwMode="auto">
            <a:xfrm>
              <a:off x="3120" y="1392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8"/>
            <p:cNvSpPr>
              <a:spLocks noChangeShapeType="1"/>
            </p:cNvSpPr>
            <p:nvPr/>
          </p:nvSpPr>
          <p:spPr bwMode="auto">
            <a:xfrm>
              <a:off x="960" y="3120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9"/>
            <p:cNvSpPr>
              <a:spLocks noChangeShapeType="1"/>
            </p:cNvSpPr>
            <p:nvPr/>
          </p:nvSpPr>
          <p:spPr bwMode="auto">
            <a:xfrm>
              <a:off x="960" y="2064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0"/>
            <p:cNvSpPr>
              <a:spLocks noChangeShapeType="1"/>
            </p:cNvSpPr>
            <p:nvPr/>
          </p:nvSpPr>
          <p:spPr bwMode="auto">
            <a:xfrm flipV="1">
              <a:off x="1392" y="2064"/>
              <a:ext cx="17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AutoShape 11"/>
            <p:cNvSpPr>
              <a:spLocks noChangeArrowheads="1"/>
            </p:cNvSpPr>
            <p:nvPr/>
          </p:nvSpPr>
          <p:spPr bwMode="auto">
            <a:xfrm rot="-5400000">
              <a:off x="1728" y="1728"/>
              <a:ext cx="1056" cy="172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Text Box 12"/>
            <p:cNvSpPr txBox="1">
              <a:spLocks noChangeArrowheads="1"/>
            </p:cNvSpPr>
            <p:nvPr/>
          </p:nvSpPr>
          <p:spPr bwMode="auto">
            <a:xfrm>
              <a:off x="1200" y="3561"/>
              <a:ext cx="5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Age_min</a:t>
              </a:r>
            </a:p>
          </p:txBody>
        </p:sp>
        <p:sp>
          <p:nvSpPr>
            <p:cNvPr id="46096" name="Text Box 13"/>
            <p:cNvSpPr txBox="1">
              <a:spLocks noChangeArrowheads="1"/>
            </p:cNvSpPr>
            <p:nvPr/>
          </p:nvSpPr>
          <p:spPr bwMode="auto">
            <a:xfrm>
              <a:off x="2751" y="3552"/>
              <a:ext cx="6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Age_max</a:t>
              </a:r>
            </a:p>
          </p:txBody>
        </p:sp>
        <p:sp>
          <p:nvSpPr>
            <p:cNvPr id="46097" name="Text Box 14"/>
            <p:cNvSpPr txBox="1">
              <a:spLocks noChangeArrowheads="1"/>
            </p:cNvSpPr>
            <p:nvPr/>
          </p:nvSpPr>
          <p:spPr bwMode="auto">
            <a:xfrm>
              <a:off x="192" y="2976"/>
              <a:ext cx="6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Cost_min</a:t>
              </a:r>
            </a:p>
          </p:txBody>
        </p:sp>
        <p:sp>
          <p:nvSpPr>
            <p:cNvPr id="46098" name="Text Box 15"/>
            <p:cNvSpPr txBox="1">
              <a:spLocks noChangeArrowheads="1"/>
            </p:cNvSpPr>
            <p:nvPr/>
          </p:nvSpPr>
          <p:spPr bwMode="auto">
            <a:xfrm>
              <a:off x="192" y="1920"/>
              <a:ext cx="6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r>
                <a:rPr lang="en-US" sz="1800"/>
                <a:t>Cost_max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2A3ED82-E74D-D947-8E4E-BF8B65D82294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  <a:ea typeface="ＭＳ Ｐゴシック" charset="0"/>
                <a:cs typeface="ＭＳ Ｐゴシック" charset="0"/>
              </a:rPr>
              <a:t>Limitations of Boundary Value Analysis – Discontinuity in values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Not all input variables have an interesting range of values</a:t>
            </a:r>
          </a:p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Input variable is an IP address of a computer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Input variable is the social security number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F05F2DD-5830-0B4F-93F7-CDEC01B405D7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Special Value Testing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Ad hoc testing</a:t>
            </a:r>
          </a:p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When the tester use 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domain knowledge</a:t>
            </a:r>
            <a:r>
              <a:rPr lang="ja-JP" altLang="en-US" sz="2600">
                <a:latin typeface="Verdana" charset="0"/>
                <a:ea typeface="ＭＳ Ｐゴシック" charset="0"/>
                <a:cs typeface="ＭＳ Ｐゴシック" charset="0"/>
              </a:rPr>
              <a:t>”</a:t>
            </a:r>
            <a:endParaRPr lang="en-US" sz="260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In some applications, it is important to test a specific scenario which is not covered by the boundary value analysis</a:t>
            </a:r>
          </a:p>
          <a:p>
            <a:pPr lvl="1" eaLnBrk="1" hangingPunct="1"/>
            <a:r>
              <a:rPr lang="en-US" sz="2200">
                <a:latin typeface="Verdana" charset="0"/>
                <a:ea typeface="ＭＳ Ｐゴシック" charset="0"/>
              </a:rPr>
              <a:t>Examples: </a:t>
            </a:r>
          </a:p>
          <a:p>
            <a:pPr lvl="2" eaLnBrk="1" hangingPunct="1"/>
            <a:r>
              <a:rPr lang="en-US" sz="2100">
                <a:latin typeface="Verdana" charset="0"/>
                <a:ea typeface="ＭＳ Ｐゴシック" charset="0"/>
              </a:rPr>
              <a:t>NextDate: last day of February</a:t>
            </a:r>
          </a:p>
          <a:p>
            <a:pPr lvl="2" eaLnBrk="1" hangingPunct="1"/>
            <a:r>
              <a:rPr lang="en-US" sz="2100">
                <a:latin typeface="Verdana" charset="0"/>
                <a:ea typeface="ＭＳ Ｐゴシック" charset="0"/>
              </a:rPr>
              <a:t>In ATM, withdraw allowance for a privileged customer for a particular limit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13CDA96-51CF-B843-B14A-48E83F0D3247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Random Testing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Randomly generate test cases for the input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Avoid a form of bias in testing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Most popular in industries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Goal is to reduce time and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Assumptions: repeated analysis will show the existing faults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Limitations: how many random test cases are sufficient?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  <a:ea typeface="ＭＳ Ｐゴシック" charset="0"/>
                <a:cs typeface="ＭＳ Ｐゴシック" charset="0"/>
              </a:rPr>
              <a:t>Combine with boundary analysis and special values testing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Verdana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6D0F5DF-D725-A645-BA45-F2FE71BE9CA0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5018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1"/>
            <a:ext cx="10972800" cy="4937125"/>
          </a:xfrm>
        </p:spPr>
        <p:txBody>
          <a:bodyPr/>
          <a:lstStyle/>
          <a:p>
            <a:pPr>
              <a:buFontTx/>
              <a:buNone/>
            </a:pPr>
            <a:endParaRPr lang="en-US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		</a:t>
            </a:r>
            <a:endParaRPr lang="en-US" dirty="0" smtClean="0">
              <a:latin typeface="Verdan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	</a:t>
            </a:r>
            <a:r>
              <a:rPr lang="en-US" dirty="0" err="1" smtClean="0">
                <a:latin typeface="Verdana" charset="0"/>
                <a:ea typeface="ＭＳ Ｐゴシック" charset="0"/>
                <a:cs typeface="ＭＳ Ｐゴシック" charset="0"/>
              </a:rPr>
              <a:t>int</a:t>
            </a:r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someFunction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latin typeface="Verdana" charset="0"/>
                <a:ea typeface="ＭＳ Ｐゴシック" charset="0"/>
                <a:cs typeface="ＭＳ Ｐゴシック" charset="0"/>
              </a:rPr>
              <a:t>int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j) {</a:t>
            </a: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          </a:t>
            </a:r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	 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j = j – 1;   // </a:t>
            </a:r>
            <a:r>
              <a:rPr lang="en-US" dirty="0">
                <a:solidFill>
                  <a:srgbClr val="FF6600"/>
                </a:solidFill>
                <a:latin typeface="Verdana" charset="0"/>
                <a:ea typeface="ＭＳ Ｐゴシック" charset="0"/>
                <a:cs typeface="ＭＳ Ｐゴシック" charset="0"/>
              </a:rPr>
              <a:t>should be j = j + 1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FF6600"/>
                </a:solidFill>
                <a:latin typeface="Verdana" charset="0"/>
                <a:ea typeface="ＭＳ Ｐゴシック" charset="0"/>
                <a:cs typeface="ＭＳ Ｐゴシック" charset="0"/>
              </a:rPr>
              <a:t>		     </a:t>
            </a:r>
            <a:r>
              <a:rPr lang="en-US" dirty="0" smtClean="0">
                <a:solidFill>
                  <a:srgbClr val="FF6600"/>
                </a:solidFill>
                <a:latin typeface="Verdana" charset="0"/>
                <a:ea typeface="ＭＳ Ｐゴシック" charset="0"/>
                <a:cs typeface="ＭＳ Ｐゴシック" charset="0"/>
              </a:rPr>
              <a:t>	  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…</a:t>
            </a: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          </a:t>
            </a:r>
            <a:r>
              <a:rPr lang="en-US" dirty="0" smtClean="0">
                <a:latin typeface="Verdana" charset="0"/>
                <a:ea typeface="ＭＳ Ｐゴシック" charset="0"/>
                <a:cs typeface="ＭＳ Ｐゴシック" charset="0"/>
              </a:rPr>
              <a:t>	 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j = j / 30000;</a:t>
            </a: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         </a:t>
            </a:r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 </a:t>
            </a:r>
            <a:r>
              <a:rPr lang="en-US" smtClean="0">
                <a:latin typeface="Verdana" charset="0"/>
                <a:ea typeface="ＭＳ Ｐゴシック" charset="0"/>
                <a:cs typeface="ＭＳ Ｐゴシック" charset="0"/>
              </a:rPr>
              <a:t>	 </a:t>
            </a: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return j;</a:t>
            </a: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  <a:cs typeface="ＭＳ Ｐゴシック" charset="0"/>
              </a:rPr>
              <a:t>        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Some test cases</a:t>
            </a:r>
          </a:p>
        </p:txBody>
      </p:sp>
      <p:graphicFrame>
        <p:nvGraphicFramePr>
          <p:cNvPr id="20520" name="Group 40"/>
          <p:cNvGraphicFramePr>
            <a:graphicFrameLocks noGrp="1"/>
          </p:cNvGraphicFramePr>
          <p:nvPr>
            <p:ph type="tbl" idx="1"/>
          </p:nvPr>
        </p:nvGraphicFramePr>
        <p:xfrm>
          <a:off x="1524000" y="1600200"/>
          <a:ext cx="9245601" cy="4138614"/>
        </p:xfrm>
        <a:graphic>
          <a:graphicData uri="http://schemas.openxmlformats.org/drawingml/2006/table">
            <a:tbl>
              <a:tblPr/>
              <a:tblGrid>
                <a:gridCol w="3081867"/>
                <a:gridCol w="3081867"/>
                <a:gridCol w="3081867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Input (j)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Expected result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Actual result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42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-65000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2D2E3E9-B1C8-F942-A572-413A7CF757A1}" type="slidenum">
              <a:rPr lang="en-US" sz="1200"/>
              <a:pPr/>
              <a:t>26</a:t>
            </a:fld>
            <a:endParaRPr lang="en-US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8CBF29C-B75A-8841-A22B-C0D77982D090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>
                <a:latin typeface="Verdana" charset="0"/>
                <a:ea typeface="ＭＳ Ｐゴシック" charset="0"/>
                <a:cs typeface="ＭＳ Ｐゴシック" charset="0"/>
              </a:rPr>
              <a:t>Generate test cases for the following functions based on Boundary Value Analysis using Single Fault Assumption; </a:t>
            </a:r>
          </a:p>
          <a:p>
            <a:pPr marL="0" indent="0" eaLnBrk="1" hangingPunct="1">
              <a:buNone/>
            </a:pPr>
            <a:endParaRPr lang="en-US" sz="2600" dirty="0" smtClean="0">
              <a:latin typeface="Verdana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2"/>
              <a:buChar char="§"/>
            </a:pPr>
            <a:r>
              <a:rPr lang="en-US" sz="2200" dirty="0" smtClean="0">
                <a:latin typeface="Verdana" charset="0"/>
                <a:ea typeface="ＭＳ Ｐゴシック" charset="0"/>
              </a:rPr>
              <a:t>  A </a:t>
            </a:r>
            <a:r>
              <a:rPr lang="en-US" sz="2200" dirty="0">
                <a:latin typeface="Verdana" charset="0"/>
                <a:ea typeface="ＭＳ Ｐゴシック" charset="0"/>
              </a:rPr>
              <a:t>function 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“</a:t>
            </a:r>
            <a:r>
              <a:rPr lang="en-US" sz="2200" dirty="0">
                <a:latin typeface="Verdana" charset="0"/>
                <a:ea typeface="ＭＳ Ｐゴシック" charset="0"/>
              </a:rPr>
              <a:t>insert(</a:t>
            </a:r>
            <a:r>
              <a:rPr lang="en-US" sz="2200" dirty="0" err="1">
                <a:latin typeface="Verdana" charset="0"/>
                <a:ea typeface="ＭＳ Ｐゴシック" charset="0"/>
              </a:rPr>
              <a:t>int</a:t>
            </a:r>
            <a:r>
              <a:rPr lang="en-US" sz="2200" dirty="0">
                <a:latin typeface="Verdana" charset="0"/>
                <a:ea typeface="ＭＳ Ｐゴシック" charset="0"/>
              </a:rPr>
              <a:t>[] </a:t>
            </a:r>
            <a:r>
              <a:rPr lang="en-US" sz="2200" dirty="0" err="1">
                <a:latin typeface="Verdana" charset="0"/>
                <a:ea typeface="ＭＳ Ｐゴシック" charset="0"/>
              </a:rPr>
              <a:t>arr</a:t>
            </a:r>
            <a:r>
              <a:rPr lang="en-US" sz="2200" dirty="0">
                <a:latin typeface="Verdana" charset="0"/>
                <a:ea typeface="ＭＳ Ｐゴシック" charset="0"/>
              </a:rPr>
              <a:t>, </a:t>
            </a:r>
            <a:r>
              <a:rPr lang="en-US" sz="2200" dirty="0" err="1">
                <a:latin typeface="Verdana" charset="0"/>
                <a:ea typeface="ＭＳ Ｐゴシック" charset="0"/>
              </a:rPr>
              <a:t>int</a:t>
            </a:r>
            <a:r>
              <a:rPr lang="en-US" sz="2200" dirty="0">
                <a:latin typeface="Verdana" charset="0"/>
                <a:ea typeface="ＭＳ Ｐゴシック" charset="0"/>
              </a:rPr>
              <a:t> k)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”</a:t>
            </a:r>
            <a:r>
              <a:rPr lang="en-US" sz="2200" dirty="0">
                <a:latin typeface="Verdana" charset="0"/>
                <a:ea typeface="ＭＳ Ｐゴシック" charset="0"/>
              </a:rPr>
              <a:t> that inserts the integer 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“</a:t>
            </a:r>
            <a:r>
              <a:rPr lang="en-US" sz="2200" dirty="0">
                <a:latin typeface="Verdana" charset="0"/>
                <a:ea typeface="ＭＳ Ｐゴシック" charset="0"/>
              </a:rPr>
              <a:t>k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”</a:t>
            </a:r>
            <a:r>
              <a:rPr lang="en-US" sz="2200" dirty="0">
                <a:latin typeface="Verdana" charset="0"/>
                <a:ea typeface="ＭＳ Ｐゴシック" charset="0"/>
              </a:rPr>
              <a:t> into the array 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“</a:t>
            </a:r>
            <a:r>
              <a:rPr lang="en-US" sz="2200" dirty="0" err="1">
                <a:latin typeface="Verdana" charset="0"/>
                <a:ea typeface="ＭＳ Ｐゴシック" charset="0"/>
              </a:rPr>
              <a:t>arr</a:t>
            </a:r>
            <a:r>
              <a:rPr lang="ja-JP" altLang="en-US" sz="2200" dirty="0" smtClean="0">
                <a:latin typeface="Verdana" charset="0"/>
                <a:ea typeface="ＭＳ Ｐゴシック" charset="0"/>
              </a:rPr>
              <a:t>”</a:t>
            </a:r>
            <a:endParaRPr lang="en-US" altLang="ja-JP" sz="2200" dirty="0">
              <a:latin typeface="Verdana" charset="0"/>
              <a:ea typeface="ＭＳ Ｐゴシック" charset="0"/>
            </a:endParaRPr>
          </a:p>
          <a:p>
            <a:pPr>
              <a:buFont typeface="Wingdings" charset="2"/>
              <a:buChar char="§"/>
            </a:pPr>
            <a:endParaRPr lang="en-US" sz="2200" dirty="0" smtClean="0">
              <a:latin typeface="Verdana" charset="0"/>
              <a:ea typeface="ＭＳ Ｐゴシック" charset="0"/>
            </a:endParaRPr>
          </a:p>
          <a:p>
            <a:pPr>
              <a:buFont typeface="Wingdings" charset="2"/>
              <a:buChar char="§"/>
            </a:pPr>
            <a:r>
              <a:rPr lang="en-US" sz="2200" dirty="0" smtClean="0">
                <a:latin typeface="Verdana" charset="0"/>
                <a:ea typeface="ＭＳ Ｐゴシック" charset="0"/>
              </a:rPr>
              <a:t>  A </a:t>
            </a:r>
            <a:r>
              <a:rPr lang="en-US" sz="2200" dirty="0">
                <a:latin typeface="Verdana" charset="0"/>
                <a:ea typeface="ＭＳ Ｐゴシック" charset="0"/>
              </a:rPr>
              <a:t>function 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“</a:t>
            </a:r>
            <a:r>
              <a:rPr lang="en-US" sz="2200" dirty="0">
                <a:latin typeface="Verdana" charset="0"/>
                <a:ea typeface="ＭＳ Ｐゴシック" charset="0"/>
              </a:rPr>
              <a:t>merge(String[] first, String[] second)</a:t>
            </a:r>
            <a:r>
              <a:rPr lang="ja-JP" altLang="en-US" sz="2200" dirty="0">
                <a:latin typeface="Verdana" charset="0"/>
                <a:ea typeface="ＭＳ Ｐゴシック" charset="0"/>
              </a:rPr>
              <a:t>”</a:t>
            </a:r>
            <a:r>
              <a:rPr lang="en-US" sz="2200" dirty="0">
                <a:latin typeface="Verdana" charset="0"/>
                <a:ea typeface="ＭＳ Ｐゴシック" charset="0"/>
              </a:rPr>
              <a:t> that merges the two string arrays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Boundary value analysis (continued)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1982390" y="173736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sz="2000" b="1" dirty="0"/>
              <a:t>Method </a:t>
            </a:r>
          </a:p>
          <a:p>
            <a:pPr marL="548640" lvl="1">
              <a:spcBef>
                <a:spcPts val="370"/>
              </a:spcBef>
              <a:buFont typeface="Wingdings 2"/>
              <a:buChar char=""/>
              <a:defRPr/>
            </a:pPr>
            <a:r>
              <a:rPr lang="en-US" dirty="0"/>
              <a:t>Let  </a:t>
            </a:r>
            <a:r>
              <a:rPr lang="en-US" i="1" dirty="0"/>
              <a:t>min</a:t>
            </a:r>
            <a:r>
              <a:rPr lang="en-US" dirty="0"/>
              <a:t> and </a:t>
            </a:r>
            <a:r>
              <a:rPr lang="en-US" i="1" dirty="0"/>
              <a:t>max</a:t>
            </a:r>
            <a:r>
              <a:rPr lang="en-US" dirty="0"/>
              <a:t> represent the minimum and maximum values of an input parameter</a:t>
            </a:r>
          </a:p>
          <a:p>
            <a:pPr marL="548640" lvl="1">
              <a:spcBef>
                <a:spcPts val="370"/>
              </a:spcBef>
              <a:buFont typeface="Wingdings 2"/>
              <a:buChar char=""/>
              <a:defRPr/>
            </a:pPr>
            <a:r>
              <a:rPr lang="en-US" dirty="0"/>
              <a:t>Choose </a:t>
            </a:r>
            <a:r>
              <a:rPr lang="en-US" b="1" dirty="0"/>
              <a:t>seven</a:t>
            </a:r>
            <a:r>
              <a:rPr lang="en-US" dirty="0"/>
              <a:t> values for testing</a:t>
            </a:r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A value just close to </a:t>
            </a:r>
            <a:r>
              <a:rPr lang="en-US" sz="2400" i="1" dirty="0"/>
              <a:t>min</a:t>
            </a:r>
            <a:r>
              <a:rPr lang="en-US" sz="2400" dirty="0"/>
              <a:t> but represents an invalid input (called as </a:t>
            </a:r>
            <a:r>
              <a:rPr lang="en-US" sz="2400" i="1" dirty="0"/>
              <a:t>min-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Minimum </a:t>
            </a:r>
            <a:r>
              <a:rPr lang="en-US" sz="2400" dirty="0"/>
              <a:t>value (called as </a:t>
            </a:r>
            <a:r>
              <a:rPr lang="en-US" sz="2400" i="1" dirty="0"/>
              <a:t>min</a:t>
            </a:r>
            <a:r>
              <a:rPr lang="en-US" sz="2400" dirty="0"/>
              <a:t>)</a:t>
            </a:r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A value just close to </a:t>
            </a:r>
            <a:r>
              <a:rPr lang="en-US" sz="2400" i="1" dirty="0"/>
              <a:t>min</a:t>
            </a:r>
            <a:r>
              <a:rPr lang="en-US" sz="2400" dirty="0"/>
              <a:t> but represents a valid input (called as </a:t>
            </a:r>
            <a:r>
              <a:rPr lang="en-US" sz="2400" i="1" dirty="0"/>
              <a:t>min+</a:t>
            </a:r>
            <a:r>
              <a:rPr lang="en-US" sz="2400" i="1" dirty="0" smtClean="0"/>
              <a:t>)</a:t>
            </a:r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A value between </a:t>
            </a:r>
            <a:r>
              <a:rPr lang="en-US" sz="2400" i="1" dirty="0"/>
              <a:t>min</a:t>
            </a:r>
            <a:r>
              <a:rPr lang="en-US" sz="2400" dirty="0"/>
              <a:t> and </a:t>
            </a:r>
            <a:r>
              <a:rPr lang="en-US" sz="2400" i="1" dirty="0"/>
              <a:t>max </a:t>
            </a:r>
            <a:r>
              <a:rPr lang="en-US" sz="2400" dirty="0"/>
              <a:t>(called Nominal</a:t>
            </a:r>
            <a:r>
              <a:rPr lang="en-US" sz="2400" dirty="0" smtClean="0"/>
              <a:t>)</a:t>
            </a:r>
            <a:endParaRPr lang="en-US" sz="2400" i="1" dirty="0"/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A value just close to </a:t>
            </a:r>
            <a:r>
              <a:rPr lang="en-US" sz="2400" i="1" dirty="0"/>
              <a:t>max</a:t>
            </a:r>
            <a:r>
              <a:rPr lang="en-US" sz="2400" dirty="0"/>
              <a:t> but represents a valid input (called as </a:t>
            </a:r>
            <a:r>
              <a:rPr lang="en-US" sz="2400" i="1" dirty="0"/>
              <a:t>max-</a:t>
            </a:r>
            <a:r>
              <a:rPr lang="en-US" sz="2400" dirty="0"/>
              <a:t>) </a:t>
            </a:r>
            <a:endParaRPr lang="en-US" sz="2400" i="1" dirty="0"/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/>
              <a:t>Maximum value (called as </a:t>
            </a:r>
            <a:r>
              <a:rPr lang="en-US" sz="2400" i="1" dirty="0"/>
              <a:t>max</a:t>
            </a:r>
            <a:r>
              <a:rPr lang="en-US" sz="2400" dirty="0"/>
              <a:t>)</a:t>
            </a:r>
          </a:p>
          <a:p>
            <a:pPr marL="822960" lvl="2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A </a:t>
            </a:r>
            <a:r>
              <a:rPr lang="en-US" sz="2400" dirty="0"/>
              <a:t>value just close to </a:t>
            </a:r>
            <a:r>
              <a:rPr lang="en-US" sz="2400" i="1" dirty="0"/>
              <a:t>max</a:t>
            </a:r>
            <a:r>
              <a:rPr lang="en-US" sz="2400" dirty="0"/>
              <a:t> but represents </a:t>
            </a:r>
            <a:r>
              <a:rPr lang="en-US" sz="2400" dirty="0" smtClean="0"/>
              <a:t>an invalid </a:t>
            </a:r>
            <a:r>
              <a:rPr lang="en-US" sz="2400" dirty="0"/>
              <a:t>input (called as </a:t>
            </a:r>
            <a:r>
              <a:rPr lang="en-US" sz="2400" i="1" dirty="0" smtClean="0"/>
              <a:t>max+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1067A9D-5D1E-4F0A-83DC-B464E534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– one input parameter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BE23019-5D21-448F-86B5-AAC68C18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8BA0-EBA3-4165-B1C2-3DCD975BC06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33600" y="1905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</a:rPr>
              <a:t>Let the function under test be      “</a:t>
            </a:r>
            <a:r>
              <a:rPr lang="en-US" sz="2400" dirty="0" err="1" smtClean="0">
                <a:latin typeface="Times New Roman" panose="02020603050405020304" pitchFamily="18" charset="0"/>
              </a:rPr>
              <a:t>ValidateRoomNumber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</a:rPr>
              <a:t>int</a:t>
            </a:r>
            <a:r>
              <a:rPr lang="en-US" sz="2400" dirty="0">
                <a:latin typeface="Times New Roman" panose="02020603050405020304" pitchFamily="18" charset="0"/>
              </a:rPr>
              <a:t> x)”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2362200" y="4038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895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391" name="Oval 8"/>
          <p:cNvSpPr>
            <a:spLocks noChangeArrowheads="1"/>
          </p:cNvSpPr>
          <p:nvPr/>
        </p:nvSpPr>
        <p:spPr bwMode="auto">
          <a:xfrm>
            <a:off x="8610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392" name="Oval 9"/>
          <p:cNvSpPr>
            <a:spLocks noChangeArrowheads="1"/>
          </p:cNvSpPr>
          <p:nvPr/>
        </p:nvSpPr>
        <p:spPr bwMode="auto">
          <a:xfrm>
            <a:off x="9220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2209800" y="2590801"/>
            <a:ext cx="746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 pitchFamily="18" charset="0"/>
              </a:rPr>
              <a:t>Assume that the valid room numbers are 1001 to 1200, both inclusive.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2133600" y="42672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1000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2743200" y="42672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>
                <a:latin typeface="Times New Roman" panose="02020603050405020304" pitchFamily="18" charset="0"/>
              </a:rPr>
              <a:t>1001</a:t>
            </a: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8458200" y="42672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 dirty="0">
                <a:latin typeface="Times New Roman" panose="02020603050405020304" pitchFamily="18" charset="0"/>
              </a:rPr>
              <a:t>1200</a:t>
            </a: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9067800" y="4267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1201</a:t>
            </a: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21336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Min- </a:t>
            </a:r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2743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Times New Roman" panose="02020603050405020304" pitchFamily="18" charset="0"/>
              </a:rPr>
              <a:t>Min</a:t>
            </a:r>
          </a:p>
        </p:txBody>
      </p:sp>
      <p:sp>
        <p:nvSpPr>
          <p:cNvPr id="16400" name="Text Box 19"/>
          <p:cNvSpPr txBox="1">
            <a:spLocks noChangeArrowheads="1"/>
          </p:cNvSpPr>
          <p:nvPr/>
        </p:nvSpPr>
        <p:spPr bwMode="auto">
          <a:xfrm>
            <a:off x="8458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Times New Roman" panose="02020603050405020304" pitchFamily="18" charset="0"/>
              </a:rPr>
              <a:t>Max</a:t>
            </a:r>
          </a:p>
        </p:txBody>
      </p:sp>
      <p:sp>
        <p:nvSpPr>
          <p:cNvPr id="16401" name="Text Box 20"/>
          <p:cNvSpPr txBox="1">
            <a:spLocks noChangeArrowheads="1"/>
          </p:cNvSpPr>
          <p:nvPr/>
        </p:nvSpPr>
        <p:spPr bwMode="auto">
          <a:xfrm>
            <a:off x="90678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Max+</a:t>
            </a:r>
          </a:p>
        </p:txBody>
      </p:sp>
      <p:sp>
        <p:nvSpPr>
          <p:cNvPr id="16402" name="Oval 22"/>
          <p:cNvSpPr>
            <a:spLocks noChangeArrowheads="1"/>
          </p:cNvSpPr>
          <p:nvPr/>
        </p:nvSpPr>
        <p:spPr bwMode="auto">
          <a:xfrm>
            <a:off x="3505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403" name="Text Box 24"/>
          <p:cNvSpPr txBox="1">
            <a:spLocks noChangeArrowheads="1"/>
          </p:cNvSpPr>
          <p:nvPr/>
        </p:nvSpPr>
        <p:spPr bwMode="auto">
          <a:xfrm>
            <a:off x="3352800" y="4267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Perpetua" panose="02020502060401020303" pitchFamily="18" charset="0"/>
              </a:rPr>
              <a:t>1002</a:t>
            </a:r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3352800" y="45720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Perpetua" panose="02020502060401020303" pitchFamily="18" charset="0"/>
              </a:rPr>
              <a:t>Min+</a:t>
            </a:r>
          </a:p>
        </p:txBody>
      </p:sp>
      <p:sp>
        <p:nvSpPr>
          <p:cNvPr id="16405" name="Oval 26"/>
          <p:cNvSpPr>
            <a:spLocks noChangeArrowheads="1"/>
          </p:cNvSpPr>
          <p:nvPr/>
        </p:nvSpPr>
        <p:spPr bwMode="auto">
          <a:xfrm>
            <a:off x="8001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406" name="Text Box 27"/>
          <p:cNvSpPr txBox="1">
            <a:spLocks noChangeArrowheads="1"/>
          </p:cNvSpPr>
          <p:nvPr/>
        </p:nvSpPr>
        <p:spPr bwMode="auto">
          <a:xfrm>
            <a:off x="7848600" y="4267201"/>
            <a:ext cx="533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Perpetua" panose="02020502060401020303" pitchFamily="18" charset="0"/>
              </a:rPr>
              <a:t>1199</a:t>
            </a:r>
          </a:p>
        </p:txBody>
      </p:sp>
      <p:sp>
        <p:nvSpPr>
          <p:cNvPr id="16407" name="Text Box 28"/>
          <p:cNvSpPr txBox="1">
            <a:spLocks noChangeArrowheads="1"/>
          </p:cNvSpPr>
          <p:nvPr/>
        </p:nvSpPr>
        <p:spPr bwMode="auto">
          <a:xfrm>
            <a:off x="78486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latin typeface="Perpetua" panose="02020502060401020303" pitchFamily="18" charset="0"/>
              </a:rPr>
              <a:t>Max-</a:t>
            </a:r>
          </a:p>
        </p:txBody>
      </p:sp>
      <p:sp>
        <p:nvSpPr>
          <p:cNvPr id="16408" name="Oval 22"/>
          <p:cNvSpPr>
            <a:spLocks noChangeArrowheads="1"/>
          </p:cNvSpPr>
          <p:nvPr/>
        </p:nvSpPr>
        <p:spPr bwMode="auto">
          <a:xfrm>
            <a:off x="4724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Perpetua" panose="02020502060401020303" pitchFamily="18" charset="0"/>
            </a:endParaRPr>
          </a:p>
        </p:txBody>
      </p:sp>
      <p:sp>
        <p:nvSpPr>
          <p:cNvPr id="16409" name="TextBox 26"/>
          <p:cNvSpPr txBox="1">
            <a:spLocks noChangeArrowheads="1"/>
          </p:cNvSpPr>
          <p:nvPr/>
        </p:nvSpPr>
        <p:spPr bwMode="auto">
          <a:xfrm>
            <a:off x="4572000" y="4267201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dirty="0">
                <a:latin typeface="Perpetua" panose="02020502060401020303" pitchFamily="18" charset="0"/>
              </a:rPr>
              <a:t>1015</a:t>
            </a:r>
          </a:p>
        </p:txBody>
      </p:sp>
      <p:sp>
        <p:nvSpPr>
          <p:cNvPr id="16410" name="TextBox 27"/>
          <p:cNvSpPr txBox="1">
            <a:spLocks noChangeArrowheads="1"/>
          </p:cNvSpPr>
          <p:nvPr/>
        </p:nvSpPr>
        <p:spPr bwMode="auto">
          <a:xfrm>
            <a:off x="4495800" y="4572001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1">
                <a:latin typeface="Perpetua" panose="02020502060401020303" pitchFamily="18" charset="0"/>
              </a:rPr>
              <a:t>Nom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Some data types and their boundary values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1"/>
            <a:ext cx="8534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Integers – see previous example</a:t>
            </a:r>
          </a:p>
          <a:p>
            <a:pPr eaLnBrk="1" hangingPunct="1"/>
            <a:r>
              <a:rPr lang="en-US" sz="3200" dirty="0"/>
              <a:t>Real numbers – tester must choose appropriate min-, </a:t>
            </a:r>
            <a:r>
              <a:rPr lang="en-US" sz="3200" i="1" dirty="0"/>
              <a:t>min+,</a:t>
            </a:r>
            <a:r>
              <a:rPr lang="en-US" sz="3200" dirty="0"/>
              <a:t> </a:t>
            </a:r>
            <a:r>
              <a:rPr lang="en-US" sz="3200" i="1" dirty="0"/>
              <a:t>max- </a:t>
            </a:r>
            <a:r>
              <a:rPr lang="en-US" sz="3200" dirty="0"/>
              <a:t>and</a:t>
            </a:r>
            <a:r>
              <a:rPr lang="en-US" sz="3200" i="1" dirty="0"/>
              <a:t> max+</a:t>
            </a:r>
            <a:r>
              <a:rPr lang="en-US" sz="3200" dirty="0"/>
              <a:t> values depending on the accuracy of testing required</a:t>
            </a:r>
          </a:p>
          <a:p>
            <a:pPr lvl="1" eaLnBrk="1" hangingPunct="1"/>
            <a:r>
              <a:rPr lang="en-US" sz="3200" dirty="0"/>
              <a:t>Examples: </a:t>
            </a:r>
          </a:p>
          <a:p>
            <a:pPr lvl="2" eaLnBrk="1" hangingPunct="1"/>
            <a:r>
              <a:rPr lang="en-US" sz="3200" dirty="0"/>
              <a:t>-0.1, </a:t>
            </a:r>
            <a:r>
              <a:rPr lang="en-US" sz="3200" b="1" dirty="0"/>
              <a:t>0.0</a:t>
            </a:r>
            <a:r>
              <a:rPr lang="en-US" sz="3200" dirty="0"/>
              <a:t>, 0.1, 0.5, 0.9, </a:t>
            </a:r>
            <a:r>
              <a:rPr lang="en-US" sz="3200" b="1" dirty="0"/>
              <a:t>1.0</a:t>
            </a:r>
            <a:r>
              <a:rPr lang="en-US" sz="3200" dirty="0"/>
              <a:t>, 1.1 (single digit accuracy)</a:t>
            </a:r>
          </a:p>
          <a:p>
            <a:pPr lvl="2" eaLnBrk="1" hangingPunct="1"/>
            <a:r>
              <a:rPr lang="en-US" sz="3200" dirty="0"/>
              <a:t>-0.01, </a:t>
            </a:r>
            <a:r>
              <a:rPr lang="en-US" sz="3200" b="1" dirty="0"/>
              <a:t>0.00</a:t>
            </a:r>
            <a:r>
              <a:rPr lang="en-US" sz="3200" dirty="0"/>
              <a:t>, 0.01, 0.75, 0.99, </a:t>
            </a:r>
            <a:r>
              <a:rPr lang="en-US" sz="3200" b="1" dirty="0"/>
              <a:t>1.00</a:t>
            </a:r>
            <a:r>
              <a:rPr lang="en-US" sz="3200" dirty="0"/>
              <a:t>, 1.01 (2 digits accuracy)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F44E931-0F6E-495F-A580-60FE4756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Some Data types and their boundary values 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820193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Boolean – </a:t>
            </a:r>
            <a:r>
              <a:rPr lang="en-US" dirty="0" smtClean="0"/>
              <a:t>true, true, </a:t>
            </a:r>
            <a:r>
              <a:rPr lang="en-US" dirty="0"/>
              <a:t>?, </a:t>
            </a:r>
            <a:r>
              <a:rPr lang="en-US" dirty="0" smtClean="0"/>
              <a:t>false, false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/>
              <a:t>String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empty string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string of length 1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string length of N,        0 &lt;= N &lt;= MAX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string of length MAX -1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string of length MAX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/>
              <a:t>string of length MAX + 1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Any collection such as array, vector etc. are treated in a similar way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What are the boundaries for a parameter of type ‘File’?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B3B1E21-4C9A-40AC-963A-09C2FDDB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Boundary Value Analysis – function with two parameters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Let    f (x, y) be the function to be tested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Test values for 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{Xmin-, Xmin, Xmin+, Xnom,Xmax-, Xmax, Xmax+}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 Test values for 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{Ymin-, Ymin, Ymin+, Ynom,Ymax-, Ymax, Ymax+}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Possible test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Cartesian product of the above two sets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/>
              <a:t>Represents all possible combinations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/>
              <a:t>49 values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696FE3B-E9F1-4E16-989F-4F439747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Compute the salary of an employee using the following function</a:t>
            </a:r>
          </a:p>
          <a:p>
            <a:pPr lvl="1" eaLnBrk="1" hangingPunct="1"/>
            <a:r>
              <a:rPr lang="en-US" sz="2800"/>
              <a:t>EmployeeSalary (int rank, int yearsOfService)</a:t>
            </a:r>
          </a:p>
          <a:p>
            <a:pPr lvl="1" eaLnBrk="1" hangingPunct="1">
              <a:buFontTx/>
              <a:buNone/>
            </a:pPr>
            <a:r>
              <a:rPr lang="en-US" sz="2800"/>
              <a:t>Assuming that the function returns a double value, ‘rank’ is represented using an integer ranging from 1 to 5, both inclusive, and ‘yearsOfService’ ranges from 0 to 30, both inclusive.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6AB9408-7750-4DFC-B7DA-12DF2719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0327-8D79-4B85-B2A9-2EE500986C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Range of values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26734117"/>
              </p:ext>
            </p:extLst>
          </p:nvPr>
        </p:nvGraphicFramePr>
        <p:xfrm>
          <a:off x="2971800" y="1447800"/>
          <a:ext cx="6172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YearsOfService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Min-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Min+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Max-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Max+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F6AC9F1D-CFD7-49E8-BB73-69EB98A7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AF65-2377-4082-ABDB-F651205697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1785</Words>
  <Application>Microsoft Macintosh PowerPoint</Application>
  <PresentationFormat>Custom</PresentationFormat>
  <Paragraphs>542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Retrospect</vt:lpstr>
      <vt:lpstr>Boundary Value Analysis</vt:lpstr>
      <vt:lpstr>Boundary Value Analysis</vt:lpstr>
      <vt:lpstr>Boundary value analysis (continued)</vt:lpstr>
      <vt:lpstr>Example – one input parameter</vt:lpstr>
      <vt:lpstr>Some data types and their boundary values</vt:lpstr>
      <vt:lpstr>Some Data types and their boundary values (continued)</vt:lpstr>
      <vt:lpstr>Boundary Value Analysis – function with two parameters</vt:lpstr>
      <vt:lpstr>Example</vt:lpstr>
      <vt:lpstr>Range of values</vt:lpstr>
      <vt:lpstr>Sample Test data</vt:lpstr>
      <vt:lpstr>Sample Test data (continued)</vt:lpstr>
      <vt:lpstr>Sample Test data (continued)</vt:lpstr>
      <vt:lpstr>Sample Test data (continued)</vt:lpstr>
      <vt:lpstr>Sample Test data (continued)</vt:lpstr>
      <vt:lpstr>Question</vt:lpstr>
      <vt:lpstr>Single fault assumption</vt:lpstr>
      <vt:lpstr>Single Fault Assumption for a function with 2 input parameters</vt:lpstr>
      <vt:lpstr>PowerPoint Presentation</vt:lpstr>
      <vt:lpstr>Number of test cases with Single fault assumption</vt:lpstr>
      <vt:lpstr>Boundary Value Analysis</vt:lpstr>
      <vt:lpstr>Boundary value analysis for Health_insurance(age,cost)</vt:lpstr>
      <vt:lpstr>Limitations of Boundary Value Analysis – Discontinuity in values</vt:lpstr>
      <vt:lpstr>Special Value Testing</vt:lpstr>
      <vt:lpstr>Random Testing</vt:lpstr>
      <vt:lpstr>Example</vt:lpstr>
      <vt:lpstr>Some test cases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Boundary Value Analysis</dc:title>
  <dc:creator>Kasilingam Periyasamy</dc:creator>
  <cp:lastModifiedBy>Mao Zheng</cp:lastModifiedBy>
  <cp:revision>12</cp:revision>
  <dcterms:created xsi:type="dcterms:W3CDTF">2018-09-12T17:20:30Z</dcterms:created>
  <dcterms:modified xsi:type="dcterms:W3CDTF">2019-09-07T22:00:33Z</dcterms:modified>
</cp:coreProperties>
</file>