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57" r:id="rId3"/>
    <p:sldId id="258" r:id="rId4"/>
    <p:sldId id="289" r:id="rId5"/>
    <p:sldId id="290" r:id="rId6"/>
    <p:sldId id="291" r:id="rId7"/>
    <p:sldId id="292" r:id="rId8"/>
    <p:sldId id="260" r:id="rId9"/>
    <p:sldId id="293" r:id="rId10"/>
    <p:sldId id="294" r:id="rId11"/>
    <p:sldId id="264" r:id="rId12"/>
    <p:sldId id="266" r:id="rId13"/>
    <p:sldId id="261" r:id="rId14"/>
    <p:sldId id="267" r:id="rId15"/>
    <p:sldId id="262" r:id="rId16"/>
    <p:sldId id="265" r:id="rId17"/>
    <p:sldId id="269" r:id="rId18"/>
    <p:sldId id="270" r:id="rId19"/>
    <p:sldId id="295" r:id="rId20"/>
    <p:sldId id="259" r:id="rId21"/>
    <p:sldId id="286" r:id="rId22"/>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82" d="100"/>
          <a:sy n="82" d="100"/>
        </p:scale>
        <p:origin x="-72" y="-2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2010CA-CCFD-44E6-A73B-988C2D9437FC}" type="datetimeFigureOut">
              <a:rPr lang="en-US" smtClean="0"/>
              <a:t>9/5/19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5BC4A-2A5B-4258-9DC6-0BD82E695E11}" type="slidenum">
              <a:rPr lang="en-US" smtClean="0"/>
              <a:t>‹#›</a:t>
            </a:fld>
            <a:endParaRPr lang="en-US"/>
          </a:p>
        </p:txBody>
      </p:sp>
    </p:spTree>
    <p:extLst>
      <p:ext uri="{BB962C8B-B14F-4D97-AF65-F5344CB8AC3E}">
        <p14:creationId xmlns:p14="http://schemas.microsoft.com/office/powerpoint/2010/main" val="741468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5"/>
          <p:cNvSpPr>
            <a:spLocks noChangeArrowheads="1"/>
          </p:cNvSpPr>
          <p:nvPr/>
        </p:nvSpPr>
        <p:spPr bwMode="auto">
          <a:xfrm>
            <a:off x="0" y="0"/>
            <a:ext cx="12192000" cy="6896100"/>
          </a:xfrm>
          <a:prstGeom prst="rect">
            <a:avLst/>
          </a:prstGeom>
          <a:gradFill rotWithShape="1">
            <a:gsLst>
              <a:gs pos="0">
                <a:srgbClr val="003B7D"/>
              </a:gs>
              <a:gs pos="50000">
                <a:srgbClr val="007FBE"/>
              </a:gs>
              <a:gs pos="100000">
                <a:srgbClr val="003B7D"/>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sz="2400"/>
          </a:p>
        </p:txBody>
      </p:sp>
      <p:grpSp>
        <p:nvGrpSpPr>
          <p:cNvPr id="5" name="Group 16"/>
          <p:cNvGrpSpPr>
            <a:grpSpLocks/>
          </p:cNvGrpSpPr>
          <p:nvPr/>
        </p:nvGrpSpPr>
        <p:grpSpPr bwMode="auto">
          <a:xfrm>
            <a:off x="869951" y="1703388"/>
            <a:ext cx="10373783" cy="4208462"/>
            <a:chOff x="0" y="723"/>
            <a:chExt cx="5634" cy="3048"/>
          </a:xfrm>
        </p:grpSpPr>
        <p:sp>
          <p:nvSpPr>
            <p:cNvPr id="6" name="Freeform 17"/>
            <p:cNvSpPr>
              <a:spLocks noChangeAspect="1" noEditPoints="1"/>
            </p:cNvSpPr>
            <p:nvPr/>
          </p:nvSpPr>
          <p:spPr bwMode="auto">
            <a:xfrm>
              <a:off x="2433" y="723"/>
              <a:ext cx="3201" cy="2883"/>
            </a:xfrm>
            <a:custGeom>
              <a:avLst/>
              <a:gdLst>
                <a:gd name="T0" fmla="*/ 2243 w 3062"/>
                <a:gd name="T1" fmla="*/ 2045 h 2758"/>
                <a:gd name="T2" fmla="*/ 2195 w 3062"/>
                <a:gd name="T3" fmla="*/ 1951 h 2758"/>
                <a:gd name="T4" fmla="*/ 2279 w 3062"/>
                <a:gd name="T5" fmla="*/ 1892 h 2758"/>
                <a:gd name="T6" fmla="*/ 2250 w 3062"/>
                <a:gd name="T7" fmla="*/ 1802 h 2758"/>
                <a:gd name="T8" fmla="*/ 3053 w 3062"/>
                <a:gd name="T9" fmla="*/ 441 h 2758"/>
                <a:gd name="T10" fmla="*/ 2586 w 3062"/>
                <a:gd name="T11" fmla="*/ 299 h 2758"/>
                <a:gd name="T12" fmla="*/ 2317 w 3062"/>
                <a:gd name="T13" fmla="*/ 251 h 2758"/>
                <a:gd name="T14" fmla="*/ 2101 w 3062"/>
                <a:gd name="T15" fmla="*/ 151 h 2758"/>
                <a:gd name="T16" fmla="*/ 1549 w 3062"/>
                <a:gd name="T17" fmla="*/ 314 h 2758"/>
                <a:gd name="T18" fmla="*/ 1376 w 3062"/>
                <a:gd name="T19" fmla="*/ 456 h 2758"/>
                <a:gd name="T20" fmla="*/ 1016 w 3062"/>
                <a:gd name="T21" fmla="*/ 550 h 2758"/>
                <a:gd name="T22" fmla="*/ 880 w 3062"/>
                <a:gd name="T23" fmla="*/ 661 h 2758"/>
                <a:gd name="T24" fmla="*/ 813 w 3062"/>
                <a:gd name="T25" fmla="*/ 441 h 2758"/>
                <a:gd name="T26" fmla="*/ 525 w 3062"/>
                <a:gd name="T27" fmla="*/ 506 h 2758"/>
                <a:gd name="T28" fmla="*/ 462 w 3062"/>
                <a:gd name="T29" fmla="*/ 832 h 2758"/>
                <a:gd name="T30" fmla="*/ 560 w 3062"/>
                <a:gd name="T31" fmla="*/ 780 h 2758"/>
                <a:gd name="T32" fmla="*/ 736 w 3062"/>
                <a:gd name="T33" fmla="*/ 801 h 2758"/>
                <a:gd name="T34" fmla="*/ 539 w 3062"/>
                <a:gd name="T35" fmla="*/ 981 h 2758"/>
                <a:gd name="T36" fmla="*/ 422 w 3062"/>
                <a:gd name="T37" fmla="*/ 985 h 2758"/>
                <a:gd name="T38" fmla="*/ 236 w 3062"/>
                <a:gd name="T39" fmla="*/ 1156 h 2758"/>
                <a:gd name="T40" fmla="*/ 171 w 3062"/>
                <a:gd name="T41" fmla="*/ 1382 h 2758"/>
                <a:gd name="T42" fmla="*/ 531 w 3062"/>
                <a:gd name="T43" fmla="*/ 1376 h 2758"/>
                <a:gd name="T44" fmla="*/ 596 w 3062"/>
                <a:gd name="T45" fmla="*/ 1317 h 2758"/>
                <a:gd name="T46" fmla="*/ 782 w 3062"/>
                <a:gd name="T47" fmla="*/ 1390 h 2758"/>
                <a:gd name="T48" fmla="*/ 558 w 3062"/>
                <a:gd name="T49" fmla="*/ 1499 h 2758"/>
                <a:gd name="T50" fmla="*/ 199 w 3062"/>
                <a:gd name="T51" fmla="*/ 1415 h 2758"/>
                <a:gd name="T52" fmla="*/ 33 w 3062"/>
                <a:gd name="T53" fmla="*/ 1852 h 2758"/>
                <a:gd name="T54" fmla="*/ 410 w 3062"/>
                <a:gd name="T55" fmla="*/ 1963 h 2758"/>
                <a:gd name="T56" fmla="*/ 506 w 3062"/>
                <a:gd name="T57" fmla="*/ 2406 h 2758"/>
                <a:gd name="T58" fmla="*/ 876 w 3062"/>
                <a:gd name="T59" fmla="*/ 2329 h 2758"/>
                <a:gd name="T60" fmla="*/ 1102 w 3062"/>
                <a:gd name="T61" fmla="*/ 1850 h 2758"/>
                <a:gd name="T62" fmla="*/ 939 w 3062"/>
                <a:gd name="T63" fmla="*/ 1710 h 2758"/>
                <a:gd name="T64" fmla="*/ 1106 w 3062"/>
                <a:gd name="T65" fmla="*/ 1604 h 2758"/>
                <a:gd name="T66" fmla="*/ 1449 w 3062"/>
                <a:gd name="T67" fmla="*/ 1670 h 2758"/>
                <a:gd name="T68" fmla="*/ 1806 w 3062"/>
                <a:gd name="T69" fmla="*/ 1752 h 2758"/>
                <a:gd name="T70" fmla="*/ 1932 w 3062"/>
                <a:gd name="T71" fmla="*/ 1821 h 2758"/>
                <a:gd name="T72" fmla="*/ 2170 w 3062"/>
                <a:gd name="T73" fmla="*/ 1641 h 2758"/>
                <a:gd name="T74" fmla="*/ 2256 w 3062"/>
                <a:gd name="T75" fmla="*/ 1317 h 2758"/>
                <a:gd name="T76" fmla="*/ 2419 w 3062"/>
                <a:gd name="T77" fmla="*/ 1273 h 2758"/>
                <a:gd name="T78" fmla="*/ 2693 w 3062"/>
                <a:gd name="T79" fmla="*/ 832 h 2758"/>
                <a:gd name="T80" fmla="*/ 2825 w 3062"/>
                <a:gd name="T81" fmla="*/ 893 h 2758"/>
                <a:gd name="T82" fmla="*/ 3040 w 3062"/>
                <a:gd name="T83" fmla="*/ 822 h 2758"/>
                <a:gd name="T84" fmla="*/ 903 w 3062"/>
                <a:gd name="T85" fmla="*/ 1300 h 2758"/>
                <a:gd name="T86" fmla="*/ 909 w 3062"/>
                <a:gd name="T87" fmla="*/ 1219 h 2758"/>
                <a:gd name="T88" fmla="*/ 1024 w 3062"/>
                <a:gd name="T89" fmla="*/ 1313 h 2758"/>
                <a:gd name="T90" fmla="*/ 1192 w 3062"/>
                <a:gd name="T91" fmla="*/ 274 h 2758"/>
                <a:gd name="T92" fmla="*/ 1131 w 3062"/>
                <a:gd name="T93" fmla="*/ 263 h 2758"/>
                <a:gd name="T94" fmla="*/ 125 w 3062"/>
                <a:gd name="T95" fmla="*/ 1029 h 2758"/>
                <a:gd name="T96" fmla="*/ 1896 w 3062"/>
                <a:gd name="T97" fmla="*/ 2030 h 2758"/>
                <a:gd name="T98" fmla="*/ 1077 w 3062"/>
                <a:gd name="T99" fmla="*/ 2237 h 2758"/>
                <a:gd name="T100" fmla="*/ 217 w 3062"/>
                <a:gd name="T101" fmla="*/ 1085 h 2758"/>
                <a:gd name="T102" fmla="*/ 215 w 3062"/>
                <a:gd name="T103" fmla="*/ 878 h 2758"/>
                <a:gd name="T104" fmla="*/ 3115 w 3062"/>
                <a:gd name="T105" fmla="*/ 2758 h 2758"/>
                <a:gd name="T106" fmla="*/ 3011 w 3062"/>
                <a:gd name="T107" fmla="*/ 2881 h 2758"/>
                <a:gd name="T108" fmla="*/ 2413 w 3062"/>
                <a:gd name="T109" fmla="*/ 1457 h 2758"/>
                <a:gd name="T110" fmla="*/ 2544 w 3062"/>
                <a:gd name="T111" fmla="*/ 2162 h 2758"/>
                <a:gd name="T112" fmla="*/ 2425 w 3062"/>
                <a:gd name="T113" fmla="*/ 2036 h 2758"/>
                <a:gd name="T114" fmla="*/ 2492 w 3062"/>
                <a:gd name="T115" fmla="*/ 2235 h 2758"/>
                <a:gd name="T116" fmla="*/ 2147 w 3062"/>
                <a:gd name="T117" fmla="*/ 2559 h 2758"/>
                <a:gd name="T118" fmla="*/ 2659 w 3062"/>
                <a:gd name="T119" fmla="*/ 2709 h 2758"/>
                <a:gd name="T120" fmla="*/ 2588 w 3062"/>
                <a:gd name="T121" fmla="*/ 997 h 2758"/>
                <a:gd name="T122" fmla="*/ 2601 w 3062"/>
                <a:gd name="T123" fmla="*/ 1282 h 2758"/>
                <a:gd name="T124" fmla="*/ 2517 w 3062"/>
                <a:gd name="T125" fmla="*/ 1422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solidFill>
              <a:srgbClr val="00A1DA">
                <a:alpha val="7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a:p>
          </p:txBody>
        </p:sp>
        <p:sp>
          <p:nvSpPr>
            <p:cNvPr id="7" name="Freeform 18"/>
            <p:cNvSpPr>
              <a:spLocks noEditPoints="1"/>
            </p:cNvSpPr>
            <p:nvPr/>
          </p:nvSpPr>
          <p:spPr bwMode="auto">
            <a:xfrm>
              <a:off x="0" y="753"/>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solidFill>
              <a:srgbClr val="00A1DA">
                <a:alpha val="70195"/>
              </a:srgbClr>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800"/>
            </a:p>
          </p:txBody>
        </p:sp>
        <p:sp>
          <p:nvSpPr>
            <p:cNvPr id="8" name="Freeform 19"/>
            <p:cNvSpPr>
              <a:spLocks/>
            </p:cNvSpPr>
            <p:nvPr/>
          </p:nvSpPr>
          <p:spPr bwMode="auto">
            <a:xfrm>
              <a:off x="3218" y="2127"/>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rgbClr val="00A1DA">
                <a:alpha val="70195"/>
              </a:srgbClr>
            </a:solidFill>
            <a:ln>
              <a:noFill/>
            </a:ln>
            <a:effectLst/>
            <a:extLst>
              <a:ext uri="{91240B29-F687-4f45-9708-019B960494DF}">
                <a14:hiddenLine xmlns:a14="http://schemas.microsoft.com/office/drawing/2010/main" w="9525" cap="flat" cmpd="sng">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800"/>
            </a:p>
          </p:txBody>
        </p:sp>
      </p:grpSp>
      <p:sp>
        <p:nvSpPr>
          <p:cNvPr id="2050" name="Rectangle 2"/>
          <p:cNvSpPr>
            <a:spLocks noGrp="1" noChangeArrowheads="1"/>
          </p:cNvSpPr>
          <p:nvPr>
            <p:ph type="ctrTitle"/>
          </p:nvPr>
        </p:nvSpPr>
        <p:spPr>
          <a:xfrm>
            <a:off x="914400" y="2057400"/>
            <a:ext cx="10363200" cy="1143000"/>
          </a:xfrm>
        </p:spPr>
        <p:txBody>
          <a:bodyPr/>
          <a:lstStyle>
            <a:lvl1pPr algn="ctr">
              <a:defRPr/>
            </a:lvl1pPr>
          </a:lstStyle>
          <a:p>
            <a:pPr lvl="0"/>
            <a:r>
              <a:rPr lang="en-US" altLang="en-US" noProof="0"/>
              <a:t>Click to edit Master title style</a:t>
            </a:r>
          </a:p>
        </p:txBody>
      </p:sp>
      <p:sp>
        <p:nvSpPr>
          <p:cNvPr id="2051" name="Rectangle 3"/>
          <p:cNvSpPr>
            <a:spLocks noGrp="1" noChangeArrowheads="1"/>
          </p:cNvSpPr>
          <p:nvPr>
            <p:ph type="subTitle" idx="1"/>
          </p:nvPr>
        </p:nvSpPr>
        <p:spPr>
          <a:xfrm>
            <a:off x="2032000" y="4267200"/>
            <a:ext cx="8534400" cy="1752600"/>
          </a:xfrm>
        </p:spPr>
        <p:txBody>
          <a:bodyPr/>
          <a:lstStyle>
            <a:lvl1pPr marL="0" indent="0" algn="ctr">
              <a:buFontTx/>
              <a:buNone/>
              <a:defRPr/>
            </a:lvl1pPr>
          </a:lstStyle>
          <a:p>
            <a:pPr lvl="0"/>
            <a:r>
              <a:rPr lang="en-US" altLang="en-US" noProof="0"/>
              <a:t>Click to edit Master subtitle style</a:t>
            </a:r>
          </a:p>
        </p:txBody>
      </p:sp>
      <p:sp>
        <p:nvSpPr>
          <p:cNvPr id="9" name="Rectangle 4"/>
          <p:cNvSpPr>
            <a:spLocks noGrp="1" noChangeArrowheads="1"/>
          </p:cNvSpPr>
          <p:nvPr>
            <p:ph type="dt" sz="half" idx="10"/>
          </p:nvPr>
        </p:nvSpPr>
        <p:spPr>
          <a:xfrm>
            <a:off x="9144000" y="6248400"/>
            <a:ext cx="2133600" cy="457200"/>
          </a:xfrm>
        </p:spPr>
        <p:txBody>
          <a:bodyPr/>
          <a:lstStyle>
            <a:lvl1pPr>
              <a:defRPr smtClean="0"/>
            </a:lvl1pPr>
          </a:lstStyle>
          <a:p>
            <a:fld id="{83DA3CDC-652D-4AAD-BCE6-A7533BA8DBCB}" type="datetime1">
              <a:rPr lang="en-US" smtClean="0"/>
              <a:t>9/5/19</a:t>
            </a:fld>
            <a:endParaRPr lang="en-US"/>
          </a:p>
        </p:txBody>
      </p:sp>
      <p:sp>
        <p:nvSpPr>
          <p:cNvPr id="10" name="Rectangle 5"/>
          <p:cNvSpPr>
            <a:spLocks noGrp="1" noChangeArrowheads="1"/>
          </p:cNvSpPr>
          <p:nvPr>
            <p:ph type="ftr" sz="quarter" idx="11"/>
          </p:nvPr>
        </p:nvSpPr>
        <p:spPr>
          <a:xfrm>
            <a:off x="4165600" y="6248400"/>
            <a:ext cx="3860800" cy="457200"/>
          </a:xfrm>
        </p:spPr>
        <p:txBody>
          <a:bodyPr/>
          <a:lstStyle>
            <a:lvl1pPr>
              <a:defRPr smtClean="0"/>
            </a:lvl1pPr>
          </a:lstStyle>
          <a:p>
            <a:r>
              <a:rPr lang="en-US"/>
              <a:t>C-S 743</a:t>
            </a:r>
          </a:p>
        </p:txBody>
      </p:sp>
    </p:spTree>
    <p:extLst>
      <p:ext uri="{BB962C8B-B14F-4D97-AF65-F5344CB8AC3E}">
        <p14:creationId xmlns:p14="http://schemas.microsoft.com/office/powerpoint/2010/main" val="1843009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B65C1EB3-7987-4281-A30B-C341AAA3FB7F}" type="datetime1">
              <a:rPr lang="en-US" smtClean="0"/>
              <a:t>9/5/19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C-S 743</a:t>
            </a:r>
          </a:p>
        </p:txBody>
      </p:sp>
      <p:sp>
        <p:nvSpPr>
          <p:cNvPr id="6"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275128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04800"/>
            <a:ext cx="2590800" cy="5562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304800"/>
            <a:ext cx="7569200" cy="5562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206A1486-E4FB-4C52-B64F-7894DDEF19AE}" type="datetime1">
              <a:rPr lang="en-US" smtClean="0"/>
              <a:t>9/5/19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C-S 743</a:t>
            </a:r>
          </a:p>
        </p:txBody>
      </p:sp>
      <p:sp>
        <p:nvSpPr>
          <p:cNvPr id="6"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819454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103632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914400" y="1981200"/>
            <a:ext cx="10363200" cy="3886200"/>
          </a:xfrm>
        </p:spPr>
        <p:txBody>
          <a:bodyPr/>
          <a:lstStyle/>
          <a:p>
            <a:pPr lvl="0"/>
            <a:r>
              <a:rPr lang="en-US" noProof="0"/>
              <a:t>Click icon to add table</a:t>
            </a:r>
            <a:endParaRPr lang="en-GB" noProof="0"/>
          </a:p>
        </p:txBody>
      </p:sp>
      <p:sp>
        <p:nvSpPr>
          <p:cNvPr id="4" name="Rectangle 4"/>
          <p:cNvSpPr>
            <a:spLocks noGrp="1" noChangeArrowheads="1"/>
          </p:cNvSpPr>
          <p:nvPr>
            <p:ph type="dt" sz="half" idx="10"/>
          </p:nvPr>
        </p:nvSpPr>
        <p:spPr>
          <a:ln/>
        </p:spPr>
        <p:txBody>
          <a:bodyPr/>
          <a:lstStyle>
            <a:lvl1pPr>
              <a:defRPr/>
            </a:lvl1pPr>
          </a:lstStyle>
          <a:p>
            <a:fld id="{B323A3D7-5071-440F-AE68-E004CCCABC1E}" type="datetime1">
              <a:rPr lang="en-US" smtClean="0"/>
              <a:t>9/5/19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C-S 743</a:t>
            </a:r>
          </a:p>
        </p:txBody>
      </p:sp>
      <p:sp>
        <p:nvSpPr>
          <p:cNvPr id="6"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1627433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10363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1981200"/>
            <a:ext cx="50800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2A604161-F99C-4A9F-8C04-65F3F93984F3}" type="datetime1">
              <a:rPr lang="en-US" smtClean="0"/>
              <a:t>9/5/19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C-S 743</a:t>
            </a:r>
          </a:p>
        </p:txBody>
      </p:sp>
      <p:sp>
        <p:nvSpPr>
          <p:cNvPr id="7"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97892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17EE3ACB-546A-44AB-AF66-DC5CC3FDD712}" type="datetime1">
              <a:rPr lang="en-US" smtClean="0"/>
              <a:t>9/5/19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C-S 743</a:t>
            </a:r>
          </a:p>
        </p:txBody>
      </p:sp>
      <p:sp>
        <p:nvSpPr>
          <p:cNvPr id="6"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50363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fld id="{7655152C-7988-4FED-BEC8-5137F9582897}" type="datetime1">
              <a:rPr lang="en-US" smtClean="0"/>
              <a:t>9/5/19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C-S 743</a:t>
            </a:r>
          </a:p>
        </p:txBody>
      </p:sp>
      <p:sp>
        <p:nvSpPr>
          <p:cNvPr id="6"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110000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BAC15B78-EFA9-436C-B3CE-F83F5476B598}" type="datetime1">
              <a:rPr lang="en-US" smtClean="0"/>
              <a:t>9/5/19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C-S 743</a:t>
            </a:r>
          </a:p>
        </p:txBody>
      </p:sp>
      <p:sp>
        <p:nvSpPr>
          <p:cNvPr id="7"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360655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05740321-94C7-418A-B3C6-8A44BF4A01D9}" type="datetime1">
              <a:rPr lang="en-US" smtClean="0"/>
              <a:t>9/5/19</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a:t>C-S 743</a:t>
            </a:r>
          </a:p>
        </p:txBody>
      </p:sp>
      <p:sp>
        <p:nvSpPr>
          <p:cNvPr id="9"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2719966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4F87E555-C7BE-4BFF-9FE5-1EFD3189261D}" type="datetime1">
              <a:rPr lang="en-US" smtClean="0"/>
              <a:t>9/5/19</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C-S 743</a:t>
            </a:r>
          </a:p>
        </p:txBody>
      </p:sp>
      <p:sp>
        <p:nvSpPr>
          <p:cNvPr id="5"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208441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A4D3EF0-C61C-429B-B66B-AEF76D732766}" type="datetime1">
              <a:rPr lang="en-US" smtClean="0"/>
              <a:t>9/5/19</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a:t>C-S 743</a:t>
            </a:r>
          </a:p>
        </p:txBody>
      </p:sp>
      <p:sp>
        <p:nvSpPr>
          <p:cNvPr id="4"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2857919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fld id="{38EAB8F8-A770-422D-92CA-C409BEB16D68}" type="datetime1">
              <a:rPr lang="en-US" smtClean="0"/>
              <a:t>9/5/19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C-S 743</a:t>
            </a:r>
          </a:p>
        </p:txBody>
      </p:sp>
      <p:sp>
        <p:nvSpPr>
          <p:cNvPr id="7"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1153492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fld id="{9CB1218B-288C-4FDB-A5E0-C6268E278E95}" type="datetime1">
              <a:rPr lang="en-US" smtClean="0"/>
              <a:t>9/5/19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C-S 743</a:t>
            </a:r>
          </a:p>
        </p:txBody>
      </p:sp>
      <p:sp>
        <p:nvSpPr>
          <p:cNvPr id="7" name="Rectangle 6"/>
          <p:cNvSpPr>
            <a:spLocks noGrp="1" noChangeArrowheads="1"/>
          </p:cNvSpPr>
          <p:nvPr>
            <p:ph type="sldNum" sz="quarter" idx="12"/>
          </p:nvPr>
        </p:nvSpPr>
        <p:spPr>
          <a:ln/>
        </p:spPr>
        <p:txBody>
          <a:bodyPr/>
          <a:lstStyle>
            <a:lvl1pPr>
              <a:defRPr/>
            </a:lvl1pPr>
          </a:lstStyle>
          <a:p>
            <a:fld id="{F141F4FF-765B-435E-A0D3-7999797996A4}" type="slidenum">
              <a:rPr lang="en-US" smtClean="0"/>
              <a:t>‹#›</a:t>
            </a:fld>
            <a:endParaRPr lang="en-US"/>
          </a:p>
        </p:txBody>
      </p:sp>
    </p:spTree>
    <p:extLst>
      <p:ext uri="{BB962C8B-B14F-4D97-AF65-F5344CB8AC3E}">
        <p14:creationId xmlns:p14="http://schemas.microsoft.com/office/powerpoint/2010/main" val="36171710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7"/>
          <p:cNvSpPr>
            <a:spLocks noChangeArrowheads="1"/>
          </p:cNvSpPr>
          <p:nvPr/>
        </p:nvSpPr>
        <p:spPr bwMode="auto">
          <a:xfrm>
            <a:off x="0" y="0"/>
            <a:ext cx="12192000" cy="6896100"/>
          </a:xfrm>
          <a:prstGeom prst="rect">
            <a:avLst/>
          </a:prstGeom>
          <a:gradFill rotWithShape="1">
            <a:gsLst>
              <a:gs pos="0">
                <a:srgbClr val="003B7D"/>
              </a:gs>
              <a:gs pos="50000">
                <a:srgbClr val="007FBE"/>
              </a:gs>
              <a:gs pos="100000">
                <a:srgbClr val="003B7D"/>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sz="2400"/>
          </a:p>
        </p:txBody>
      </p:sp>
      <p:grpSp>
        <p:nvGrpSpPr>
          <p:cNvPr id="1027" name="Group 13"/>
          <p:cNvGrpSpPr>
            <a:grpSpLocks/>
          </p:cNvGrpSpPr>
          <p:nvPr/>
        </p:nvGrpSpPr>
        <p:grpSpPr bwMode="auto">
          <a:xfrm>
            <a:off x="869951" y="1703388"/>
            <a:ext cx="10373783" cy="4208462"/>
            <a:chOff x="0" y="723"/>
            <a:chExt cx="5634" cy="3048"/>
          </a:xfrm>
        </p:grpSpPr>
        <p:sp>
          <p:nvSpPr>
            <p:cNvPr id="1033" name="Freeform 14"/>
            <p:cNvSpPr>
              <a:spLocks noChangeAspect="1" noEditPoints="1"/>
            </p:cNvSpPr>
            <p:nvPr/>
          </p:nvSpPr>
          <p:spPr bwMode="auto">
            <a:xfrm>
              <a:off x="2433" y="723"/>
              <a:ext cx="3201" cy="2883"/>
            </a:xfrm>
            <a:custGeom>
              <a:avLst/>
              <a:gdLst>
                <a:gd name="T0" fmla="*/ 2243 w 3062"/>
                <a:gd name="T1" fmla="*/ 2045 h 2758"/>
                <a:gd name="T2" fmla="*/ 2195 w 3062"/>
                <a:gd name="T3" fmla="*/ 1951 h 2758"/>
                <a:gd name="T4" fmla="*/ 2279 w 3062"/>
                <a:gd name="T5" fmla="*/ 1892 h 2758"/>
                <a:gd name="T6" fmla="*/ 2250 w 3062"/>
                <a:gd name="T7" fmla="*/ 1802 h 2758"/>
                <a:gd name="T8" fmla="*/ 3053 w 3062"/>
                <a:gd name="T9" fmla="*/ 441 h 2758"/>
                <a:gd name="T10" fmla="*/ 2586 w 3062"/>
                <a:gd name="T11" fmla="*/ 299 h 2758"/>
                <a:gd name="T12" fmla="*/ 2317 w 3062"/>
                <a:gd name="T13" fmla="*/ 251 h 2758"/>
                <a:gd name="T14" fmla="*/ 2101 w 3062"/>
                <a:gd name="T15" fmla="*/ 151 h 2758"/>
                <a:gd name="T16" fmla="*/ 1549 w 3062"/>
                <a:gd name="T17" fmla="*/ 314 h 2758"/>
                <a:gd name="T18" fmla="*/ 1376 w 3062"/>
                <a:gd name="T19" fmla="*/ 456 h 2758"/>
                <a:gd name="T20" fmla="*/ 1016 w 3062"/>
                <a:gd name="T21" fmla="*/ 550 h 2758"/>
                <a:gd name="T22" fmla="*/ 880 w 3062"/>
                <a:gd name="T23" fmla="*/ 661 h 2758"/>
                <a:gd name="T24" fmla="*/ 813 w 3062"/>
                <a:gd name="T25" fmla="*/ 441 h 2758"/>
                <a:gd name="T26" fmla="*/ 525 w 3062"/>
                <a:gd name="T27" fmla="*/ 506 h 2758"/>
                <a:gd name="T28" fmla="*/ 462 w 3062"/>
                <a:gd name="T29" fmla="*/ 832 h 2758"/>
                <a:gd name="T30" fmla="*/ 560 w 3062"/>
                <a:gd name="T31" fmla="*/ 780 h 2758"/>
                <a:gd name="T32" fmla="*/ 736 w 3062"/>
                <a:gd name="T33" fmla="*/ 801 h 2758"/>
                <a:gd name="T34" fmla="*/ 539 w 3062"/>
                <a:gd name="T35" fmla="*/ 981 h 2758"/>
                <a:gd name="T36" fmla="*/ 422 w 3062"/>
                <a:gd name="T37" fmla="*/ 985 h 2758"/>
                <a:gd name="T38" fmla="*/ 236 w 3062"/>
                <a:gd name="T39" fmla="*/ 1156 h 2758"/>
                <a:gd name="T40" fmla="*/ 171 w 3062"/>
                <a:gd name="T41" fmla="*/ 1382 h 2758"/>
                <a:gd name="T42" fmla="*/ 531 w 3062"/>
                <a:gd name="T43" fmla="*/ 1376 h 2758"/>
                <a:gd name="T44" fmla="*/ 596 w 3062"/>
                <a:gd name="T45" fmla="*/ 1317 h 2758"/>
                <a:gd name="T46" fmla="*/ 782 w 3062"/>
                <a:gd name="T47" fmla="*/ 1390 h 2758"/>
                <a:gd name="T48" fmla="*/ 558 w 3062"/>
                <a:gd name="T49" fmla="*/ 1499 h 2758"/>
                <a:gd name="T50" fmla="*/ 199 w 3062"/>
                <a:gd name="T51" fmla="*/ 1415 h 2758"/>
                <a:gd name="T52" fmla="*/ 33 w 3062"/>
                <a:gd name="T53" fmla="*/ 1852 h 2758"/>
                <a:gd name="T54" fmla="*/ 410 w 3062"/>
                <a:gd name="T55" fmla="*/ 1963 h 2758"/>
                <a:gd name="T56" fmla="*/ 506 w 3062"/>
                <a:gd name="T57" fmla="*/ 2406 h 2758"/>
                <a:gd name="T58" fmla="*/ 876 w 3062"/>
                <a:gd name="T59" fmla="*/ 2329 h 2758"/>
                <a:gd name="T60" fmla="*/ 1102 w 3062"/>
                <a:gd name="T61" fmla="*/ 1850 h 2758"/>
                <a:gd name="T62" fmla="*/ 939 w 3062"/>
                <a:gd name="T63" fmla="*/ 1710 h 2758"/>
                <a:gd name="T64" fmla="*/ 1106 w 3062"/>
                <a:gd name="T65" fmla="*/ 1604 h 2758"/>
                <a:gd name="T66" fmla="*/ 1449 w 3062"/>
                <a:gd name="T67" fmla="*/ 1670 h 2758"/>
                <a:gd name="T68" fmla="*/ 1806 w 3062"/>
                <a:gd name="T69" fmla="*/ 1752 h 2758"/>
                <a:gd name="T70" fmla="*/ 1932 w 3062"/>
                <a:gd name="T71" fmla="*/ 1821 h 2758"/>
                <a:gd name="T72" fmla="*/ 2170 w 3062"/>
                <a:gd name="T73" fmla="*/ 1641 h 2758"/>
                <a:gd name="T74" fmla="*/ 2256 w 3062"/>
                <a:gd name="T75" fmla="*/ 1317 h 2758"/>
                <a:gd name="T76" fmla="*/ 2419 w 3062"/>
                <a:gd name="T77" fmla="*/ 1273 h 2758"/>
                <a:gd name="T78" fmla="*/ 2693 w 3062"/>
                <a:gd name="T79" fmla="*/ 832 h 2758"/>
                <a:gd name="T80" fmla="*/ 2825 w 3062"/>
                <a:gd name="T81" fmla="*/ 893 h 2758"/>
                <a:gd name="T82" fmla="*/ 3040 w 3062"/>
                <a:gd name="T83" fmla="*/ 822 h 2758"/>
                <a:gd name="T84" fmla="*/ 903 w 3062"/>
                <a:gd name="T85" fmla="*/ 1300 h 2758"/>
                <a:gd name="T86" fmla="*/ 909 w 3062"/>
                <a:gd name="T87" fmla="*/ 1219 h 2758"/>
                <a:gd name="T88" fmla="*/ 1024 w 3062"/>
                <a:gd name="T89" fmla="*/ 1313 h 2758"/>
                <a:gd name="T90" fmla="*/ 1192 w 3062"/>
                <a:gd name="T91" fmla="*/ 274 h 2758"/>
                <a:gd name="T92" fmla="*/ 1131 w 3062"/>
                <a:gd name="T93" fmla="*/ 263 h 2758"/>
                <a:gd name="T94" fmla="*/ 125 w 3062"/>
                <a:gd name="T95" fmla="*/ 1029 h 2758"/>
                <a:gd name="T96" fmla="*/ 1896 w 3062"/>
                <a:gd name="T97" fmla="*/ 2030 h 2758"/>
                <a:gd name="T98" fmla="*/ 1077 w 3062"/>
                <a:gd name="T99" fmla="*/ 2237 h 2758"/>
                <a:gd name="T100" fmla="*/ 217 w 3062"/>
                <a:gd name="T101" fmla="*/ 1085 h 2758"/>
                <a:gd name="T102" fmla="*/ 215 w 3062"/>
                <a:gd name="T103" fmla="*/ 878 h 2758"/>
                <a:gd name="T104" fmla="*/ 3115 w 3062"/>
                <a:gd name="T105" fmla="*/ 2758 h 2758"/>
                <a:gd name="T106" fmla="*/ 3011 w 3062"/>
                <a:gd name="T107" fmla="*/ 2881 h 2758"/>
                <a:gd name="T108" fmla="*/ 2413 w 3062"/>
                <a:gd name="T109" fmla="*/ 1457 h 2758"/>
                <a:gd name="T110" fmla="*/ 2544 w 3062"/>
                <a:gd name="T111" fmla="*/ 2162 h 2758"/>
                <a:gd name="T112" fmla="*/ 2425 w 3062"/>
                <a:gd name="T113" fmla="*/ 2036 h 2758"/>
                <a:gd name="T114" fmla="*/ 2492 w 3062"/>
                <a:gd name="T115" fmla="*/ 2235 h 2758"/>
                <a:gd name="T116" fmla="*/ 2147 w 3062"/>
                <a:gd name="T117" fmla="*/ 2559 h 2758"/>
                <a:gd name="T118" fmla="*/ 2659 w 3062"/>
                <a:gd name="T119" fmla="*/ 2709 h 2758"/>
                <a:gd name="T120" fmla="*/ 2588 w 3062"/>
                <a:gd name="T121" fmla="*/ 997 h 2758"/>
                <a:gd name="T122" fmla="*/ 2601 w 3062"/>
                <a:gd name="T123" fmla="*/ 1282 h 2758"/>
                <a:gd name="T124" fmla="*/ 2517 w 3062"/>
                <a:gd name="T125" fmla="*/ 1422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solidFill>
              <a:srgbClr val="00A1DA">
                <a:alpha val="7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a:p>
          </p:txBody>
        </p:sp>
        <p:sp>
          <p:nvSpPr>
            <p:cNvPr id="1034" name="Freeform 15"/>
            <p:cNvSpPr>
              <a:spLocks noEditPoints="1"/>
            </p:cNvSpPr>
            <p:nvPr/>
          </p:nvSpPr>
          <p:spPr bwMode="auto">
            <a:xfrm>
              <a:off x="0" y="753"/>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solidFill>
              <a:srgbClr val="00A1DA">
                <a:alpha val="70195"/>
              </a:srgbClr>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800"/>
            </a:p>
          </p:txBody>
        </p:sp>
        <p:sp>
          <p:nvSpPr>
            <p:cNvPr id="1035" name="Freeform 16"/>
            <p:cNvSpPr>
              <a:spLocks/>
            </p:cNvSpPr>
            <p:nvPr/>
          </p:nvSpPr>
          <p:spPr bwMode="auto">
            <a:xfrm>
              <a:off x="3218" y="2127"/>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rgbClr val="00A1DA">
                <a:alpha val="70195"/>
              </a:srgbClr>
            </a:solidFill>
            <a:ln>
              <a:noFill/>
            </a:ln>
            <a:effectLst/>
            <a:extLst>
              <a:ext uri="{91240B29-F687-4f45-9708-019B960494DF}">
                <a14:hiddenLine xmlns:a14="http://schemas.microsoft.com/office/drawing/2010/main" w="9525" cap="flat" cmpd="sng">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800"/>
            </a:p>
          </p:txBody>
        </p:sp>
      </p:grpSp>
      <p:sp>
        <p:nvSpPr>
          <p:cNvPr id="1028" name="Rectangle 2"/>
          <p:cNvSpPr>
            <a:spLocks noGrp="1" noChangeArrowheads="1"/>
          </p:cNvSpPr>
          <p:nvPr>
            <p:ph type="title"/>
          </p:nvPr>
        </p:nvSpPr>
        <p:spPr bwMode="auto">
          <a:xfrm>
            <a:off x="914400" y="3048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914400" y="1981200"/>
            <a:ext cx="103632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2" name="Rectangle 4"/>
          <p:cNvSpPr>
            <a:spLocks noGrp="1" noChangeArrowheads="1"/>
          </p:cNvSpPr>
          <p:nvPr>
            <p:ph type="dt" sz="half" idx="2"/>
          </p:nvPr>
        </p:nvSpPr>
        <p:spPr bwMode="auto">
          <a:xfrm>
            <a:off x="914400" y="61722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fld id="{30B2D08A-5B94-41EF-99D8-AF3DB9CA9D83}" type="datetime1">
              <a:rPr lang="en-US" smtClean="0"/>
              <a:t>9/5/19</a:t>
            </a:fld>
            <a:endParaRPr lang="en-US"/>
          </a:p>
        </p:txBody>
      </p:sp>
      <p:sp>
        <p:nvSpPr>
          <p:cNvPr id="3" name="Rectangle 5"/>
          <p:cNvSpPr>
            <a:spLocks noGrp="1" noChangeArrowheads="1"/>
          </p:cNvSpPr>
          <p:nvPr>
            <p:ph type="ftr" sz="quarter" idx="3"/>
          </p:nvPr>
        </p:nvSpPr>
        <p:spPr bwMode="auto">
          <a:xfrm>
            <a:off x="4165600" y="61722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r>
              <a:rPr lang="en-US"/>
              <a:t>C-S 743</a:t>
            </a:r>
          </a:p>
        </p:txBody>
      </p:sp>
      <p:sp>
        <p:nvSpPr>
          <p:cNvPr id="1030" name="Rectangle 6"/>
          <p:cNvSpPr>
            <a:spLocks noGrp="1" noChangeArrowheads="1"/>
          </p:cNvSpPr>
          <p:nvPr>
            <p:ph type="sldNum" sz="quarter" idx="4"/>
          </p:nvPr>
        </p:nvSpPr>
        <p:spPr bwMode="auto">
          <a:xfrm>
            <a:off x="8737600" y="61722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fld id="{F141F4FF-765B-435E-A0D3-7999797996A4}" type="slidenum">
              <a:rPr lang="en-US" smtClean="0"/>
              <a:t>‹#›</a:t>
            </a:fld>
            <a:endParaRPr lang="en-US"/>
          </a:p>
        </p:txBody>
      </p:sp>
    </p:spTree>
    <p:extLst>
      <p:ext uri="{BB962C8B-B14F-4D97-AF65-F5344CB8AC3E}">
        <p14:creationId xmlns:p14="http://schemas.microsoft.com/office/powerpoint/2010/main" val="949391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rtl="0" eaLnBrk="1" fontAlgn="base" hangingPunct="1">
        <a:spcBef>
          <a:spcPct val="0"/>
        </a:spcBef>
        <a:spcAft>
          <a:spcPct val="0"/>
        </a:spcAft>
        <a:defRPr sz="3000" b="1" kern="1200">
          <a:solidFill>
            <a:schemeClr val="tx2"/>
          </a:solidFill>
          <a:latin typeface="+mj-lt"/>
          <a:ea typeface="+mj-ea"/>
          <a:cs typeface="+mj-cs"/>
        </a:defRPr>
      </a:lvl1pPr>
      <a:lvl2pPr algn="l" rtl="0" eaLnBrk="1" fontAlgn="base" hangingPunct="1">
        <a:spcBef>
          <a:spcPct val="0"/>
        </a:spcBef>
        <a:spcAft>
          <a:spcPct val="0"/>
        </a:spcAft>
        <a:defRPr sz="3000" b="1">
          <a:solidFill>
            <a:schemeClr val="tx2"/>
          </a:solidFill>
          <a:latin typeface="Arial" panose="020B0604020202020204" pitchFamily="34" charset="0"/>
        </a:defRPr>
      </a:lvl2pPr>
      <a:lvl3pPr algn="l" rtl="0" eaLnBrk="1" fontAlgn="base" hangingPunct="1">
        <a:spcBef>
          <a:spcPct val="0"/>
        </a:spcBef>
        <a:spcAft>
          <a:spcPct val="0"/>
        </a:spcAft>
        <a:defRPr sz="3000" b="1">
          <a:solidFill>
            <a:schemeClr val="tx2"/>
          </a:solidFill>
          <a:latin typeface="Arial" panose="020B0604020202020204" pitchFamily="34" charset="0"/>
        </a:defRPr>
      </a:lvl3pPr>
      <a:lvl4pPr algn="l" rtl="0" eaLnBrk="1" fontAlgn="base" hangingPunct="1">
        <a:spcBef>
          <a:spcPct val="0"/>
        </a:spcBef>
        <a:spcAft>
          <a:spcPct val="0"/>
        </a:spcAft>
        <a:defRPr sz="3000" b="1">
          <a:solidFill>
            <a:schemeClr val="tx2"/>
          </a:solidFill>
          <a:latin typeface="Arial" panose="020B0604020202020204" pitchFamily="34" charset="0"/>
        </a:defRPr>
      </a:lvl4pPr>
      <a:lvl5pPr algn="l" rtl="0" eaLnBrk="1" fontAlgn="base" hangingPunct="1">
        <a:spcBef>
          <a:spcPct val="0"/>
        </a:spcBef>
        <a:spcAft>
          <a:spcPct val="0"/>
        </a:spcAft>
        <a:defRPr sz="3000" b="1">
          <a:solidFill>
            <a:schemeClr val="tx2"/>
          </a:solidFill>
          <a:latin typeface="Arial" panose="020B0604020202020204" pitchFamily="34" charset="0"/>
        </a:defRPr>
      </a:lvl5pPr>
      <a:lvl6pPr marL="457200" algn="l" rtl="0" eaLnBrk="1" fontAlgn="base" hangingPunct="1">
        <a:spcBef>
          <a:spcPct val="0"/>
        </a:spcBef>
        <a:spcAft>
          <a:spcPct val="0"/>
        </a:spcAft>
        <a:defRPr sz="3000" b="1">
          <a:solidFill>
            <a:schemeClr val="tx2"/>
          </a:solidFill>
          <a:latin typeface="Arial" panose="020B0604020202020204" pitchFamily="34" charset="0"/>
        </a:defRPr>
      </a:lvl6pPr>
      <a:lvl7pPr marL="914400" algn="l" rtl="0" eaLnBrk="1" fontAlgn="base" hangingPunct="1">
        <a:spcBef>
          <a:spcPct val="0"/>
        </a:spcBef>
        <a:spcAft>
          <a:spcPct val="0"/>
        </a:spcAft>
        <a:defRPr sz="3000" b="1">
          <a:solidFill>
            <a:schemeClr val="tx2"/>
          </a:solidFill>
          <a:latin typeface="Arial" panose="020B0604020202020204" pitchFamily="34" charset="0"/>
        </a:defRPr>
      </a:lvl7pPr>
      <a:lvl8pPr marL="1371600" algn="l" rtl="0" eaLnBrk="1" fontAlgn="base" hangingPunct="1">
        <a:spcBef>
          <a:spcPct val="0"/>
        </a:spcBef>
        <a:spcAft>
          <a:spcPct val="0"/>
        </a:spcAft>
        <a:defRPr sz="3000" b="1">
          <a:solidFill>
            <a:schemeClr val="tx2"/>
          </a:solidFill>
          <a:latin typeface="Arial" panose="020B0604020202020204" pitchFamily="34" charset="0"/>
        </a:defRPr>
      </a:lvl8pPr>
      <a:lvl9pPr marL="1828800" algn="l" rtl="0" eaLnBrk="1" fontAlgn="base" hangingPunct="1">
        <a:spcBef>
          <a:spcPct val="0"/>
        </a:spcBef>
        <a:spcAft>
          <a:spcPct val="0"/>
        </a:spcAft>
        <a:defRPr sz="3000" b="1">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lr>
          <a:schemeClr val="tx2"/>
        </a:buClr>
        <a:buChar char="•"/>
        <a:defRPr sz="25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2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2"/>
        </a:buClr>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970BC4-01D4-4DA1-B777-6469C4D5BD3C}"/>
              </a:ext>
            </a:extLst>
          </p:cNvPr>
          <p:cNvSpPr>
            <a:spLocks noGrp="1"/>
          </p:cNvSpPr>
          <p:nvPr>
            <p:ph type="ctrTitle"/>
          </p:nvPr>
        </p:nvSpPr>
        <p:spPr>
          <a:xfrm>
            <a:off x="1158240" y="1122363"/>
            <a:ext cx="6339840" cy="2387600"/>
          </a:xfrm>
        </p:spPr>
        <p:txBody>
          <a:bodyPr>
            <a:normAutofit fontScale="90000"/>
          </a:bodyPr>
          <a:lstStyle/>
          <a:p>
            <a:pPr algn="l"/>
            <a:r>
              <a:rPr lang="en-US" sz="6600">
                <a:solidFill>
                  <a:schemeClr val="tx1">
                    <a:lumMod val="85000"/>
                    <a:lumOff val="15000"/>
                  </a:schemeClr>
                </a:solidFill>
              </a:rPr>
              <a:t>Introduction to Software Testing</a:t>
            </a:r>
          </a:p>
        </p:txBody>
      </p:sp>
      <p:sp>
        <p:nvSpPr>
          <p:cNvPr id="3" name="Subtitle 2">
            <a:extLst>
              <a:ext uri="{FF2B5EF4-FFF2-40B4-BE49-F238E27FC236}">
                <a16:creationId xmlns="" xmlns:a16="http://schemas.microsoft.com/office/drawing/2014/main" id="{0407253C-7A66-4579-952B-59AF882B3E53}"/>
              </a:ext>
            </a:extLst>
          </p:cNvPr>
          <p:cNvSpPr>
            <a:spLocks noGrp="1"/>
          </p:cNvSpPr>
          <p:nvPr>
            <p:ph type="subTitle" idx="1"/>
          </p:nvPr>
        </p:nvSpPr>
        <p:spPr>
          <a:xfrm>
            <a:off x="1158240" y="4700588"/>
            <a:ext cx="5252288" cy="1655762"/>
          </a:xfrm>
        </p:spPr>
        <p:txBody>
          <a:bodyPr>
            <a:normAutofit/>
          </a:bodyPr>
          <a:lstStyle/>
          <a:p>
            <a:pPr algn="l"/>
            <a:endParaRPr lang="en-US">
              <a:solidFill>
                <a:schemeClr val="tx1">
                  <a:lumMod val="85000"/>
                  <a:lumOff val="15000"/>
                </a:schemeClr>
              </a:solidFill>
            </a:endParaRPr>
          </a:p>
        </p:txBody>
      </p:sp>
    </p:spTree>
    <p:extLst>
      <p:ext uri="{BB962C8B-B14F-4D97-AF65-F5344CB8AC3E}">
        <p14:creationId xmlns:p14="http://schemas.microsoft.com/office/powerpoint/2010/main" val="13945971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2209800" y="0"/>
            <a:ext cx="7772400" cy="762000"/>
          </a:xfrm>
        </p:spPr>
        <p:txBody>
          <a:bodyPr/>
          <a:lstStyle/>
          <a:p>
            <a:pPr eaLnBrk="1" hangingPunct="1"/>
            <a:r>
              <a:rPr lang="en-US"/>
              <a:t>Regions on the diagram</a:t>
            </a:r>
          </a:p>
        </p:txBody>
      </p:sp>
      <p:graphicFrame>
        <p:nvGraphicFramePr>
          <p:cNvPr id="19495" name="Group 39"/>
          <p:cNvGraphicFramePr>
            <a:graphicFrameLocks noGrp="1"/>
          </p:cNvGraphicFramePr>
          <p:nvPr>
            <p:ph type="tbl" idx="1"/>
          </p:nvPr>
        </p:nvGraphicFramePr>
        <p:xfrm>
          <a:off x="2209800" y="762000"/>
          <a:ext cx="7772400" cy="5638800"/>
        </p:xfrm>
        <a:graphic>
          <a:graphicData uri="http://schemas.openxmlformats.org/drawingml/2006/table">
            <a:tbl>
              <a:tblPr/>
              <a:tblGrid>
                <a:gridCol w="914400">
                  <a:extLst>
                    <a:ext uri="{9D8B030D-6E8A-4147-A177-3AD203B41FA5}">
                      <a16:colId xmlns="" xmlns:a16="http://schemas.microsoft.com/office/drawing/2014/main" val="20000"/>
                    </a:ext>
                  </a:extLst>
                </a:gridCol>
                <a:gridCol w="6858000">
                  <a:extLst>
                    <a:ext uri="{9D8B030D-6E8A-4147-A177-3AD203B41FA5}">
                      <a16:colId xmlns="" xmlns:a16="http://schemas.microsoft.com/office/drawing/2014/main" val="20001"/>
                    </a:ext>
                  </a:extLst>
                </a:gridCol>
              </a:tblGrid>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Behaviors specified, implemented and tested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Behaviors specified and implemented but not tested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Behaviors specified and test cases generated for them, but are not implemented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Behaviors implemented and tested but were not originally specified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Behaviors specified, but neither implemented, nor test cases generated for them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Behaviors for which test cases are available but were neither specified nor implemented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Behaviors implemented but were not specified; test cases not generated for them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bl>
          </a:graphicData>
        </a:graphic>
      </p:graphicFrame>
      <p:sp>
        <p:nvSpPr>
          <p:cNvPr id="1436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14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80EB05-A988-4CF6-8C61-99F68FFFE12B}" type="slidenum">
              <a:rPr lang="en-US">
                <a:solidFill>
                  <a:schemeClr val="tx2"/>
                </a:solidFill>
              </a:rPr>
              <a:pPr eaLnBrk="1" hangingPunct="1"/>
              <a:t>10</a:t>
            </a:fld>
            <a:endParaRPr lang="en-US">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304800"/>
            <a:ext cx="10363200" cy="533400"/>
          </a:xfrm>
        </p:spPr>
        <p:txBody>
          <a:bodyPr/>
          <a:lstStyle/>
          <a:p>
            <a:pPr eaLnBrk="1" hangingPunct="1"/>
            <a:r>
              <a:rPr lang="en-US" dirty="0"/>
              <a:t>Try to achieve</a:t>
            </a:r>
          </a:p>
        </p:txBody>
      </p:sp>
      <p:sp>
        <p:nvSpPr>
          <p:cNvPr id="1536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E3A932-E141-48B5-85BE-BB12B3FC8C79}" type="slidenum">
              <a:rPr lang="en-US">
                <a:solidFill>
                  <a:schemeClr val="tx2"/>
                </a:solidFill>
              </a:rPr>
              <a:pPr eaLnBrk="1" hangingPunct="1"/>
              <a:t>11</a:t>
            </a:fld>
            <a:endParaRPr lang="en-US">
              <a:solidFill>
                <a:schemeClr val="tx2"/>
              </a:solidFill>
            </a:endParaRPr>
          </a:p>
        </p:txBody>
      </p:sp>
      <p:sp>
        <p:nvSpPr>
          <p:cNvPr id="15364" name="Oval 3"/>
          <p:cNvSpPr>
            <a:spLocks noChangeArrowheads="1"/>
          </p:cNvSpPr>
          <p:nvPr/>
        </p:nvSpPr>
        <p:spPr bwMode="auto">
          <a:xfrm>
            <a:off x="4519247" y="1866900"/>
            <a:ext cx="2819400" cy="2819400"/>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5365" name="Oval 4"/>
          <p:cNvSpPr>
            <a:spLocks noChangeArrowheads="1"/>
          </p:cNvSpPr>
          <p:nvPr/>
        </p:nvSpPr>
        <p:spPr bwMode="auto">
          <a:xfrm>
            <a:off x="4976447" y="1866900"/>
            <a:ext cx="2819400" cy="2819400"/>
          </a:xfrm>
          <a:prstGeom prst="ellipse">
            <a:avLst/>
          </a:pr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5366" name="Oval 5"/>
          <p:cNvSpPr>
            <a:spLocks noChangeArrowheads="1"/>
          </p:cNvSpPr>
          <p:nvPr/>
        </p:nvSpPr>
        <p:spPr bwMode="auto">
          <a:xfrm>
            <a:off x="4747847" y="2171700"/>
            <a:ext cx="2819400" cy="2819400"/>
          </a:xfrm>
          <a:prstGeom prst="ellipse">
            <a:avLst/>
          </a:prstGeom>
          <a:noFill/>
          <a:ln w="28575">
            <a:solidFill>
              <a:srgbClr val="3333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5367" name="Text Box 6"/>
          <p:cNvSpPr txBox="1">
            <a:spLocks noChangeArrowheads="1"/>
          </p:cNvSpPr>
          <p:nvPr/>
        </p:nvSpPr>
        <p:spPr bwMode="auto">
          <a:xfrm>
            <a:off x="3223847" y="15621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Specification</a:t>
            </a:r>
          </a:p>
        </p:txBody>
      </p:sp>
      <p:sp>
        <p:nvSpPr>
          <p:cNvPr id="15368" name="Text Box 7"/>
          <p:cNvSpPr txBox="1">
            <a:spLocks noChangeArrowheads="1"/>
          </p:cNvSpPr>
          <p:nvPr/>
        </p:nvSpPr>
        <p:spPr bwMode="auto">
          <a:xfrm>
            <a:off x="7948247" y="17145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Program</a:t>
            </a:r>
          </a:p>
        </p:txBody>
      </p:sp>
      <p:sp>
        <p:nvSpPr>
          <p:cNvPr id="15369" name="Text Box 8"/>
          <p:cNvSpPr txBox="1">
            <a:spLocks noChangeArrowheads="1"/>
          </p:cNvSpPr>
          <p:nvPr/>
        </p:nvSpPr>
        <p:spPr bwMode="auto">
          <a:xfrm>
            <a:off x="6424247" y="54483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Test cases</a:t>
            </a:r>
          </a:p>
        </p:txBody>
      </p:sp>
      <p:sp>
        <p:nvSpPr>
          <p:cNvPr id="15370" name="Rectangle 16"/>
          <p:cNvSpPr>
            <a:spLocks noChangeArrowheads="1"/>
          </p:cNvSpPr>
          <p:nvPr/>
        </p:nvSpPr>
        <p:spPr bwMode="auto">
          <a:xfrm>
            <a:off x="2309447" y="876300"/>
            <a:ext cx="7391400" cy="510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5371" name="Text Box 17"/>
          <p:cNvSpPr txBox="1">
            <a:spLocks noChangeArrowheads="1"/>
          </p:cNvSpPr>
          <p:nvPr/>
        </p:nvSpPr>
        <p:spPr bwMode="auto">
          <a:xfrm>
            <a:off x="7795847" y="10287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Universe</a:t>
            </a:r>
          </a:p>
        </p:txBody>
      </p:sp>
      <p:sp>
        <p:nvSpPr>
          <p:cNvPr id="15372" name="Line 18"/>
          <p:cNvSpPr>
            <a:spLocks noChangeShapeType="1"/>
          </p:cNvSpPr>
          <p:nvPr/>
        </p:nvSpPr>
        <p:spPr bwMode="auto">
          <a:xfrm flipH="1">
            <a:off x="7643447" y="2171700"/>
            <a:ext cx="609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3" name="Line 19"/>
          <p:cNvSpPr>
            <a:spLocks noChangeShapeType="1"/>
          </p:cNvSpPr>
          <p:nvPr/>
        </p:nvSpPr>
        <p:spPr bwMode="auto">
          <a:xfrm flipH="1" flipV="1">
            <a:off x="6119447" y="49911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4" name="Line 20"/>
          <p:cNvSpPr>
            <a:spLocks noChangeShapeType="1"/>
          </p:cNvSpPr>
          <p:nvPr/>
        </p:nvSpPr>
        <p:spPr bwMode="auto">
          <a:xfrm>
            <a:off x="4671647" y="19431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5" name="Footer Placeholder 1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15376" name="Text Box 28"/>
          <p:cNvSpPr txBox="1">
            <a:spLocks noChangeArrowheads="1"/>
          </p:cNvSpPr>
          <p:nvPr/>
        </p:nvSpPr>
        <p:spPr bwMode="auto">
          <a:xfrm>
            <a:off x="495300" y="6471138"/>
            <a:ext cx="3581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800" dirty="0">
                <a:cs typeface="Arial" panose="020B0604020202020204" pitchFamily="34" charset="0"/>
              </a:rPr>
              <a:t>© Paul Jorgensen, 2008</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Black-box testing - Definition</a:t>
            </a:r>
          </a:p>
        </p:txBody>
      </p:sp>
      <p:sp>
        <p:nvSpPr>
          <p:cNvPr id="1638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E270DC-A00D-478A-9E5C-E3C4ACCFFB21}" type="slidenum">
              <a:rPr lang="en-US">
                <a:solidFill>
                  <a:schemeClr val="tx2"/>
                </a:solidFill>
              </a:rPr>
              <a:pPr eaLnBrk="1" hangingPunct="1"/>
              <a:t>12</a:t>
            </a:fld>
            <a:endParaRPr lang="en-US">
              <a:solidFill>
                <a:schemeClr val="tx2"/>
              </a:solidFill>
            </a:endParaRPr>
          </a:p>
        </p:txBody>
      </p:sp>
      <p:sp>
        <p:nvSpPr>
          <p:cNvPr id="16388" name="Rectangle 3"/>
          <p:cNvSpPr>
            <a:spLocks noGrp="1" noChangeArrowheads="1"/>
          </p:cNvSpPr>
          <p:nvPr>
            <p:ph sz="quarter" idx="1"/>
          </p:nvPr>
        </p:nvSpPr>
        <p:spPr>
          <a:xfrm>
            <a:off x="1981200" y="1219201"/>
            <a:ext cx="8229600" cy="4937125"/>
          </a:xfrm>
        </p:spPr>
        <p:txBody>
          <a:bodyPr/>
          <a:lstStyle/>
          <a:p>
            <a:pPr eaLnBrk="1" hangingPunct="1"/>
            <a:r>
              <a:rPr lang="en-US" dirty="0"/>
              <a:t>Testing process in which test cases are derived from the requirements specification or design specification</a:t>
            </a:r>
          </a:p>
          <a:p>
            <a:pPr eaLnBrk="1" hangingPunct="1"/>
            <a:r>
              <a:rPr lang="en-US" dirty="0"/>
              <a:t>No knowledge of internal structure or code</a:t>
            </a:r>
          </a:p>
          <a:p>
            <a:pPr eaLnBrk="1" hangingPunct="1"/>
            <a:r>
              <a:rPr lang="en-US" dirty="0"/>
              <a:t>Test results are collected by sole observation of the output from the code</a:t>
            </a:r>
          </a:p>
          <a:p>
            <a:pPr eaLnBrk="1" hangingPunct="1"/>
            <a:r>
              <a:rPr lang="en-US" dirty="0"/>
              <a:t>GUI testing and acceptance testing also fall into the same category</a:t>
            </a:r>
          </a:p>
        </p:txBody>
      </p:sp>
      <p:sp>
        <p:nvSpPr>
          <p:cNvPr id="1638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Black-box testing</a:t>
            </a:r>
          </a:p>
        </p:txBody>
      </p:sp>
      <p:sp>
        <p:nvSpPr>
          <p:cNvPr id="1741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7305E2-9C3A-471E-8FA8-A17DF6794832}" type="slidenum">
              <a:rPr lang="en-US">
                <a:solidFill>
                  <a:schemeClr val="tx2"/>
                </a:solidFill>
              </a:rPr>
              <a:pPr eaLnBrk="1" hangingPunct="1"/>
              <a:t>13</a:t>
            </a:fld>
            <a:endParaRPr lang="en-US">
              <a:solidFill>
                <a:schemeClr val="tx2"/>
              </a:solidFill>
            </a:endParaRPr>
          </a:p>
        </p:txBody>
      </p:sp>
      <p:sp>
        <p:nvSpPr>
          <p:cNvPr id="17412" name="Oval 3"/>
          <p:cNvSpPr>
            <a:spLocks noChangeArrowheads="1"/>
          </p:cNvSpPr>
          <p:nvPr/>
        </p:nvSpPr>
        <p:spPr bwMode="auto">
          <a:xfrm>
            <a:off x="2895600" y="2362200"/>
            <a:ext cx="2819400" cy="2819400"/>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7413" name="Oval 4"/>
          <p:cNvSpPr>
            <a:spLocks noChangeArrowheads="1"/>
          </p:cNvSpPr>
          <p:nvPr/>
        </p:nvSpPr>
        <p:spPr bwMode="auto">
          <a:xfrm>
            <a:off x="4419600" y="2362200"/>
            <a:ext cx="2819400" cy="2819400"/>
          </a:xfrm>
          <a:prstGeom prst="ellipse">
            <a:avLst/>
          </a:pr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7414" name="Oval 5"/>
          <p:cNvSpPr>
            <a:spLocks noChangeArrowheads="1"/>
          </p:cNvSpPr>
          <p:nvPr/>
        </p:nvSpPr>
        <p:spPr bwMode="auto">
          <a:xfrm>
            <a:off x="3429000" y="2743200"/>
            <a:ext cx="2286000" cy="2286000"/>
          </a:xfrm>
          <a:prstGeom prst="ellipse">
            <a:avLst/>
          </a:prstGeom>
          <a:noFill/>
          <a:ln w="28575">
            <a:solidFill>
              <a:srgbClr val="3333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7415" name="Text Box 6"/>
          <p:cNvSpPr txBox="1">
            <a:spLocks noChangeArrowheads="1"/>
          </p:cNvSpPr>
          <p:nvPr/>
        </p:nvSpPr>
        <p:spPr bwMode="auto">
          <a:xfrm>
            <a:off x="1905000" y="21336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Specification</a:t>
            </a:r>
          </a:p>
        </p:txBody>
      </p:sp>
      <p:sp>
        <p:nvSpPr>
          <p:cNvPr id="17416" name="Text Box 7"/>
          <p:cNvSpPr txBox="1">
            <a:spLocks noChangeArrowheads="1"/>
          </p:cNvSpPr>
          <p:nvPr/>
        </p:nvSpPr>
        <p:spPr bwMode="auto">
          <a:xfrm>
            <a:off x="7162800" y="28956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Program</a:t>
            </a:r>
          </a:p>
        </p:txBody>
      </p:sp>
      <p:sp>
        <p:nvSpPr>
          <p:cNvPr id="17417" name="Text Box 8"/>
          <p:cNvSpPr txBox="1">
            <a:spLocks noChangeArrowheads="1"/>
          </p:cNvSpPr>
          <p:nvPr/>
        </p:nvSpPr>
        <p:spPr bwMode="auto">
          <a:xfrm>
            <a:off x="2895600" y="5638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Test cases</a:t>
            </a:r>
          </a:p>
        </p:txBody>
      </p:sp>
      <p:sp>
        <p:nvSpPr>
          <p:cNvPr id="17418" name="Line 9"/>
          <p:cNvSpPr>
            <a:spLocks noChangeShapeType="1"/>
          </p:cNvSpPr>
          <p:nvPr/>
        </p:nvSpPr>
        <p:spPr bwMode="auto">
          <a:xfrm flipV="1">
            <a:off x="3810000" y="4953000"/>
            <a:ext cx="3810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19" name="Rectangle 10"/>
          <p:cNvSpPr>
            <a:spLocks noChangeArrowheads="1"/>
          </p:cNvSpPr>
          <p:nvPr/>
        </p:nvSpPr>
        <p:spPr bwMode="auto">
          <a:xfrm>
            <a:off x="1905000" y="1143000"/>
            <a:ext cx="7620000" cy="510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7420" name="Text Box 11"/>
          <p:cNvSpPr txBox="1">
            <a:spLocks noChangeArrowheads="1"/>
          </p:cNvSpPr>
          <p:nvPr/>
        </p:nvSpPr>
        <p:spPr bwMode="auto">
          <a:xfrm>
            <a:off x="7848600" y="13716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Universe</a:t>
            </a:r>
          </a:p>
        </p:txBody>
      </p:sp>
      <p:sp>
        <p:nvSpPr>
          <p:cNvPr id="17421" name="Line 12"/>
          <p:cNvSpPr>
            <a:spLocks noChangeShapeType="1"/>
          </p:cNvSpPr>
          <p:nvPr/>
        </p:nvSpPr>
        <p:spPr bwMode="auto">
          <a:xfrm flipH="1">
            <a:off x="7239000" y="3352800"/>
            <a:ext cx="381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2" name="Line 13"/>
          <p:cNvSpPr>
            <a:spLocks noChangeShapeType="1"/>
          </p:cNvSpPr>
          <p:nvPr/>
        </p:nvSpPr>
        <p:spPr bwMode="auto">
          <a:xfrm>
            <a:off x="2819400" y="2590800"/>
            <a:ext cx="457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3" name="Footer Placeholder 1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17424" name="Text Box 28"/>
          <p:cNvSpPr txBox="1">
            <a:spLocks noChangeArrowheads="1"/>
          </p:cNvSpPr>
          <p:nvPr/>
        </p:nvSpPr>
        <p:spPr bwMode="auto">
          <a:xfrm>
            <a:off x="517770" y="6400800"/>
            <a:ext cx="3886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800" dirty="0">
                <a:cs typeface="Arial" panose="020B0604020202020204" pitchFamily="34" charset="0"/>
              </a:rPr>
              <a:t>© Paul Jorgensen, 2008</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White-box testing - Definition</a:t>
            </a:r>
          </a:p>
        </p:txBody>
      </p:sp>
      <p:sp>
        <p:nvSpPr>
          <p:cNvPr id="1843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FA1539-700D-4419-A473-DFD528A247A8}" type="slidenum">
              <a:rPr lang="en-US">
                <a:solidFill>
                  <a:schemeClr val="tx2"/>
                </a:solidFill>
              </a:rPr>
              <a:pPr eaLnBrk="1" hangingPunct="1"/>
              <a:t>14</a:t>
            </a:fld>
            <a:endParaRPr lang="en-US">
              <a:solidFill>
                <a:schemeClr val="tx2"/>
              </a:solidFill>
            </a:endParaRPr>
          </a:p>
        </p:txBody>
      </p:sp>
      <p:sp>
        <p:nvSpPr>
          <p:cNvPr id="18436" name="Rectangle 3"/>
          <p:cNvSpPr>
            <a:spLocks noGrp="1" noChangeArrowheads="1"/>
          </p:cNvSpPr>
          <p:nvPr>
            <p:ph sz="quarter" idx="1"/>
          </p:nvPr>
        </p:nvSpPr>
        <p:spPr>
          <a:xfrm>
            <a:off x="1981200" y="1219201"/>
            <a:ext cx="8229600" cy="4937125"/>
          </a:xfrm>
        </p:spPr>
        <p:txBody>
          <a:bodyPr/>
          <a:lstStyle/>
          <a:p>
            <a:pPr eaLnBrk="1" hangingPunct="1"/>
            <a:r>
              <a:rPr lang="en-US" dirty="0"/>
              <a:t>Testing process in which test cases are derived from the source code</a:t>
            </a:r>
          </a:p>
          <a:p>
            <a:pPr eaLnBrk="1" hangingPunct="1"/>
            <a:r>
              <a:rPr lang="en-US" dirty="0"/>
              <a:t>Purpose of this type of testing is check whether the code is written satisfactorily</a:t>
            </a:r>
          </a:p>
          <a:p>
            <a:pPr lvl="1" eaLnBrk="1" hangingPunct="1"/>
            <a:r>
              <a:rPr lang="en-US" dirty="0"/>
              <a:t>It is possible that the code might not return the correct output but has the correct logic implemented</a:t>
            </a:r>
          </a:p>
          <a:p>
            <a:pPr eaLnBrk="1" hangingPunct="1"/>
            <a:r>
              <a:rPr lang="en-US" dirty="0"/>
              <a:t>Knowledge of the programming language used is required to perform white box testing</a:t>
            </a:r>
          </a:p>
        </p:txBody>
      </p:sp>
      <p:sp>
        <p:nvSpPr>
          <p:cNvPr id="184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White-box testing</a:t>
            </a:r>
          </a:p>
        </p:txBody>
      </p:sp>
      <p:sp>
        <p:nvSpPr>
          <p:cNvPr id="1945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4FF2F4-55E5-45D8-9F97-3E90D576CCF4}" type="slidenum">
              <a:rPr lang="en-US">
                <a:solidFill>
                  <a:schemeClr val="tx2"/>
                </a:solidFill>
              </a:rPr>
              <a:pPr eaLnBrk="1" hangingPunct="1"/>
              <a:t>15</a:t>
            </a:fld>
            <a:endParaRPr lang="en-US">
              <a:solidFill>
                <a:schemeClr val="tx2"/>
              </a:solidFill>
            </a:endParaRPr>
          </a:p>
        </p:txBody>
      </p:sp>
      <p:sp>
        <p:nvSpPr>
          <p:cNvPr id="19460" name="Oval 3"/>
          <p:cNvSpPr>
            <a:spLocks noChangeArrowheads="1"/>
          </p:cNvSpPr>
          <p:nvPr/>
        </p:nvSpPr>
        <p:spPr bwMode="auto">
          <a:xfrm>
            <a:off x="2895600" y="2362200"/>
            <a:ext cx="2819400" cy="2819400"/>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9461" name="Oval 4"/>
          <p:cNvSpPr>
            <a:spLocks noChangeArrowheads="1"/>
          </p:cNvSpPr>
          <p:nvPr/>
        </p:nvSpPr>
        <p:spPr bwMode="auto">
          <a:xfrm>
            <a:off x="4419600" y="2362200"/>
            <a:ext cx="2819400" cy="2819400"/>
          </a:xfrm>
          <a:prstGeom prst="ellipse">
            <a:avLst/>
          </a:pr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9462" name="Oval 5"/>
          <p:cNvSpPr>
            <a:spLocks noChangeArrowheads="1"/>
          </p:cNvSpPr>
          <p:nvPr/>
        </p:nvSpPr>
        <p:spPr bwMode="auto">
          <a:xfrm>
            <a:off x="4495800" y="2819400"/>
            <a:ext cx="2286000" cy="2286000"/>
          </a:xfrm>
          <a:prstGeom prst="ellipse">
            <a:avLst/>
          </a:prstGeom>
          <a:noFill/>
          <a:ln w="28575">
            <a:solidFill>
              <a:srgbClr val="3333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9463" name="Text Box 6"/>
          <p:cNvSpPr txBox="1">
            <a:spLocks noChangeArrowheads="1"/>
          </p:cNvSpPr>
          <p:nvPr/>
        </p:nvSpPr>
        <p:spPr bwMode="auto">
          <a:xfrm>
            <a:off x="1905000" y="21336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Specification</a:t>
            </a:r>
          </a:p>
        </p:txBody>
      </p:sp>
      <p:sp>
        <p:nvSpPr>
          <p:cNvPr id="19464" name="Text Box 7"/>
          <p:cNvSpPr txBox="1">
            <a:spLocks noChangeArrowheads="1"/>
          </p:cNvSpPr>
          <p:nvPr/>
        </p:nvSpPr>
        <p:spPr bwMode="auto">
          <a:xfrm>
            <a:off x="7162800" y="28956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Program</a:t>
            </a:r>
          </a:p>
        </p:txBody>
      </p:sp>
      <p:sp>
        <p:nvSpPr>
          <p:cNvPr id="19465" name="Text Box 8"/>
          <p:cNvSpPr txBox="1">
            <a:spLocks noChangeArrowheads="1"/>
          </p:cNvSpPr>
          <p:nvPr/>
        </p:nvSpPr>
        <p:spPr bwMode="auto">
          <a:xfrm>
            <a:off x="4419600" y="5562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Test cases</a:t>
            </a:r>
          </a:p>
        </p:txBody>
      </p:sp>
      <p:sp>
        <p:nvSpPr>
          <p:cNvPr id="19466" name="Line 9"/>
          <p:cNvSpPr>
            <a:spLocks noChangeShapeType="1"/>
          </p:cNvSpPr>
          <p:nvPr/>
        </p:nvSpPr>
        <p:spPr bwMode="auto">
          <a:xfrm flipV="1">
            <a:off x="5562600" y="5029200"/>
            <a:ext cx="3810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67" name="Rectangle 10"/>
          <p:cNvSpPr>
            <a:spLocks noChangeArrowheads="1"/>
          </p:cNvSpPr>
          <p:nvPr/>
        </p:nvSpPr>
        <p:spPr bwMode="auto">
          <a:xfrm>
            <a:off x="1905000" y="1219200"/>
            <a:ext cx="8153400" cy="495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9468" name="Text Box 11"/>
          <p:cNvSpPr txBox="1">
            <a:spLocks noChangeArrowheads="1"/>
          </p:cNvSpPr>
          <p:nvPr/>
        </p:nvSpPr>
        <p:spPr bwMode="auto">
          <a:xfrm>
            <a:off x="8229600" y="1295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Universe</a:t>
            </a:r>
          </a:p>
        </p:txBody>
      </p:sp>
      <p:sp>
        <p:nvSpPr>
          <p:cNvPr id="19469" name="Line 12"/>
          <p:cNvSpPr>
            <a:spLocks noChangeShapeType="1"/>
          </p:cNvSpPr>
          <p:nvPr/>
        </p:nvSpPr>
        <p:spPr bwMode="auto">
          <a:xfrm flipH="1">
            <a:off x="7239000" y="3352800"/>
            <a:ext cx="533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0" name="Line 13"/>
          <p:cNvSpPr>
            <a:spLocks noChangeShapeType="1"/>
          </p:cNvSpPr>
          <p:nvPr/>
        </p:nvSpPr>
        <p:spPr bwMode="auto">
          <a:xfrm>
            <a:off x="2743200" y="2667000"/>
            <a:ext cx="381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1" name="Footer Placeholder 1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19472" name="Text Box 28"/>
          <p:cNvSpPr txBox="1">
            <a:spLocks noChangeArrowheads="1"/>
          </p:cNvSpPr>
          <p:nvPr/>
        </p:nvSpPr>
        <p:spPr bwMode="auto">
          <a:xfrm>
            <a:off x="495300" y="6368534"/>
            <a:ext cx="381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800" dirty="0">
                <a:cs typeface="Arial" panose="020B0604020202020204" pitchFamily="34" charset="0"/>
              </a:rPr>
              <a:t>© Paul Jorgensen, 2008</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Gray-box testing</a:t>
            </a:r>
          </a:p>
        </p:txBody>
      </p:sp>
      <p:sp>
        <p:nvSpPr>
          <p:cNvPr id="2048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4D8C8D-A016-4E9A-AC4E-815B48DD1861}" type="slidenum">
              <a:rPr lang="en-US">
                <a:solidFill>
                  <a:schemeClr val="tx2"/>
                </a:solidFill>
              </a:rPr>
              <a:pPr eaLnBrk="1" hangingPunct="1"/>
              <a:t>16</a:t>
            </a:fld>
            <a:endParaRPr lang="en-US">
              <a:solidFill>
                <a:schemeClr val="tx2"/>
              </a:solidFill>
            </a:endParaRPr>
          </a:p>
        </p:txBody>
      </p:sp>
      <p:sp>
        <p:nvSpPr>
          <p:cNvPr id="20484" name="Rectangle 3"/>
          <p:cNvSpPr>
            <a:spLocks noGrp="1" noChangeArrowheads="1"/>
          </p:cNvSpPr>
          <p:nvPr>
            <p:ph sz="quarter" idx="1"/>
          </p:nvPr>
        </p:nvSpPr>
        <p:spPr>
          <a:xfrm>
            <a:off x="1981200" y="1219201"/>
            <a:ext cx="8229600" cy="4937125"/>
          </a:xfrm>
        </p:spPr>
        <p:txBody>
          <a:bodyPr/>
          <a:lstStyle/>
          <a:p>
            <a:pPr eaLnBrk="1" hangingPunct="1"/>
            <a:r>
              <a:rPr lang="en-US"/>
              <a:t>Can you guess what “gray-box testing” is?</a:t>
            </a:r>
          </a:p>
        </p:txBody>
      </p:sp>
      <p:sp>
        <p:nvSpPr>
          <p:cNvPr id="2048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6" name="Oval 3"/>
          <p:cNvSpPr>
            <a:spLocks noChangeArrowheads="1"/>
          </p:cNvSpPr>
          <p:nvPr/>
        </p:nvSpPr>
        <p:spPr bwMode="auto">
          <a:xfrm>
            <a:off x="2895600" y="2362200"/>
            <a:ext cx="2819400" cy="2819400"/>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7" name="Oval 4"/>
          <p:cNvSpPr>
            <a:spLocks noChangeArrowheads="1"/>
          </p:cNvSpPr>
          <p:nvPr/>
        </p:nvSpPr>
        <p:spPr bwMode="auto">
          <a:xfrm>
            <a:off x="4419600" y="2362200"/>
            <a:ext cx="2819400" cy="2819400"/>
          </a:xfrm>
          <a:prstGeom prst="ellipse">
            <a:avLst/>
          </a:pr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8" name="Oval 5"/>
          <p:cNvSpPr>
            <a:spLocks noChangeArrowheads="1"/>
          </p:cNvSpPr>
          <p:nvPr/>
        </p:nvSpPr>
        <p:spPr bwMode="auto">
          <a:xfrm>
            <a:off x="3810000" y="2703513"/>
            <a:ext cx="2286000" cy="2286000"/>
          </a:xfrm>
          <a:prstGeom prst="ellipse">
            <a:avLst/>
          </a:prstGeom>
          <a:noFill/>
          <a:ln w="28575">
            <a:solidFill>
              <a:srgbClr val="3333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9" name="Text Box 6"/>
          <p:cNvSpPr txBox="1">
            <a:spLocks noChangeArrowheads="1"/>
          </p:cNvSpPr>
          <p:nvPr/>
        </p:nvSpPr>
        <p:spPr bwMode="auto">
          <a:xfrm>
            <a:off x="1905000" y="21336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Specification</a:t>
            </a:r>
          </a:p>
        </p:txBody>
      </p:sp>
      <p:sp>
        <p:nvSpPr>
          <p:cNvPr id="10" name="Text Box 7"/>
          <p:cNvSpPr txBox="1">
            <a:spLocks noChangeArrowheads="1"/>
          </p:cNvSpPr>
          <p:nvPr/>
        </p:nvSpPr>
        <p:spPr bwMode="auto">
          <a:xfrm>
            <a:off x="7162800" y="28956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Program</a:t>
            </a:r>
          </a:p>
        </p:txBody>
      </p:sp>
      <p:sp>
        <p:nvSpPr>
          <p:cNvPr id="11" name="Text Box 8"/>
          <p:cNvSpPr txBox="1">
            <a:spLocks noChangeArrowheads="1"/>
          </p:cNvSpPr>
          <p:nvPr/>
        </p:nvSpPr>
        <p:spPr bwMode="auto">
          <a:xfrm>
            <a:off x="4419600" y="5562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Test cases</a:t>
            </a:r>
          </a:p>
        </p:txBody>
      </p:sp>
      <p:sp>
        <p:nvSpPr>
          <p:cNvPr id="12" name="Line 9"/>
          <p:cNvSpPr>
            <a:spLocks noChangeShapeType="1"/>
          </p:cNvSpPr>
          <p:nvPr/>
        </p:nvSpPr>
        <p:spPr bwMode="auto">
          <a:xfrm flipH="1" flipV="1">
            <a:off x="5257800" y="4953000"/>
            <a:ext cx="3048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 name="Line 12"/>
          <p:cNvSpPr>
            <a:spLocks noChangeShapeType="1"/>
          </p:cNvSpPr>
          <p:nvPr/>
        </p:nvSpPr>
        <p:spPr bwMode="auto">
          <a:xfrm flipH="1">
            <a:off x="7239000" y="3352800"/>
            <a:ext cx="533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13"/>
          <p:cNvSpPr>
            <a:spLocks noChangeShapeType="1"/>
          </p:cNvSpPr>
          <p:nvPr/>
        </p:nvSpPr>
        <p:spPr bwMode="auto">
          <a:xfrm>
            <a:off x="2743200" y="2667000"/>
            <a:ext cx="381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5" name="Text Box 28"/>
          <p:cNvSpPr txBox="1">
            <a:spLocks noChangeArrowheads="1"/>
          </p:cNvSpPr>
          <p:nvPr/>
        </p:nvSpPr>
        <p:spPr bwMode="auto">
          <a:xfrm>
            <a:off x="550985" y="6257965"/>
            <a:ext cx="3886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800" dirty="0">
                <a:cs typeface="Arial" panose="020B0604020202020204" pitchFamily="34" charset="0"/>
              </a:rPr>
              <a:t>© Paul Jorgensen, 2008</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P spid="6" grpId="0" animBg="1"/>
      <p:bldP spid="7" grpId="0" animBg="1"/>
      <p:bldP spid="8" grpId="0" animBg="1"/>
      <p:bldP spid="9" grpId="0"/>
      <p:bldP spid="10" grpId="0"/>
      <p:bldP spid="11" grpId="0"/>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Levels of testing</a:t>
            </a:r>
          </a:p>
        </p:txBody>
      </p:sp>
      <p:sp>
        <p:nvSpPr>
          <p:cNvPr id="2150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40C343-9201-407A-BBCC-08A2DE95DD79}" type="slidenum">
              <a:rPr lang="en-US">
                <a:solidFill>
                  <a:schemeClr val="tx2"/>
                </a:solidFill>
              </a:rPr>
              <a:pPr eaLnBrk="1" hangingPunct="1"/>
              <a:t>17</a:t>
            </a:fld>
            <a:endParaRPr lang="en-US">
              <a:solidFill>
                <a:schemeClr val="tx2"/>
              </a:solidFill>
            </a:endParaRPr>
          </a:p>
        </p:txBody>
      </p:sp>
      <p:sp>
        <p:nvSpPr>
          <p:cNvPr id="21508" name="Rectangle 3"/>
          <p:cNvSpPr>
            <a:spLocks noGrp="1" noChangeArrowheads="1"/>
          </p:cNvSpPr>
          <p:nvPr>
            <p:ph sz="quarter" idx="1"/>
          </p:nvPr>
        </p:nvSpPr>
        <p:spPr>
          <a:xfrm>
            <a:off x="1981200" y="1219201"/>
            <a:ext cx="8229600" cy="4937125"/>
          </a:xfrm>
        </p:spPr>
        <p:txBody>
          <a:bodyPr/>
          <a:lstStyle/>
          <a:p>
            <a:pPr eaLnBrk="1" hangingPunct="1">
              <a:lnSpc>
                <a:spcPct val="90000"/>
              </a:lnSpc>
            </a:pPr>
            <a:r>
              <a:rPr lang="en-US" sz="2800"/>
              <a:t>Unit testing</a:t>
            </a:r>
          </a:p>
          <a:p>
            <a:pPr lvl="1" eaLnBrk="1" hangingPunct="1">
              <a:lnSpc>
                <a:spcPct val="90000"/>
              </a:lnSpc>
            </a:pPr>
            <a:r>
              <a:rPr lang="en-US" sz="2400"/>
              <a:t>Testing individual units (smallest piece of software)</a:t>
            </a:r>
          </a:p>
          <a:p>
            <a:pPr eaLnBrk="1" hangingPunct="1">
              <a:lnSpc>
                <a:spcPct val="90000"/>
              </a:lnSpc>
            </a:pPr>
            <a:r>
              <a:rPr lang="en-US" sz="2800"/>
              <a:t>Integration testing</a:t>
            </a:r>
          </a:p>
          <a:p>
            <a:pPr lvl="1" eaLnBrk="1" hangingPunct="1">
              <a:lnSpc>
                <a:spcPct val="90000"/>
              </a:lnSpc>
            </a:pPr>
            <a:r>
              <a:rPr lang="en-US" sz="2400"/>
              <a:t>Composing/assembling units into a module or a subsystem</a:t>
            </a:r>
          </a:p>
          <a:p>
            <a:pPr eaLnBrk="1" hangingPunct="1">
              <a:lnSpc>
                <a:spcPct val="90000"/>
              </a:lnSpc>
            </a:pPr>
            <a:r>
              <a:rPr lang="en-US" sz="2800"/>
              <a:t>System testing</a:t>
            </a:r>
          </a:p>
          <a:p>
            <a:pPr lvl="1" eaLnBrk="1" hangingPunct="1">
              <a:lnSpc>
                <a:spcPct val="90000"/>
              </a:lnSpc>
            </a:pPr>
            <a:r>
              <a:rPr lang="en-US" sz="2400"/>
              <a:t>Testing the entire system</a:t>
            </a:r>
          </a:p>
          <a:p>
            <a:pPr lvl="1" eaLnBrk="1" hangingPunct="1">
              <a:lnSpc>
                <a:spcPct val="90000"/>
              </a:lnSpc>
            </a:pPr>
            <a:r>
              <a:rPr lang="en-US" sz="2400"/>
              <a:t>GUI testing</a:t>
            </a:r>
          </a:p>
          <a:p>
            <a:pPr eaLnBrk="1" hangingPunct="1">
              <a:lnSpc>
                <a:spcPct val="90000"/>
              </a:lnSpc>
            </a:pPr>
            <a:r>
              <a:rPr lang="en-US" sz="2800"/>
              <a:t>Acceptance testing</a:t>
            </a:r>
          </a:p>
          <a:p>
            <a:pPr lvl="1" eaLnBrk="1" hangingPunct="1">
              <a:lnSpc>
                <a:spcPct val="90000"/>
              </a:lnSpc>
            </a:pPr>
            <a:r>
              <a:rPr lang="en-US" sz="2400"/>
              <a:t>Testing to ensure that customers accept the product</a:t>
            </a:r>
          </a:p>
          <a:p>
            <a:pPr lvl="1" eaLnBrk="1" hangingPunct="1">
              <a:lnSpc>
                <a:spcPct val="90000"/>
              </a:lnSpc>
            </a:pPr>
            <a:r>
              <a:rPr lang="en-US" sz="2400"/>
              <a:t>Testing to conform with standards</a:t>
            </a:r>
          </a:p>
        </p:txBody>
      </p:sp>
      <p:sp>
        <p:nvSpPr>
          <p:cNvPr id="215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1DF49B-2584-409D-802E-02C792134C20}" type="slidenum">
              <a:rPr lang="en-US">
                <a:solidFill>
                  <a:schemeClr val="tx2"/>
                </a:solidFill>
              </a:rPr>
              <a:pPr eaLnBrk="1" hangingPunct="1"/>
              <a:t>18</a:t>
            </a:fld>
            <a:endParaRPr lang="en-US">
              <a:solidFill>
                <a:schemeClr val="tx2"/>
              </a:solidFill>
            </a:endParaRPr>
          </a:p>
        </p:txBody>
      </p:sp>
      <p:sp>
        <p:nvSpPr>
          <p:cNvPr id="22531" name="AutoShape 4"/>
          <p:cNvSpPr>
            <a:spLocks noChangeArrowheads="1"/>
          </p:cNvSpPr>
          <p:nvPr/>
        </p:nvSpPr>
        <p:spPr bwMode="auto">
          <a:xfrm>
            <a:off x="2467708" y="480646"/>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800" dirty="0"/>
              <a:t>Requirements</a:t>
            </a:r>
          </a:p>
          <a:p>
            <a:pPr algn="ctr" eaLnBrk="1" hangingPunct="1"/>
            <a:r>
              <a:rPr lang="en-US" sz="1800" dirty="0"/>
              <a:t>Specification</a:t>
            </a:r>
            <a:endParaRPr lang="en-US" dirty="0"/>
          </a:p>
        </p:txBody>
      </p:sp>
      <p:sp>
        <p:nvSpPr>
          <p:cNvPr id="22532" name="AutoShape 5"/>
          <p:cNvSpPr>
            <a:spLocks noChangeArrowheads="1"/>
          </p:cNvSpPr>
          <p:nvPr/>
        </p:nvSpPr>
        <p:spPr bwMode="auto">
          <a:xfrm>
            <a:off x="2924908" y="1852246"/>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800" dirty="0"/>
              <a:t>Preliminary</a:t>
            </a:r>
          </a:p>
          <a:p>
            <a:pPr algn="ctr" eaLnBrk="1" hangingPunct="1"/>
            <a:r>
              <a:rPr lang="en-US" sz="1800" dirty="0"/>
              <a:t>Design</a:t>
            </a:r>
          </a:p>
        </p:txBody>
      </p:sp>
      <p:sp>
        <p:nvSpPr>
          <p:cNvPr id="22533" name="AutoShape 6"/>
          <p:cNvSpPr>
            <a:spLocks noChangeArrowheads="1"/>
          </p:cNvSpPr>
          <p:nvPr/>
        </p:nvSpPr>
        <p:spPr bwMode="auto">
          <a:xfrm>
            <a:off x="3534508" y="3223846"/>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800" dirty="0"/>
              <a:t>Detailed</a:t>
            </a:r>
          </a:p>
          <a:p>
            <a:pPr algn="ctr" eaLnBrk="1" hangingPunct="1"/>
            <a:r>
              <a:rPr lang="en-US" sz="1800" dirty="0"/>
              <a:t>Design</a:t>
            </a:r>
          </a:p>
        </p:txBody>
      </p:sp>
      <p:sp>
        <p:nvSpPr>
          <p:cNvPr id="22534" name="AutoShape 7"/>
          <p:cNvSpPr>
            <a:spLocks noChangeArrowheads="1"/>
          </p:cNvSpPr>
          <p:nvPr/>
        </p:nvSpPr>
        <p:spPr bwMode="auto">
          <a:xfrm>
            <a:off x="4677508" y="4595446"/>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t>Code</a:t>
            </a:r>
          </a:p>
        </p:txBody>
      </p:sp>
      <p:sp>
        <p:nvSpPr>
          <p:cNvPr id="22535" name="AutoShape 8"/>
          <p:cNvSpPr>
            <a:spLocks noChangeArrowheads="1"/>
          </p:cNvSpPr>
          <p:nvPr/>
        </p:nvSpPr>
        <p:spPr bwMode="auto">
          <a:xfrm>
            <a:off x="5896708" y="3223846"/>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800" dirty="0"/>
              <a:t>Unit Testing</a:t>
            </a:r>
          </a:p>
        </p:txBody>
      </p:sp>
      <p:sp>
        <p:nvSpPr>
          <p:cNvPr id="22536" name="AutoShape 9"/>
          <p:cNvSpPr>
            <a:spLocks noChangeArrowheads="1"/>
          </p:cNvSpPr>
          <p:nvPr/>
        </p:nvSpPr>
        <p:spPr bwMode="auto">
          <a:xfrm>
            <a:off x="6506308" y="1852246"/>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800" dirty="0"/>
              <a:t>Integration </a:t>
            </a:r>
          </a:p>
          <a:p>
            <a:pPr algn="ctr" eaLnBrk="1" hangingPunct="1"/>
            <a:r>
              <a:rPr lang="en-US" sz="1800" dirty="0"/>
              <a:t>Testing</a:t>
            </a:r>
          </a:p>
        </p:txBody>
      </p:sp>
      <p:sp>
        <p:nvSpPr>
          <p:cNvPr id="22537" name="AutoShape 10"/>
          <p:cNvSpPr>
            <a:spLocks noChangeArrowheads="1"/>
          </p:cNvSpPr>
          <p:nvPr/>
        </p:nvSpPr>
        <p:spPr bwMode="auto">
          <a:xfrm>
            <a:off x="6963508" y="480646"/>
            <a:ext cx="14478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800" dirty="0"/>
              <a:t>System</a:t>
            </a:r>
          </a:p>
          <a:p>
            <a:pPr algn="ctr" eaLnBrk="1" hangingPunct="1"/>
            <a:r>
              <a:rPr lang="en-US" sz="1800" dirty="0"/>
              <a:t>Testing</a:t>
            </a:r>
          </a:p>
        </p:txBody>
      </p:sp>
      <p:sp>
        <p:nvSpPr>
          <p:cNvPr id="22538" name="Line 11"/>
          <p:cNvSpPr>
            <a:spLocks noChangeShapeType="1"/>
          </p:cNvSpPr>
          <p:nvPr/>
        </p:nvSpPr>
        <p:spPr bwMode="auto">
          <a:xfrm>
            <a:off x="3229708" y="1395046"/>
            <a:ext cx="457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9" name="Line 12"/>
          <p:cNvSpPr>
            <a:spLocks noChangeShapeType="1"/>
          </p:cNvSpPr>
          <p:nvPr/>
        </p:nvSpPr>
        <p:spPr bwMode="auto">
          <a:xfrm>
            <a:off x="3610708" y="2766646"/>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0" name="Line 13"/>
          <p:cNvSpPr>
            <a:spLocks noChangeShapeType="1"/>
          </p:cNvSpPr>
          <p:nvPr/>
        </p:nvSpPr>
        <p:spPr bwMode="auto">
          <a:xfrm>
            <a:off x="4144108" y="4138246"/>
            <a:ext cx="1219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1" name="Line 14"/>
          <p:cNvSpPr>
            <a:spLocks noChangeShapeType="1"/>
          </p:cNvSpPr>
          <p:nvPr/>
        </p:nvSpPr>
        <p:spPr bwMode="auto">
          <a:xfrm flipV="1">
            <a:off x="5439508" y="4138246"/>
            <a:ext cx="1219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2" name="Line 15"/>
          <p:cNvSpPr>
            <a:spLocks noChangeShapeType="1"/>
          </p:cNvSpPr>
          <p:nvPr/>
        </p:nvSpPr>
        <p:spPr bwMode="auto">
          <a:xfrm flipV="1">
            <a:off x="6582508" y="2766646"/>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3" name="Line 16"/>
          <p:cNvSpPr>
            <a:spLocks noChangeShapeType="1"/>
          </p:cNvSpPr>
          <p:nvPr/>
        </p:nvSpPr>
        <p:spPr bwMode="auto">
          <a:xfrm flipV="1">
            <a:off x="7192108" y="1395046"/>
            <a:ext cx="6096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4" name="Line 17"/>
          <p:cNvSpPr>
            <a:spLocks noChangeShapeType="1"/>
          </p:cNvSpPr>
          <p:nvPr/>
        </p:nvSpPr>
        <p:spPr bwMode="auto">
          <a:xfrm>
            <a:off x="3915508" y="937846"/>
            <a:ext cx="3048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Line 18"/>
          <p:cNvSpPr>
            <a:spLocks noChangeShapeType="1"/>
          </p:cNvSpPr>
          <p:nvPr/>
        </p:nvSpPr>
        <p:spPr bwMode="auto">
          <a:xfrm>
            <a:off x="4372708" y="2309446"/>
            <a:ext cx="2133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46" name="Line 19"/>
          <p:cNvSpPr>
            <a:spLocks noChangeShapeType="1"/>
          </p:cNvSpPr>
          <p:nvPr/>
        </p:nvSpPr>
        <p:spPr bwMode="auto">
          <a:xfrm>
            <a:off x="4982308" y="3681046"/>
            <a:ext cx="914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47" name="Text Box 28"/>
          <p:cNvSpPr txBox="1">
            <a:spLocks noChangeArrowheads="1"/>
          </p:cNvSpPr>
          <p:nvPr/>
        </p:nvSpPr>
        <p:spPr bwMode="auto">
          <a:xfrm>
            <a:off x="524608" y="6216134"/>
            <a:ext cx="6781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800" dirty="0">
                <a:cs typeface="Arial" panose="020B0604020202020204" pitchFamily="34" charset="0"/>
              </a:rPr>
              <a:t>© Paul Jorgensen, 2008</a:t>
            </a:r>
          </a:p>
        </p:txBody>
      </p:sp>
      <p:sp>
        <p:nvSpPr>
          <p:cNvPr id="22548" name="Footer Placeholder 19"/>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C-S 743</a:t>
            </a:r>
          </a:p>
        </p:txBody>
      </p:sp>
      <p:sp>
        <p:nvSpPr>
          <p:cNvPr id="3" name="Slide Number Placeholder 2"/>
          <p:cNvSpPr>
            <a:spLocks noGrp="1"/>
          </p:cNvSpPr>
          <p:nvPr>
            <p:ph type="sldNum" sz="quarter" idx="12"/>
          </p:nvPr>
        </p:nvSpPr>
        <p:spPr/>
        <p:txBody>
          <a:bodyPr/>
          <a:lstStyle/>
          <a:p>
            <a:fld id="{9D4E6B4F-1F87-44F8-A7C6-1E44999E90E9}" type="slidenum">
              <a:rPr lang="en-US" smtClean="0"/>
              <a:pPr/>
              <a:t>19</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52401"/>
            <a:ext cx="8305800" cy="6000941"/>
          </a:xfrm>
          <a:prstGeom prst="rect">
            <a:avLst/>
          </a:prstGeom>
        </p:spPr>
      </p:pic>
      <p:sp>
        <p:nvSpPr>
          <p:cNvPr id="5" name="TextBox 4"/>
          <p:cNvSpPr txBox="1"/>
          <p:nvPr/>
        </p:nvSpPr>
        <p:spPr>
          <a:xfrm>
            <a:off x="317500" y="6381886"/>
            <a:ext cx="6273800" cy="369332"/>
          </a:xfrm>
          <a:prstGeom prst="rect">
            <a:avLst/>
          </a:prstGeom>
          <a:noFill/>
        </p:spPr>
        <p:txBody>
          <a:bodyPr wrap="square" rtlCol="0">
            <a:spAutoFit/>
          </a:bodyPr>
          <a:lstStyle/>
          <a:p>
            <a:r>
              <a:rPr lang="en-US" sz="1800" dirty="0"/>
              <a:t>© Business Analyst, 2016</a:t>
            </a:r>
          </a:p>
        </p:txBody>
      </p:sp>
    </p:spTree>
    <p:extLst>
      <p:ext uri="{BB962C8B-B14F-4D97-AF65-F5344CB8AC3E}">
        <p14:creationId xmlns:p14="http://schemas.microsoft.com/office/powerpoint/2010/main" val="3347830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Software Testing</a:t>
            </a:r>
          </a:p>
        </p:txBody>
      </p:sp>
      <p:sp>
        <p:nvSpPr>
          <p:cNvPr id="1024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EA5C6A-5244-4EA8-A3B4-CE300E66ED83}" type="slidenum">
              <a:rPr lang="en-US">
                <a:solidFill>
                  <a:schemeClr val="tx2"/>
                </a:solidFill>
              </a:rPr>
              <a:pPr eaLnBrk="1" hangingPunct="1"/>
              <a:t>2</a:t>
            </a:fld>
            <a:endParaRPr lang="en-US">
              <a:solidFill>
                <a:schemeClr val="tx2"/>
              </a:solidFill>
            </a:endParaRPr>
          </a:p>
        </p:txBody>
      </p:sp>
      <p:sp>
        <p:nvSpPr>
          <p:cNvPr id="10244" name="Rectangle 3"/>
          <p:cNvSpPr>
            <a:spLocks noGrp="1" noChangeArrowheads="1"/>
          </p:cNvSpPr>
          <p:nvPr>
            <p:ph sz="quarter" idx="1"/>
          </p:nvPr>
        </p:nvSpPr>
        <p:spPr>
          <a:xfrm>
            <a:off x="914400" y="1219201"/>
            <a:ext cx="9296400" cy="4937125"/>
          </a:xfrm>
        </p:spPr>
        <p:txBody>
          <a:bodyPr/>
          <a:lstStyle/>
          <a:p>
            <a:pPr eaLnBrk="1" hangingPunct="1"/>
            <a:r>
              <a:rPr lang="en-US" sz="2800" dirty="0"/>
              <a:t>Myers’ definition (1979)</a:t>
            </a:r>
          </a:p>
          <a:p>
            <a:pPr lvl="1" eaLnBrk="1" hangingPunct="1"/>
            <a:r>
              <a:rPr lang="en-US" sz="2400" dirty="0"/>
              <a:t>Software testing is a </a:t>
            </a:r>
            <a:r>
              <a:rPr lang="en-US" sz="2400" u="sng" dirty="0"/>
              <a:t>process of finding errors </a:t>
            </a:r>
            <a:r>
              <a:rPr lang="en-US" sz="2400" dirty="0"/>
              <a:t>in a software product</a:t>
            </a:r>
          </a:p>
          <a:p>
            <a:pPr lvl="2" eaLnBrk="1" hangingPunct="1"/>
            <a:r>
              <a:rPr lang="en-US" dirty="0"/>
              <a:t>Testing never ends </a:t>
            </a:r>
          </a:p>
          <a:p>
            <a:pPr eaLnBrk="1" hangingPunct="1"/>
            <a:r>
              <a:rPr lang="en-US" sz="2800" dirty="0"/>
              <a:t>IEEE Standard 829-2008 on Software and System Test Documentation</a:t>
            </a:r>
          </a:p>
          <a:p>
            <a:pPr lvl="1" eaLnBrk="1" hangingPunct="1"/>
            <a:r>
              <a:rPr lang="en-US" sz="2500" dirty="0"/>
              <a:t>An activity in which a system or component is executed under specified conditions, the results are observed or recorded, and an evaluation is made of some aspect of the system or component.</a:t>
            </a:r>
            <a:endParaRPr lang="en-US" dirty="0"/>
          </a:p>
          <a:p>
            <a:pPr eaLnBrk="1" hangingPunct="1"/>
            <a:r>
              <a:rPr lang="en-US" dirty="0"/>
              <a:t>Ensure that the software product meets its requirements </a:t>
            </a:r>
          </a:p>
        </p:txBody>
      </p:sp>
      <p:sp>
        <p:nvSpPr>
          <p:cNvPr id="102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t>Some definitions</a:t>
            </a: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8E08DD-FFE4-41DC-99F0-E8E44807F8D1}" type="slidenum">
              <a:rPr lang="en-US">
                <a:solidFill>
                  <a:schemeClr val="tx2"/>
                </a:solidFill>
              </a:rPr>
              <a:pPr eaLnBrk="1" hangingPunct="1"/>
              <a:t>20</a:t>
            </a:fld>
            <a:endParaRPr lang="en-US">
              <a:solidFill>
                <a:schemeClr val="tx2"/>
              </a:solidFill>
            </a:endParaRPr>
          </a:p>
        </p:txBody>
      </p:sp>
      <p:sp>
        <p:nvSpPr>
          <p:cNvPr id="24580" name="Rectangle 3"/>
          <p:cNvSpPr>
            <a:spLocks noGrp="1" noChangeArrowheads="1"/>
          </p:cNvSpPr>
          <p:nvPr>
            <p:ph sz="quarter" idx="1"/>
          </p:nvPr>
        </p:nvSpPr>
        <p:spPr>
          <a:xfrm>
            <a:off x="914400" y="1219201"/>
            <a:ext cx="9296400" cy="4937125"/>
          </a:xfrm>
        </p:spPr>
        <p:txBody>
          <a:bodyPr/>
          <a:lstStyle/>
          <a:p>
            <a:pPr eaLnBrk="1" hangingPunct="1">
              <a:lnSpc>
                <a:spcPct val="90000"/>
              </a:lnSpc>
            </a:pPr>
            <a:r>
              <a:rPr lang="en-US" sz="2800" dirty="0"/>
              <a:t>Test</a:t>
            </a:r>
          </a:p>
          <a:p>
            <a:pPr lvl="1" eaLnBrk="1" hangingPunct="1">
              <a:lnSpc>
                <a:spcPct val="90000"/>
              </a:lnSpc>
            </a:pPr>
            <a:r>
              <a:rPr lang="en-US" sz="2400" dirty="0"/>
              <a:t>A process of finding errors through the occurrences of faults</a:t>
            </a:r>
          </a:p>
          <a:p>
            <a:pPr lvl="1" eaLnBrk="1" hangingPunct="1">
              <a:lnSpc>
                <a:spcPct val="90000"/>
              </a:lnSpc>
            </a:pPr>
            <a:r>
              <a:rPr lang="en-US" sz="2400" dirty="0"/>
              <a:t>Another definition: the act of exercising test cases</a:t>
            </a:r>
          </a:p>
          <a:p>
            <a:pPr eaLnBrk="1" hangingPunct="1">
              <a:lnSpc>
                <a:spcPct val="90000"/>
              </a:lnSpc>
            </a:pPr>
            <a:r>
              <a:rPr lang="en-US" sz="2800" dirty="0"/>
              <a:t>Test case</a:t>
            </a:r>
          </a:p>
          <a:p>
            <a:pPr lvl="1" eaLnBrk="1" hangingPunct="1">
              <a:lnSpc>
                <a:spcPct val="90000"/>
              </a:lnSpc>
            </a:pPr>
            <a:r>
              <a:rPr lang="en-US" sz="2400" dirty="0"/>
              <a:t>Description of a set of inputs along with expected outputs</a:t>
            </a:r>
          </a:p>
          <a:p>
            <a:pPr eaLnBrk="1" hangingPunct="1">
              <a:lnSpc>
                <a:spcPct val="90000"/>
              </a:lnSpc>
            </a:pPr>
            <a:r>
              <a:rPr lang="en-US" sz="2800" dirty="0"/>
              <a:t>Test data</a:t>
            </a:r>
          </a:p>
          <a:p>
            <a:pPr lvl="1" eaLnBrk="1" hangingPunct="1">
              <a:lnSpc>
                <a:spcPct val="90000"/>
              </a:lnSpc>
            </a:pPr>
            <a:r>
              <a:rPr lang="en-US" sz="2400" dirty="0"/>
              <a:t>Values that instantiate a test case</a:t>
            </a:r>
          </a:p>
          <a:p>
            <a:pPr eaLnBrk="1" hangingPunct="1">
              <a:lnSpc>
                <a:spcPct val="90000"/>
              </a:lnSpc>
            </a:pPr>
            <a:r>
              <a:rPr lang="en-US" sz="2700" dirty="0"/>
              <a:t>Test Suite</a:t>
            </a:r>
          </a:p>
          <a:p>
            <a:pPr lvl="1" eaLnBrk="1" hangingPunct="1">
              <a:lnSpc>
                <a:spcPct val="90000"/>
              </a:lnSpc>
            </a:pPr>
            <a:r>
              <a:rPr lang="en-US" sz="2400" dirty="0"/>
              <a:t>A collection of test cases targeted to test a set of properties such as user interface functionalities, reliability, performance and so on.</a:t>
            </a:r>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t>Some definitions (continued)</a:t>
            </a:r>
          </a:p>
        </p:txBody>
      </p:sp>
      <p:sp>
        <p:nvSpPr>
          <p:cNvPr id="25603"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49CEE4-120C-488A-82BB-C98A9D7D493E}" type="slidenum">
              <a:rPr lang="en-US">
                <a:solidFill>
                  <a:schemeClr val="tx2"/>
                </a:solidFill>
              </a:rPr>
              <a:pPr eaLnBrk="1" hangingPunct="1"/>
              <a:t>21</a:t>
            </a:fld>
            <a:endParaRPr lang="en-US">
              <a:solidFill>
                <a:schemeClr val="tx2"/>
              </a:solidFill>
            </a:endParaRPr>
          </a:p>
        </p:txBody>
      </p:sp>
      <p:sp>
        <p:nvSpPr>
          <p:cNvPr id="25605" name="Content Placeholder 4"/>
          <p:cNvSpPr>
            <a:spLocks noGrp="1"/>
          </p:cNvSpPr>
          <p:nvPr>
            <p:ph sz="quarter" idx="1"/>
          </p:nvPr>
        </p:nvSpPr>
        <p:spPr>
          <a:xfrm>
            <a:off x="1113692" y="1219201"/>
            <a:ext cx="9097108" cy="4937125"/>
          </a:xfrm>
        </p:spPr>
        <p:txBody>
          <a:bodyPr/>
          <a:lstStyle/>
          <a:p>
            <a:pPr eaLnBrk="1" hangingPunct="1"/>
            <a:r>
              <a:rPr lang="en-US" dirty="0"/>
              <a:t>SUT</a:t>
            </a:r>
          </a:p>
          <a:p>
            <a:pPr lvl="1" eaLnBrk="1" hangingPunct="1"/>
            <a:r>
              <a:rPr lang="en-US" dirty="0"/>
              <a:t>System (or Software) Under Test</a:t>
            </a:r>
          </a:p>
          <a:p>
            <a:pPr eaLnBrk="1" hangingPunct="1"/>
            <a:r>
              <a:rPr lang="en-US" dirty="0"/>
              <a:t>Test Harness</a:t>
            </a:r>
          </a:p>
          <a:p>
            <a:pPr lvl="1" eaLnBrk="1" hangingPunct="1"/>
            <a:r>
              <a:rPr lang="en-US" dirty="0"/>
              <a:t>Software along with a set of executable test cases to test a SUT.  This is part of an automated testing process.</a:t>
            </a:r>
          </a:p>
          <a:p>
            <a:pPr eaLnBrk="1" hangingPunct="1"/>
            <a:r>
              <a:rPr lang="en-US" dirty="0"/>
              <a:t>Testing and debugging</a:t>
            </a:r>
          </a:p>
          <a:p>
            <a:pPr lvl="1" eaLnBrk="1" hangingPunct="1"/>
            <a:r>
              <a:rPr lang="en-US" dirty="0"/>
              <a:t>Testing is a process of finding the presence of an error</a:t>
            </a:r>
          </a:p>
          <a:p>
            <a:pPr lvl="2" eaLnBrk="1" hangingPunct="1"/>
            <a:r>
              <a:rPr lang="en-US" dirty="0"/>
              <a:t>May be performed by several people including the programmer</a:t>
            </a:r>
          </a:p>
          <a:p>
            <a:pPr lvl="1" eaLnBrk="1" hangingPunct="1"/>
            <a:r>
              <a:rPr lang="en-US" dirty="0"/>
              <a:t>Debugging is a process of finding the source of an error, if it is present</a:t>
            </a:r>
          </a:p>
          <a:p>
            <a:pPr lvl="2" eaLnBrk="1" hangingPunct="1"/>
            <a:r>
              <a:rPr lang="en-US" dirty="0"/>
              <a:t>Mostly performed by the programmer</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757B04-EFF0-4D68-A103-E0D4ABBD8C81}"/>
              </a:ext>
            </a:extLst>
          </p:cNvPr>
          <p:cNvSpPr>
            <a:spLocks noGrp="1"/>
          </p:cNvSpPr>
          <p:nvPr>
            <p:ph type="title"/>
          </p:nvPr>
        </p:nvSpPr>
        <p:spPr/>
        <p:txBody>
          <a:bodyPr/>
          <a:lstStyle/>
          <a:p>
            <a:r>
              <a:rPr lang="en-US" dirty="0"/>
              <a:t>Three Important Questions to ask </a:t>
            </a:r>
            <a:r>
              <a:rPr lang="en-US" baseline="30000" dirty="0">
                <a:solidFill>
                  <a:srgbClr val="FF0000"/>
                </a:solidFill>
              </a:rPr>
              <a:t>†</a:t>
            </a:r>
          </a:p>
        </p:txBody>
      </p:sp>
      <p:sp>
        <p:nvSpPr>
          <p:cNvPr id="3" name="Content Placeholder 2">
            <a:extLst>
              <a:ext uri="{FF2B5EF4-FFF2-40B4-BE49-F238E27FC236}">
                <a16:creationId xmlns="" xmlns:a16="http://schemas.microsoft.com/office/drawing/2014/main" id="{8226008D-98DA-4853-B489-01A79ECD5771}"/>
              </a:ext>
            </a:extLst>
          </p:cNvPr>
          <p:cNvSpPr>
            <a:spLocks noGrp="1"/>
          </p:cNvSpPr>
          <p:nvPr>
            <p:ph idx="1"/>
          </p:nvPr>
        </p:nvSpPr>
        <p:spPr>
          <a:xfrm>
            <a:off x="914400" y="1306286"/>
            <a:ext cx="10363200" cy="4561114"/>
          </a:xfrm>
        </p:spPr>
        <p:txBody>
          <a:bodyPr/>
          <a:lstStyle/>
          <a:p>
            <a:r>
              <a:rPr lang="en-US" dirty="0"/>
              <a:t>Why do we test?</a:t>
            </a:r>
          </a:p>
          <a:p>
            <a:pPr lvl="1"/>
            <a:r>
              <a:rPr lang="en-US" dirty="0"/>
              <a:t>Impacts the quality of the product</a:t>
            </a:r>
          </a:p>
          <a:p>
            <a:pPr lvl="1"/>
            <a:r>
              <a:rPr lang="en-US" dirty="0"/>
              <a:t>Customer satisfaction</a:t>
            </a:r>
          </a:p>
          <a:p>
            <a:r>
              <a:rPr lang="en-US" dirty="0"/>
              <a:t>What should we test?</a:t>
            </a:r>
          </a:p>
          <a:p>
            <a:pPr lvl="1"/>
            <a:r>
              <a:rPr lang="en-US" dirty="0"/>
              <a:t>Functionalities</a:t>
            </a:r>
          </a:p>
          <a:p>
            <a:pPr lvl="1"/>
            <a:r>
              <a:rPr lang="en-US" dirty="0"/>
              <a:t>GUI</a:t>
            </a:r>
          </a:p>
          <a:p>
            <a:pPr lvl="1"/>
            <a:r>
              <a:rPr lang="en-US" dirty="0"/>
              <a:t>Data flow</a:t>
            </a:r>
          </a:p>
          <a:p>
            <a:pPr lvl="1"/>
            <a:r>
              <a:rPr lang="en-US" dirty="0"/>
              <a:t>Code coverage</a:t>
            </a:r>
          </a:p>
          <a:p>
            <a:pPr lvl="1"/>
            <a:r>
              <a:rPr lang="en-US" dirty="0"/>
              <a:t>…</a:t>
            </a:r>
          </a:p>
          <a:p>
            <a:r>
              <a:rPr lang="en-US" dirty="0"/>
              <a:t>How do we test?</a:t>
            </a:r>
          </a:p>
          <a:p>
            <a:pPr lvl="1"/>
            <a:r>
              <a:rPr lang="en-US" dirty="0"/>
              <a:t>Discussed in detail throughout the course</a:t>
            </a:r>
          </a:p>
        </p:txBody>
      </p:sp>
      <p:sp>
        <p:nvSpPr>
          <p:cNvPr id="4" name="TextBox 3">
            <a:extLst>
              <a:ext uri="{FF2B5EF4-FFF2-40B4-BE49-F238E27FC236}">
                <a16:creationId xmlns="" xmlns:a16="http://schemas.microsoft.com/office/drawing/2014/main" id="{09E32D8C-26FD-4E1F-B219-F4AF4B8BB043}"/>
              </a:ext>
            </a:extLst>
          </p:cNvPr>
          <p:cNvSpPr txBox="1"/>
          <p:nvPr/>
        </p:nvSpPr>
        <p:spPr>
          <a:xfrm>
            <a:off x="914400" y="6048103"/>
            <a:ext cx="5394960" cy="461665"/>
          </a:xfrm>
          <a:prstGeom prst="rect">
            <a:avLst/>
          </a:prstGeom>
          <a:noFill/>
        </p:spPr>
        <p:txBody>
          <a:bodyPr wrap="square" rtlCol="0">
            <a:spAutoFit/>
          </a:bodyPr>
          <a:lstStyle/>
          <a:p>
            <a:r>
              <a:rPr lang="en-US" baseline="30000" dirty="0">
                <a:solidFill>
                  <a:srgbClr val="FF0000"/>
                </a:solidFill>
              </a:rPr>
              <a:t>†</a:t>
            </a:r>
            <a:r>
              <a:rPr lang="en-US" dirty="0"/>
              <a:t> </a:t>
            </a:r>
            <a:r>
              <a:rPr lang="en-US" sz="1400" dirty="0"/>
              <a:t>Paul Ammann and Jeff Offutt 2008</a:t>
            </a:r>
            <a:endParaRPr lang="en-US" dirty="0"/>
          </a:p>
        </p:txBody>
      </p:sp>
      <p:sp>
        <p:nvSpPr>
          <p:cNvPr id="5" name="Footer Placeholder 4">
            <a:extLst>
              <a:ext uri="{FF2B5EF4-FFF2-40B4-BE49-F238E27FC236}">
                <a16:creationId xmlns="" xmlns:a16="http://schemas.microsoft.com/office/drawing/2014/main" id="{83528599-D203-49CA-BF92-73E16FABB08F}"/>
              </a:ext>
            </a:extLst>
          </p:cNvPr>
          <p:cNvSpPr>
            <a:spLocks noGrp="1"/>
          </p:cNvSpPr>
          <p:nvPr>
            <p:ph type="ftr" sz="quarter" idx="11"/>
          </p:nvPr>
        </p:nvSpPr>
        <p:spPr/>
        <p:txBody>
          <a:bodyPr/>
          <a:lstStyle/>
          <a:p>
            <a:r>
              <a:rPr lang="en-US"/>
              <a:t>C-S 743</a:t>
            </a:r>
          </a:p>
        </p:txBody>
      </p:sp>
      <p:sp>
        <p:nvSpPr>
          <p:cNvPr id="6" name="Slide Number Placeholder 5">
            <a:extLst>
              <a:ext uri="{FF2B5EF4-FFF2-40B4-BE49-F238E27FC236}">
                <a16:creationId xmlns="" xmlns:a16="http://schemas.microsoft.com/office/drawing/2014/main" id="{BA40DEC9-2349-420C-9E39-3FB5A5595A9B}"/>
              </a:ext>
            </a:extLst>
          </p:cNvPr>
          <p:cNvSpPr>
            <a:spLocks noGrp="1"/>
          </p:cNvSpPr>
          <p:nvPr>
            <p:ph type="sldNum" sz="quarter" idx="12"/>
          </p:nvPr>
        </p:nvSpPr>
        <p:spPr/>
        <p:txBody>
          <a:bodyPr/>
          <a:lstStyle/>
          <a:p>
            <a:fld id="{F141F4FF-765B-435E-A0D3-7999797996A4}" type="slidenum">
              <a:rPr lang="en-US" smtClean="0"/>
              <a:t>3</a:t>
            </a:fld>
            <a:endParaRPr lang="en-US"/>
          </a:p>
        </p:txBody>
      </p:sp>
    </p:spTree>
    <p:extLst>
      <p:ext uri="{BB962C8B-B14F-4D97-AF65-F5344CB8AC3E}">
        <p14:creationId xmlns:p14="http://schemas.microsoft.com/office/powerpoint/2010/main" val="31479353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a:t>Some facts about cost of software testing</a:t>
            </a:r>
          </a:p>
        </p:txBody>
      </p:sp>
      <p:sp>
        <p:nvSpPr>
          <p:cNvPr id="1229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871C74-42B4-4510-9B86-54775694FB24}" type="slidenum">
              <a:rPr lang="en-US">
                <a:solidFill>
                  <a:schemeClr val="tx2"/>
                </a:solidFill>
              </a:rPr>
              <a:pPr eaLnBrk="1" hangingPunct="1"/>
              <a:t>4</a:t>
            </a:fld>
            <a:endParaRPr lang="en-US">
              <a:solidFill>
                <a:schemeClr val="tx2"/>
              </a:solidFill>
            </a:endParaRPr>
          </a:p>
        </p:txBody>
      </p:sp>
      <p:sp>
        <p:nvSpPr>
          <p:cNvPr id="12293" name="Content Placeholder 4"/>
          <p:cNvSpPr>
            <a:spLocks noGrp="1"/>
          </p:cNvSpPr>
          <p:nvPr>
            <p:ph sz="quarter" idx="1"/>
          </p:nvPr>
        </p:nvSpPr>
        <p:spPr>
          <a:xfrm>
            <a:off x="914400" y="1219201"/>
            <a:ext cx="9296400" cy="4937125"/>
          </a:xfrm>
        </p:spPr>
        <p:txBody>
          <a:bodyPr/>
          <a:lstStyle/>
          <a:p>
            <a:pPr eaLnBrk="1" hangingPunct="1"/>
            <a:r>
              <a:rPr lang="en-US" dirty="0"/>
              <a:t>A study conducted by NIST (National Institute of Standards and Technology) in 2002 reports that software bugs cost the U.S. economy $59.5 billion annually. More than a third of this cost could be avoided if better software testing was performed.</a:t>
            </a:r>
          </a:p>
          <a:p>
            <a:pPr eaLnBrk="1" hangingPunct="1"/>
            <a:r>
              <a:rPr lang="en-US" dirty="0"/>
              <a:t>Cost of testing: (© Steve McConnell, 2004)</a:t>
            </a:r>
          </a:p>
        </p:txBody>
      </p:sp>
      <p:graphicFrame>
        <p:nvGraphicFramePr>
          <p:cNvPr id="6" name="Table 5"/>
          <p:cNvGraphicFramePr>
            <a:graphicFrameLocks noGrp="1"/>
          </p:cNvGraphicFramePr>
          <p:nvPr>
            <p:extLst>
              <p:ext uri="{D42A27DB-BD31-4B8C-83A1-F6EECF244321}">
                <p14:modId xmlns:p14="http://schemas.microsoft.com/office/powerpoint/2010/main" val="1674776799"/>
              </p:ext>
            </p:extLst>
          </p:nvPr>
        </p:nvGraphicFramePr>
        <p:xfrm>
          <a:off x="2438400" y="4267201"/>
          <a:ext cx="7696200" cy="1630384"/>
        </p:xfrm>
        <a:graphic>
          <a:graphicData uri="http://schemas.openxmlformats.org/drawingml/2006/table">
            <a:tbl>
              <a:tblPr firstRow="1" bandRow="1">
                <a:tableStyleId>{5C22544A-7EE6-4342-B048-85BDC9FD1C3A}</a:tableStyleId>
              </a:tblPr>
              <a:tblGrid>
                <a:gridCol w="1371600">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295400">
                  <a:extLst>
                    <a:ext uri="{9D8B030D-6E8A-4147-A177-3AD203B41FA5}">
                      <a16:colId xmlns="" xmlns:a16="http://schemas.microsoft.com/office/drawing/2014/main" val="20002"/>
                    </a:ext>
                  </a:extLst>
                </a:gridCol>
                <a:gridCol w="1371600">
                  <a:extLst>
                    <a:ext uri="{9D8B030D-6E8A-4147-A177-3AD203B41FA5}">
                      <a16:colId xmlns="" xmlns:a16="http://schemas.microsoft.com/office/drawing/2014/main" val="20003"/>
                    </a:ext>
                  </a:extLst>
                </a:gridCol>
                <a:gridCol w="1003300">
                  <a:extLst>
                    <a:ext uri="{9D8B030D-6E8A-4147-A177-3AD203B41FA5}">
                      <a16:colId xmlns="" xmlns:a16="http://schemas.microsoft.com/office/drawing/2014/main" val="20004"/>
                    </a:ext>
                  </a:extLst>
                </a:gridCol>
                <a:gridCol w="1282700">
                  <a:extLst>
                    <a:ext uri="{9D8B030D-6E8A-4147-A177-3AD203B41FA5}">
                      <a16:colId xmlns="" xmlns:a16="http://schemas.microsoft.com/office/drawing/2014/main" val="20005"/>
                    </a:ext>
                  </a:extLst>
                </a:gridCol>
              </a:tblGrid>
              <a:tr h="518116">
                <a:tc>
                  <a:txBody>
                    <a:bodyPr/>
                    <a:lstStyle/>
                    <a:p>
                      <a:endParaRPr lang="en-US" sz="1800" dirty="0"/>
                    </a:p>
                  </a:txBody>
                  <a:tcPr marT="45709" marB="45709"/>
                </a:tc>
                <a:tc>
                  <a:txBody>
                    <a:bodyPr/>
                    <a:lstStyle/>
                    <a:p>
                      <a:pPr algn="ctr"/>
                      <a:r>
                        <a:rPr lang="en-US" sz="1400" dirty="0">
                          <a:solidFill>
                            <a:schemeClr val="bg1"/>
                          </a:solidFill>
                        </a:rPr>
                        <a:t>Requirements</a:t>
                      </a:r>
                    </a:p>
                  </a:txBody>
                  <a:tcPr marT="45709" marB="45709"/>
                </a:tc>
                <a:tc>
                  <a:txBody>
                    <a:bodyPr/>
                    <a:lstStyle/>
                    <a:p>
                      <a:pPr algn="ctr"/>
                      <a:r>
                        <a:rPr lang="en-US" sz="1400" dirty="0">
                          <a:solidFill>
                            <a:schemeClr val="bg1"/>
                          </a:solidFill>
                        </a:rPr>
                        <a:t>Architecture</a:t>
                      </a:r>
                    </a:p>
                  </a:txBody>
                  <a:tcPr marT="45709" marB="45709"/>
                </a:tc>
                <a:tc>
                  <a:txBody>
                    <a:bodyPr/>
                    <a:lstStyle/>
                    <a:p>
                      <a:pPr algn="ctr"/>
                      <a:r>
                        <a:rPr lang="en-US" sz="1400" dirty="0">
                          <a:solidFill>
                            <a:schemeClr val="bg1"/>
                          </a:solidFill>
                        </a:rPr>
                        <a:t>Construction</a:t>
                      </a:r>
                    </a:p>
                  </a:txBody>
                  <a:tcPr marT="45709" marB="45709"/>
                </a:tc>
                <a:tc>
                  <a:txBody>
                    <a:bodyPr/>
                    <a:lstStyle/>
                    <a:p>
                      <a:pPr algn="ctr"/>
                      <a:r>
                        <a:rPr lang="en-US" sz="1400" dirty="0">
                          <a:solidFill>
                            <a:schemeClr val="bg1"/>
                          </a:solidFill>
                        </a:rPr>
                        <a:t>System Testing</a:t>
                      </a:r>
                    </a:p>
                  </a:txBody>
                  <a:tcPr marT="45709" marB="45709"/>
                </a:tc>
                <a:tc>
                  <a:txBody>
                    <a:bodyPr/>
                    <a:lstStyle/>
                    <a:p>
                      <a:pPr algn="ctr"/>
                      <a:r>
                        <a:rPr lang="en-US" sz="1400" dirty="0">
                          <a:solidFill>
                            <a:schemeClr val="bg1"/>
                          </a:solidFill>
                        </a:rPr>
                        <a:t>Post-Release</a:t>
                      </a:r>
                    </a:p>
                  </a:txBody>
                  <a:tcPr marT="45709" marB="45709"/>
                </a:tc>
                <a:extLst>
                  <a:ext uri="{0D108BD9-81ED-4DB2-BD59-A6C34878D82A}">
                    <a16:rowId xmlns="" xmlns:a16="http://schemas.microsoft.com/office/drawing/2014/main" val="10000"/>
                  </a:ext>
                </a:extLst>
              </a:tr>
              <a:tr h="370749">
                <a:tc>
                  <a:txBody>
                    <a:bodyPr/>
                    <a:lstStyle/>
                    <a:p>
                      <a:r>
                        <a:rPr lang="en-US" sz="1400" dirty="0">
                          <a:solidFill>
                            <a:schemeClr val="tx1">
                              <a:lumMod val="10000"/>
                            </a:schemeClr>
                          </a:solidFill>
                        </a:rPr>
                        <a:t>Requirements</a:t>
                      </a:r>
                    </a:p>
                  </a:txBody>
                  <a:tcPr marT="45709" marB="45709"/>
                </a:tc>
                <a:tc>
                  <a:txBody>
                    <a:bodyPr/>
                    <a:lstStyle/>
                    <a:p>
                      <a:pPr algn="ctr"/>
                      <a:r>
                        <a:rPr lang="en-US" sz="1800" b="1" dirty="0">
                          <a:solidFill>
                            <a:schemeClr val="tx1">
                              <a:lumMod val="10000"/>
                            </a:schemeClr>
                          </a:solidFill>
                        </a:rPr>
                        <a:t>1X</a:t>
                      </a:r>
                    </a:p>
                  </a:txBody>
                  <a:tcPr marT="45709" marB="45709"/>
                </a:tc>
                <a:tc>
                  <a:txBody>
                    <a:bodyPr/>
                    <a:lstStyle/>
                    <a:p>
                      <a:pPr algn="ctr"/>
                      <a:r>
                        <a:rPr lang="en-US" sz="1800" b="1" dirty="0">
                          <a:solidFill>
                            <a:schemeClr val="tx1">
                              <a:lumMod val="10000"/>
                            </a:schemeClr>
                          </a:solidFill>
                        </a:rPr>
                        <a:t>3X</a:t>
                      </a:r>
                    </a:p>
                  </a:txBody>
                  <a:tcPr marT="45709" marB="45709"/>
                </a:tc>
                <a:tc>
                  <a:txBody>
                    <a:bodyPr/>
                    <a:lstStyle/>
                    <a:p>
                      <a:pPr algn="ctr"/>
                      <a:r>
                        <a:rPr lang="en-US" sz="1800" b="1" dirty="0">
                          <a:solidFill>
                            <a:schemeClr val="tx1">
                              <a:lumMod val="10000"/>
                            </a:schemeClr>
                          </a:solidFill>
                        </a:rPr>
                        <a:t>5-10X</a:t>
                      </a:r>
                    </a:p>
                  </a:txBody>
                  <a:tcPr marT="45709" marB="45709"/>
                </a:tc>
                <a:tc>
                  <a:txBody>
                    <a:bodyPr/>
                    <a:lstStyle/>
                    <a:p>
                      <a:pPr algn="ctr"/>
                      <a:r>
                        <a:rPr lang="en-US" sz="1800" b="1" dirty="0">
                          <a:solidFill>
                            <a:schemeClr val="tx1">
                              <a:lumMod val="10000"/>
                            </a:schemeClr>
                          </a:solidFill>
                        </a:rPr>
                        <a:t>10X</a:t>
                      </a:r>
                    </a:p>
                  </a:txBody>
                  <a:tcPr marT="45709" marB="45709"/>
                </a:tc>
                <a:tc>
                  <a:txBody>
                    <a:bodyPr/>
                    <a:lstStyle/>
                    <a:p>
                      <a:pPr algn="ctr"/>
                      <a:r>
                        <a:rPr lang="en-US" sz="1800" b="1" dirty="0">
                          <a:solidFill>
                            <a:schemeClr val="tx1">
                              <a:lumMod val="10000"/>
                            </a:schemeClr>
                          </a:solidFill>
                        </a:rPr>
                        <a:t>10-100X</a:t>
                      </a:r>
                    </a:p>
                  </a:txBody>
                  <a:tcPr marT="45709" marB="45709"/>
                </a:tc>
                <a:extLst>
                  <a:ext uri="{0D108BD9-81ED-4DB2-BD59-A6C34878D82A}">
                    <a16:rowId xmlns="" xmlns:a16="http://schemas.microsoft.com/office/drawing/2014/main" val="10001"/>
                  </a:ext>
                </a:extLst>
              </a:tr>
              <a:tr h="370749">
                <a:tc>
                  <a:txBody>
                    <a:bodyPr/>
                    <a:lstStyle/>
                    <a:p>
                      <a:r>
                        <a:rPr lang="en-US" sz="1400" dirty="0">
                          <a:solidFill>
                            <a:schemeClr val="tx1">
                              <a:lumMod val="10000"/>
                            </a:schemeClr>
                          </a:solidFill>
                        </a:rPr>
                        <a:t>Architecture</a:t>
                      </a:r>
                    </a:p>
                  </a:txBody>
                  <a:tcPr marT="45709" marB="45709"/>
                </a:tc>
                <a:tc>
                  <a:txBody>
                    <a:bodyPr/>
                    <a:lstStyle/>
                    <a:p>
                      <a:pPr algn="ctr"/>
                      <a:endParaRPr lang="en-US" sz="1800" b="1" dirty="0">
                        <a:solidFill>
                          <a:schemeClr val="tx1">
                            <a:lumMod val="10000"/>
                          </a:schemeClr>
                        </a:solidFill>
                      </a:endParaRPr>
                    </a:p>
                  </a:txBody>
                  <a:tcPr marT="45709" marB="45709"/>
                </a:tc>
                <a:tc>
                  <a:txBody>
                    <a:bodyPr/>
                    <a:lstStyle/>
                    <a:p>
                      <a:pPr algn="ctr"/>
                      <a:r>
                        <a:rPr lang="en-US" sz="1800" b="1" dirty="0">
                          <a:solidFill>
                            <a:schemeClr val="tx1">
                              <a:lumMod val="10000"/>
                            </a:schemeClr>
                          </a:solidFill>
                        </a:rPr>
                        <a:t>1X</a:t>
                      </a:r>
                    </a:p>
                  </a:txBody>
                  <a:tcPr marT="45709" marB="45709"/>
                </a:tc>
                <a:tc>
                  <a:txBody>
                    <a:bodyPr/>
                    <a:lstStyle/>
                    <a:p>
                      <a:pPr algn="ctr"/>
                      <a:r>
                        <a:rPr lang="en-US" sz="1800" b="1" dirty="0">
                          <a:solidFill>
                            <a:schemeClr val="tx1">
                              <a:lumMod val="10000"/>
                            </a:schemeClr>
                          </a:solidFill>
                        </a:rPr>
                        <a:t>10X</a:t>
                      </a:r>
                    </a:p>
                  </a:txBody>
                  <a:tcPr marT="45709" marB="45709"/>
                </a:tc>
                <a:tc>
                  <a:txBody>
                    <a:bodyPr/>
                    <a:lstStyle/>
                    <a:p>
                      <a:pPr algn="ctr"/>
                      <a:r>
                        <a:rPr lang="en-US" sz="1800" b="1" dirty="0">
                          <a:solidFill>
                            <a:schemeClr val="tx1">
                              <a:lumMod val="10000"/>
                            </a:schemeClr>
                          </a:solidFill>
                        </a:rPr>
                        <a:t>15X</a:t>
                      </a:r>
                    </a:p>
                  </a:txBody>
                  <a:tcPr marT="45709" marB="45709"/>
                </a:tc>
                <a:tc>
                  <a:txBody>
                    <a:bodyPr/>
                    <a:lstStyle/>
                    <a:p>
                      <a:pPr algn="ctr"/>
                      <a:r>
                        <a:rPr lang="en-US" sz="1800" b="1" dirty="0">
                          <a:solidFill>
                            <a:schemeClr val="tx1">
                              <a:lumMod val="10000"/>
                            </a:schemeClr>
                          </a:solidFill>
                        </a:rPr>
                        <a:t>25-100X</a:t>
                      </a:r>
                    </a:p>
                  </a:txBody>
                  <a:tcPr marT="45709" marB="45709"/>
                </a:tc>
                <a:extLst>
                  <a:ext uri="{0D108BD9-81ED-4DB2-BD59-A6C34878D82A}">
                    <a16:rowId xmlns="" xmlns:a16="http://schemas.microsoft.com/office/drawing/2014/main" val="10002"/>
                  </a:ext>
                </a:extLst>
              </a:tr>
              <a:tr h="370749">
                <a:tc>
                  <a:txBody>
                    <a:bodyPr/>
                    <a:lstStyle/>
                    <a:p>
                      <a:r>
                        <a:rPr lang="en-US" sz="1400" dirty="0">
                          <a:solidFill>
                            <a:schemeClr val="tx1">
                              <a:lumMod val="10000"/>
                            </a:schemeClr>
                          </a:solidFill>
                        </a:rPr>
                        <a:t>Construction</a:t>
                      </a:r>
                    </a:p>
                  </a:txBody>
                  <a:tcPr marT="45709" marB="45709"/>
                </a:tc>
                <a:tc>
                  <a:txBody>
                    <a:bodyPr/>
                    <a:lstStyle/>
                    <a:p>
                      <a:pPr algn="ctr"/>
                      <a:endParaRPr lang="en-US" sz="1800" b="1">
                        <a:solidFill>
                          <a:schemeClr val="tx1">
                            <a:lumMod val="10000"/>
                          </a:schemeClr>
                        </a:solidFill>
                      </a:endParaRPr>
                    </a:p>
                  </a:txBody>
                  <a:tcPr marT="45709" marB="45709"/>
                </a:tc>
                <a:tc>
                  <a:txBody>
                    <a:bodyPr/>
                    <a:lstStyle/>
                    <a:p>
                      <a:pPr algn="ctr"/>
                      <a:endParaRPr lang="en-US" sz="1800" b="1">
                        <a:solidFill>
                          <a:schemeClr val="tx1">
                            <a:lumMod val="10000"/>
                          </a:schemeClr>
                        </a:solidFill>
                      </a:endParaRPr>
                    </a:p>
                  </a:txBody>
                  <a:tcPr marT="45709" marB="45709"/>
                </a:tc>
                <a:tc>
                  <a:txBody>
                    <a:bodyPr/>
                    <a:lstStyle/>
                    <a:p>
                      <a:pPr algn="ctr"/>
                      <a:r>
                        <a:rPr lang="en-US" sz="1800" b="1" dirty="0">
                          <a:solidFill>
                            <a:schemeClr val="tx1">
                              <a:lumMod val="10000"/>
                            </a:schemeClr>
                          </a:solidFill>
                        </a:rPr>
                        <a:t>1X</a:t>
                      </a:r>
                    </a:p>
                  </a:txBody>
                  <a:tcPr marT="45709" marB="45709"/>
                </a:tc>
                <a:tc>
                  <a:txBody>
                    <a:bodyPr/>
                    <a:lstStyle/>
                    <a:p>
                      <a:pPr algn="ctr"/>
                      <a:r>
                        <a:rPr lang="en-US" sz="1800" b="1" dirty="0">
                          <a:solidFill>
                            <a:schemeClr val="tx1">
                              <a:lumMod val="10000"/>
                            </a:schemeClr>
                          </a:solidFill>
                        </a:rPr>
                        <a:t>10X</a:t>
                      </a:r>
                    </a:p>
                  </a:txBody>
                  <a:tcPr marT="45709" marB="45709"/>
                </a:tc>
                <a:tc>
                  <a:txBody>
                    <a:bodyPr/>
                    <a:lstStyle/>
                    <a:p>
                      <a:pPr algn="ctr"/>
                      <a:r>
                        <a:rPr lang="en-US" sz="1800" b="1" dirty="0">
                          <a:solidFill>
                            <a:schemeClr val="tx1">
                              <a:lumMod val="10000"/>
                            </a:schemeClr>
                          </a:solidFill>
                        </a:rPr>
                        <a:t>10-25X</a:t>
                      </a:r>
                    </a:p>
                  </a:txBody>
                  <a:tcPr marT="45709" marB="45709"/>
                </a:tc>
                <a:extLst>
                  <a:ext uri="{0D108BD9-81ED-4DB2-BD59-A6C34878D82A}">
                    <a16:rowId xmlns="" xmlns:a16="http://schemas.microsoft.com/office/drawing/2014/main" val="10003"/>
                  </a:ext>
                </a:extLst>
              </a:tr>
            </a:tbl>
          </a:graphicData>
        </a:graphic>
      </p:graphicFrame>
      <p:sp>
        <p:nvSpPr>
          <p:cNvPr id="12331" name="TextBox 7"/>
          <p:cNvSpPr txBox="1">
            <a:spLocks noChangeArrowheads="1"/>
          </p:cNvSpPr>
          <p:nvPr/>
        </p:nvSpPr>
        <p:spPr bwMode="auto">
          <a:xfrm rot="-5400000">
            <a:off x="1335088" y="4913313"/>
            <a:ext cx="1600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400"/>
              <a:t>Defects injected</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E32E28EB-694C-4894-8A87-221CD7787B30}"/>
              </a:ext>
            </a:extLst>
          </p:cNvPr>
          <p:cNvSpPr>
            <a:spLocks noGrp="1"/>
          </p:cNvSpPr>
          <p:nvPr>
            <p:ph type="title"/>
          </p:nvPr>
        </p:nvSpPr>
        <p:spPr/>
        <p:txBody>
          <a:bodyPr/>
          <a:lstStyle/>
          <a:p>
            <a:r>
              <a:rPr lang="en-US" dirty="0"/>
              <a:t>Activities involved in software testing</a:t>
            </a:r>
          </a:p>
        </p:txBody>
      </p:sp>
      <p:sp>
        <p:nvSpPr>
          <p:cNvPr id="4" name="Footer Placeholder 3">
            <a:extLst>
              <a:ext uri="{FF2B5EF4-FFF2-40B4-BE49-F238E27FC236}">
                <a16:creationId xmlns="" xmlns:a16="http://schemas.microsoft.com/office/drawing/2014/main" id="{B63D7931-4EEA-48BB-95E9-57D73DF6B48E}"/>
              </a:ext>
            </a:extLst>
          </p:cNvPr>
          <p:cNvSpPr>
            <a:spLocks noGrp="1"/>
          </p:cNvSpPr>
          <p:nvPr>
            <p:ph type="ftr" sz="quarter" idx="11"/>
          </p:nvPr>
        </p:nvSpPr>
        <p:spPr/>
        <p:txBody>
          <a:bodyPr/>
          <a:lstStyle/>
          <a:p>
            <a:r>
              <a:rPr lang="en-US"/>
              <a:t>C-S 743</a:t>
            </a:r>
          </a:p>
        </p:txBody>
      </p:sp>
      <p:sp>
        <p:nvSpPr>
          <p:cNvPr id="5" name="Slide Number Placeholder 4">
            <a:extLst>
              <a:ext uri="{FF2B5EF4-FFF2-40B4-BE49-F238E27FC236}">
                <a16:creationId xmlns="" xmlns:a16="http://schemas.microsoft.com/office/drawing/2014/main" id="{D61C5AC3-6FE9-48E0-B1D0-92F6011F5D69}"/>
              </a:ext>
            </a:extLst>
          </p:cNvPr>
          <p:cNvSpPr>
            <a:spLocks noGrp="1"/>
          </p:cNvSpPr>
          <p:nvPr>
            <p:ph type="sldNum" sz="quarter" idx="12"/>
          </p:nvPr>
        </p:nvSpPr>
        <p:spPr/>
        <p:txBody>
          <a:bodyPr/>
          <a:lstStyle/>
          <a:p>
            <a:fld id="{F141F4FF-765B-435E-A0D3-7999797996A4}" type="slidenum">
              <a:rPr lang="en-US" smtClean="0"/>
              <a:t>5</a:t>
            </a:fld>
            <a:endParaRPr lang="en-US"/>
          </a:p>
        </p:txBody>
      </p:sp>
      <p:sp>
        <p:nvSpPr>
          <p:cNvPr id="7" name="Rectangle: Rounded Corners 6">
            <a:extLst>
              <a:ext uri="{FF2B5EF4-FFF2-40B4-BE49-F238E27FC236}">
                <a16:creationId xmlns="" xmlns:a16="http://schemas.microsoft.com/office/drawing/2014/main" id="{92BAD72D-A928-4721-8BF7-7B6255CB2642}"/>
              </a:ext>
            </a:extLst>
          </p:cNvPr>
          <p:cNvSpPr/>
          <p:nvPr/>
        </p:nvSpPr>
        <p:spPr>
          <a:xfrm>
            <a:off x="4337538" y="4630615"/>
            <a:ext cx="1934308" cy="832339"/>
          </a:xfrm>
          <a:prstGeom prst="roundRect">
            <a:avLst/>
          </a:prstGeom>
          <a:solidFill>
            <a:schemeClr val="accent4">
              <a:lumMod val="20000"/>
              <a:lumOff val="80000"/>
            </a:schemeClr>
          </a:solidFill>
          <a:ln w="57150">
            <a:solidFill>
              <a:schemeClr val="tx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 xmlns:a16="http://schemas.microsoft.com/office/drawing/2014/main" id="{C8D2C5A9-5D60-4C8A-9103-4EEB9D1DFFDC}"/>
              </a:ext>
            </a:extLst>
          </p:cNvPr>
          <p:cNvSpPr/>
          <p:nvPr/>
        </p:nvSpPr>
        <p:spPr>
          <a:xfrm>
            <a:off x="4337538" y="3297113"/>
            <a:ext cx="1934308" cy="83233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 xmlns:a16="http://schemas.microsoft.com/office/drawing/2014/main" id="{7CFC53CC-8BD7-46AB-9E67-B92EE3DEC9E8}"/>
              </a:ext>
            </a:extLst>
          </p:cNvPr>
          <p:cNvSpPr/>
          <p:nvPr/>
        </p:nvSpPr>
        <p:spPr>
          <a:xfrm>
            <a:off x="6803292" y="1956287"/>
            <a:ext cx="1934308" cy="83233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 xmlns:a16="http://schemas.microsoft.com/office/drawing/2014/main" id="{939D2D4A-35B1-4AD2-A6A8-F8FAF89EA3E4}"/>
              </a:ext>
            </a:extLst>
          </p:cNvPr>
          <p:cNvSpPr/>
          <p:nvPr/>
        </p:nvSpPr>
        <p:spPr>
          <a:xfrm>
            <a:off x="1752600" y="3297113"/>
            <a:ext cx="1934308" cy="83233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 xmlns:a16="http://schemas.microsoft.com/office/drawing/2014/main" id="{3DB242A6-1057-42DF-9951-BC7C0631E18E}"/>
              </a:ext>
            </a:extLst>
          </p:cNvPr>
          <p:cNvSpPr/>
          <p:nvPr/>
        </p:nvSpPr>
        <p:spPr>
          <a:xfrm>
            <a:off x="1752600" y="1956287"/>
            <a:ext cx="1934308" cy="83233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 xmlns:a16="http://schemas.microsoft.com/office/drawing/2014/main" id="{165386FD-FD0A-40BE-B66F-A27A4BC39CCA}"/>
              </a:ext>
            </a:extLst>
          </p:cNvPr>
          <p:cNvSpPr/>
          <p:nvPr/>
        </p:nvSpPr>
        <p:spPr>
          <a:xfrm>
            <a:off x="9472246" y="1956286"/>
            <a:ext cx="1934308" cy="83233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 xmlns:a16="http://schemas.microsoft.com/office/drawing/2014/main" id="{AF563C3C-F8DD-40E5-9F7C-9D03A88579FB}"/>
              </a:ext>
            </a:extLst>
          </p:cNvPr>
          <p:cNvSpPr/>
          <p:nvPr/>
        </p:nvSpPr>
        <p:spPr>
          <a:xfrm>
            <a:off x="6803292" y="4630614"/>
            <a:ext cx="1934308" cy="832339"/>
          </a:xfrm>
          <a:prstGeom prst="roundRect">
            <a:avLst/>
          </a:prstGeom>
          <a:solidFill>
            <a:schemeClr val="accent4">
              <a:lumMod val="20000"/>
              <a:lumOff val="80000"/>
            </a:schemeClr>
          </a:solidFill>
          <a:ln w="57150">
            <a:solidFill>
              <a:schemeClr val="tx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 xmlns:a16="http://schemas.microsoft.com/office/drawing/2014/main" id="{E552ACCA-8D97-442B-B8F0-AFA0C302FBD6}"/>
              </a:ext>
            </a:extLst>
          </p:cNvPr>
          <p:cNvSpPr/>
          <p:nvPr/>
        </p:nvSpPr>
        <p:spPr>
          <a:xfrm>
            <a:off x="9472246" y="4630614"/>
            <a:ext cx="1934308" cy="832339"/>
          </a:xfrm>
          <a:prstGeom prst="roundRect">
            <a:avLst/>
          </a:prstGeom>
          <a:solidFill>
            <a:schemeClr val="accent4">
              <a:lumMod val="20000"/>
              <a:lumOff val="80000"/>
            </a:schemeClr>
          </a:solidFill>
          <a:ln w="57150">
            <a:solidFill>
              <a:schemeClr val="tx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 xmlns:a16="http://schemas.microsoft.com/office/drawing/2014/main" id="{4635F8A4-7E5B-453B-BEFA-C5FC72BAB7BD}"/>
              </a:ext>
            </a:extLst>
          </p:cNvPr>
          <p:cNvSpPr txBox="1"/>
          <p:nvPr/>
        </p:nvSpPr>
        <p:spPr>
          <a:xfrm>
            <a:off x="1976315" y="1957628"/>
            <a:ext cx="1934308" cy="830997"/>
          </a:xfrm>
          <a:prstGeom prst="rect">
            <a:avLst/>
          </a:prstGeom>
          <a:noFill/>
        </p:spPr>
        <p:txBody>
          <a:bodyPr wrap="square" rtlCol="0">
            <a:spAutoFit/>
          </a:bodyPr>
          <a:lstStyle/>
          <a:p>
            <a:r>
              <a:rPr lang="en-US" dirty="0">
                <a:solidFill>
                  <a:schemeClr val="tx1">
                    <a:lumMod val="10000"/>
                  </a:schemeClr>
                </a:solidFill>
              </a:rPr>
              <a:t>Generate test cases</a:t>
            </a:r>
          </a:p>
        </p:txBody>
      </p:sp>
      <p:sp>
        <p:nvSpPr>
          <p:cNvPr id="16" name="TextBox 15">
            <a:extLst>
              <a:ext uri="{FF2B5EF4-FFF2-40B4-BE49-F238E27FC236}">
                <a16:creationId xmlns="" xmlns:a16="http://schemas.microsoft.com/office/drawing/2014/main" id="{F212258F-2BC5-4848-BC6B-760BEF8B3383}"/>
              </a:ext>
            </a:extLst>
          </p:cNvPr>
          <p:cNvSpPr txBox="1"/>
          <p:nvPr/>
        </p:nvSpPr>
        <p:spPr>
          <a:xfrm>
            <a:off x="2077915" y="3268356"/>
            <a:ext cx="1934308" cy="830997"/>
          </a:xfrm>
          <a:prstGeom prst="rect">
            <a:avLst/>
          </a:prstGeom>
          <a:noFill/>
        </p:spPr>
        <p:txBody>
          <a:bodyPr wrap="square" rtlCol="0">
            <a:spAutoFit/>
          </a:bodyPr>
          <a:lstStyle/>
          <a:p>
            <a:r>
              <a:rPr lang="en-US" dirty="0">
                <a:solidFill>
                  <a:schemeClr val="tx1">
                    <a:lumMod val="10000"/>
                  </a:schemeClr>
                </a:solidFill>
              </a:rPr>
              <a:t>Plan for Testing</a:t>
            </a:r>
          </a:p>
        </p:txBody>
      </p:sp>
      <p:sp>
        <p:nvSpPr>
          <p:cNvPr id="17" name="TextBox 16">
            <a:extLst>
              <a:ext uri="{FF2B5EF4-FFF2-40B4-BE49-F238E27FC236}">
                <a16:creationId xmlns="" xmlns:a16="http://schemas.microsoft.com/office/drawing/2014/main" id="{D174906A-F007-468F-BC8A-32CE6F656254}"/>
              </a:ext>
            </a:extLst>
          </p:cNvPr>
          <p:cNvSpPr txBox="1"/>
          <p:nvPr/>
        </p:nvSpPr>
        <p:spPr>
          <a:xfrm>
            <a:off x="4337538" y="3302975"/>
            <a:ext cx="1934308" cy="830997"/>
          </a:xfrm>
          <a:prstGeom prst="rect">
            <a:avLst/>
          </a:prstGeom>
          <a:noFill/>
        </p:spPr>
        <p:txBody>
          <a:bodyPr wrap="square" rtlCol="0">
            <a:spAutoFit/>
          </a:bodyPr>
          <a:lstStyle/>
          <a:p>
            <a:r>
              <a:rPr lang="en-US" dirty="0">
                <a:solidFill>
                  <a:schemeClr val="tx1">
                    <a:lumMod val="10000"/>
                  </a:schemeClr>
                </a:solidFill>
              </a:rPr>
              <a:t>Execute test cases</a:t>
            </a:r>
          </a:p>
        </p:txBody>
      </p:sp>
      <p:sp>
        <p:nvSpPr>
          <p:cNvPr id="18" name="TextBox 17">
            <a:extLst>
              <a:ext uri="{FF2B5EF4-FFF2-40B4-BE49-F238E27FC236}">
                <a16:creationId xmlns="" xmlns:a16="http://schemas.microsoft.com/office/drawing/2014/main" id="{1212516D-C45B-4DDC-8D20-3DD589B934E9}"/>
              </a:ext>
            </a:extLst>
          </p:cNvPr>
          <p:cNvSpPr txBox="1"/>
          <p:nvPr/>
        </p:nvSpPr>
        <p:spPr>
          <a:xfrm>
            <a:off x="4337538" y="4815950"/>
            <a:ext cx="1934308" cy="461665"/>
          </a:xfrm>
          <a:prstGeom prst="rect">
            <a:avLst/>
          </a:prstGeom>
          <a:noFill/>
        </p:spPr>
        <p:txBody>
          <a:bodyPr wrap="square" rtlCol="0">
            <a:spAutoFit/>
          </a:bodyPr>
          <a:lstStyle/>
          <a:p>
            <a:r>
              <a:rPr lang="en-US" dirty="0">
                <a:solidFill>
                  <a:schemeClr val="tx1">
                    <a:lumMod val="10000"/>
                  </a:schemeClr>
                </a:solidFill>
              </a:rPr>
              <a:t>Source code</a:t>
            </a:r>
          </a:p>
        </p:txBody>
      </p:sp>
      <p:sp>
        <p:nvSpPr>
          <p:cNvPr id="20" name="TextBox 19">
            <a:extLst>
              <a:ext uri="{FF2B5EF4-FFF2-40B4-BE49-F238E27FC236}">
                <a16:creationId xmlns="" xmlns:a16="http://schemas.microsoft.com/office/drawing/2014/main" id="{4EB3E54C-8C1F-42C6-ADC2-062EAD5B0267}"/>
              </a:ext>
            </a:extLst>
          </p:cNvPr>
          <p:cNvSpPr txBox="1"/>
          <p:nvPr/>
        </p:nvSpPr>
        <p:spPr>
          <a:xfrm>
            <a:off x="7027007" y="2025833"/>
            <a:ext cx="1934308" cy="830997"/>
          </a:xfrm>
          <a:prstGeom prst="rect">
            <a:avLst/>
          </a:prstGeom>
          <a:noFill/>
        </p:spPr>
        <p:txBody>
          <a:bodyPr wrap="square" rtlCol="0">
            <a:spAutoFit/>
          </a:bodyPr>
          <a:lstStyle/>
          <a:p>
            <a:r>
              <a:rPr lang="en-US" dirty="0">
                <a:solidFill>
                  <a:schemeClr val="tx1">
                    <a:lumMod val="10000"/>
                  </a:schemeClr>
                </a:solidFill>
              </a:rPr>
              <a:t>Generate test cases</a:t>
            </a:r>
          </a:p>
        </p:txBody>
      </p:sp>
      <p:sp>
        <p:nvSpPr>
          <p:cNvPr id="21" name="TextBox 20">
            <a:extLst>
              <a:ext uri="{FF2B5EF4-FFF2-40B4-BE49-F238E27FC236}">
                <a16:creationId xmlns="" xmlns:a16="http://schemas.microsoft.com/office/drawing/2014/main" id="{92555B00-9CE3-4953-BC22-5C4EF2370824}"/>
              </a:ext>
            </a:extLst>
          </p:cNvPr>
          <p:cNvSpPr txBox="1"/>
          <p:nvPr/>
        </p:nvSpPr>
        <p:spPr>
          <a:xfrm>
            <a:off x="9919676" y="1964958"/>
            <a:ext cx="1934308" cy="830997"/>
          </a:xfrm>
          <a:prstGeom prst="rect">
            <a:avLst/>
          </a:prstGeom>
          <a:noFill/>
        </p:spPr>
        <p:txBody>
          <a:bodyPr wrap="square" rtlCol="0">
            <a:spAutoFit/>
          </a:bodyPr>
          <a:lstStyle/>
          <a:p>
            <a:r>
              <a:rPr lang="en-US" dirty="0">
                <a:solidFill>
                  <a:schemeClr val="tx1">
                    <a:lumMod val="10000"/>
                  </a:schemeClr>
                </a:solidFill>
              </a:rPr>
              <a:t>Plan for testing</a:t>
            </a:r>
          </a:p>
        </p:txBody>
      </p:sp>
      <p:sp>
        <p:nvSpPr>
          <p:cNvPr id="22" name="TextBox 21">
            <a:extLst>
              <a:ext uri="{FF2B5EF4-FFF2-40B4-BE49-F238E27FC236}">
                <a16:creationId xmlns="" xmlns:a16="http://schemas.microsoft.com/office/drawing/2014/main" id="{5720F1E4-B2C4-4B7D-B28A-4E3FF4D5E133}"/>
              </a:ext>
            </a:extLst>
          </p:cNvPr>
          <p:cNvSpPr txBox="1"/>
          <p:nvPr/>
        </p:nvSpPr>
        <p:spPr>
          <a:xfrm>
            <a:off x="7059246" y="4663078"/>
            <a:ext cx="1934308" cy="830997"/>
          </a:xfrm>
          <a:prstGeom prst="rect">
            <a:avLst/>
          </a:prstGeom>
          <a:noFill/>
        </p:spPr>
        <p:txBody>
          <a:bodyPr wrap="square" rtlCol="0">
            <a:spAutoFit/>
          </a:bodyPr>
          <a:lstStyle/>
          <a:p>
            <a:r>
              <a:rPr lang="en-US" dirty="0">
                <a:solidFill>
                  <a:schemeClr val="tx1">
                    <a:lumMod val="10000"/>
                  </a:schemeClr>
                </a:solidFill>
              </a:rPr>
              <a:t>Result of execution</a:t>
            </a:r>
          </a:p>
        </p:txBody>
      </p:sp>
      <p:sp>
        <p:nvSpPr>
          <p:cNvPr id="23" name="TextBox 22">
            <a:extLst>
              <a:ext uri="{FF2B5EF4-FFF2-40B4-BE49-F238E27FC236}">
                <a16:creationId xmlns="" xmlns:a16="http://schemas.microsoft.com/office/drawing/2014/main" id="{8343EF84-6694-4078-8F72-5A754B8EBCC7}"/>
              </a:ext>
            </a:extLst>
          </p:cNvPr>
          <p:cNvSpPr txBox="1"/>
          <p:nvPr/>
        </p:nvSpPr>
        <p:spPr>
          <a:xfrm>
            <a:off x="9472246" y="4815950"/>
            <a:ext cx="1934308" cy="461665"/>
          </a:xfrm>
          <a:prstGeom prst="rect">
            <a:avLst/>
          </a:prstGeom>
          <a:noFill/>
        </p:spPr>
        <p:txBody>
          <a:bodyPr wrap="square" rtlCol="0">
            <a:spAutoFit/>
          </a:bodyPr>
          <a:lstStyle/>
          <a:p>
            <a:r>
              <a:rPr lang="en-US" dirty="0">
                <a:solidFill>
                  <a:schemeClr val="tx1">
                    <a:lumMod val="10000"/>
                  </a:schemeClr>
                </a:solidFill>
              </a:rPr>
              <a:t>Test Report</a:t>
            </a:r>
          </a:p>
        </p:txBody>
      </p:sp>
      <p:pic>
        <p:nvPicPr>
          <p:cNvPr id="25" name="Graphic 24" descr="Man">
            <a:extLst>
              <a:ext uri="{FF2B5EF4-FFF2-40B4-BE49-F238E27FC236}">
                <a16:creationId xmlns="" xmlns:a16="http://schemas.microsoft.com/office/drawing/2014/main" id="{AA82EF98-7C4F-4278-BCBA-D29A7F19EA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2262554" y="4718714"/>
            <a:ext cx="914400" cy="914400"/>
          </a:xfrm>
          <a:prstGeom prst="rect">
            <a:avLst/>
          </a:prstGeom>
        </p:spPr>
      </p:pic>
      <p:pic>
        <p:nvPicPr>
          <p:cNvPr id="26" name="Graphic 25" descr="Man">
            <a:extLst>
              <a:ext uri="{FF2B5EF4-FFF2-40B4-BE49-F238E27FC236}">
                <a16:creationId xmlns="" xmlns:a16="http://schemas.microsoft.com/office/drawing/2014/main" id="{99A0E57F-0B9C-4B6C-94E5-637F0FC044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007600" y="3351682"/>
            <a:ext cx="914400" cy="914400"/>
          </a:xfrm>
          <a:prstGeom prst="rect">
            <a:avLst/>
          </a:prstGeom>
        </p:spPr>
      </p:pic>
      <p:cxnSp>
        <p:nvCxnSpPr>
          <p:cNvPr id="28" name="Straight Arrow Connector 27">
            <a:extLst>
              <a:ext uri="{FF2B5EF4-FFF2-40B4-BE49-F238E27FC236}">
                <a16:creationId xmlns="" xmlns:a16="http://schemas.microsoft.com/office/drawing/2014/main" id="{CDF2F2EE-3103-4274-9AC1-A6BA0CECFE7C}"/>
              </a:ext>
            </a:extLst>
          </p:cNvPr>
          <p:cNvCxnSpPr>
            <a:stCxn id="25" idx="0"/>
            <a:endCxn id="10" idx="2"/>
          </p:cNvCxnSpPr>
          <p:nvPr/>
        </p:nvCxnSpPr>
        <p:spPr>
          <a:xfrm flipV="1">
            <a:off x="2719754" y="4129452"/>
            <a:ext cx="0" cy="589262"/>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 xmlns:a16="http://schemas.microsoft.com/office/drawing/2014/main" id="{44CA0D8F-43B9-41CB-B0EF-3495A3C6F07B}"/>
              </a:ext>
            </a:extLst>
          </p:cNvPr>
          <p:cNvCxnSpPr/>
          <p:nvPr/>
        </p:nvCxnSpPr>
        <p:spPr>
          <a:xfrm flipV="1">
            <a:off x="2719754" y="2762420"/>
            <a:ext cx="0" cy="589262"/>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2DE0137E-CE5C-48E6-84B6-E02D31F15C8A}"/>
              </a:ext>
            </a:extLst>
          </p:cNvPr>
          <p:cNvCxnSpPr/>
          <p:nvPr/>
        </p:nvCxnSpPr>
        <p:spPr>
          <a:xfrm>
            <a:off x="3686908" y="2380456"/>
            <a:ext cx="112620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 xmlns:a16="http://schemas.microsoft.com/office/drawing/2014/main" id="{7DF69867-B3BD-4EB7-91B6-C78380E1BCF1}"/>
              </a:ext>
            </a:extLst>
          </p:cNvPr>
          <p:cNvCxnSpPr/>
          <p:nvPr/>
        </p:nvCxnSpPr>
        <p:spPr>
          <a:xfrm>
            <a:off x="4813110" y="2380456"/>
            <a:ext cx="0" cy="916657"/>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11DDAB83-35F1-4507-9B0C-54C6E3366B2E}"/>
              </a:ext>
            </a:extLst>
          </p:cNvPr>
          <p:cNvCxnSpPr/>
          <p:nvPr/>
        </p:nvCxnSpPr>
        <p:spPr>
          <a:xfrm>
            <a:off x="5708745" y="2380456"/>
            <a:ext cx="112620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 xmlns:a16="http://schemas.microsoft.com/office/drawing/2014/main" id="{F86F988E-C9BB-47AE-A6DB-168428803124}"/>
              </a:ext>
            </a:extLst>
          </p:cNvPr>
          <p:cNvCxnSpPr/>
          <p:nvPr/>
        </p:nvCxnSpPr>
        <p:spPr>
          <a:xfrm>
            <a:off x="5720118" y="2379204"/>
            <a:ext cx="0" cy="916657"/>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 xmlns:a16="http://schemas.microsoft.com/office/drawing/2014/main" id="{105630CC-447D-46D4-B512-60B56272B962}"/>
              </a:ext>
            </a:extLst>
          </p:cNvPr>
          <p:cNvCxnSpPr>
            <a:cxnSpLocks/>
            <a:endCxn id="7" idx="0"/>
          </p:cNvCxnSpPr>
          <p:nvPr/>
        </p:nvCxnSpPr>
        <p:spPr>
          <a:xfrm>
            <a:off x="5304692" y="4130125"/>
            <a:ext cx="0" cy="50049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 xmlns:a16="http://schemas.microsoft.com/office/drawing/2014/main" id="{BD4EAA11-EBA0-42D3-AF85-7B79C04E0260}"/>
              </a:ext>
            </a:extLst>
          </p:cNvPr>
          <p:cNvCxnSpPr>
            <a:stCxn id="18" idx="3"/>
            <a:endCxn id="13" idx="1"/>
          </p:cNvCxnSpPr>
          <p:nvPr/>
        </p:nvCxnSpPr>
        <p:spPr>
          <a:xfrm>
            <a:off x="6271846" y="5046783"/>
            <a:ext cx="531446" cy="1"/>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 xmlns:a16="http://schemas.microsoft.com/office/drawing/2014/main" id="{EAFB8740-6056-4E52-A3C1-A5D3CD48FE29}"/>
              </a:ext>
            </a:extLst>
          </p:cNvPr>
          <p:cNvCxnSpPr>
            <a:cxnSpLocks/>
            <a:endCxn id="23" idx="1"/>
          </p:cNvCxnSpPr>
          <p:nvPr/>
        </p:nvCxnSpPr>
        <p:spPr>
          <a:xfrm flipV="1">
            <a:off x="8711223" y="5046783"/>
            <a:ext cx="761023" cy="31794"/>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 xmlns:a16="http://schemas.microsoft.com/office/drawing/2014/main" id="{A04D4ECE-2B5F-4615-9D3F-587FEA4FE750}"/>
              </a:ext>
            </a:extLst>
          </p:cNvPr>
          <p:cNvCxnSpPr>
            <a:cxnSpLocks/>
          </p:cNvCxnSpPr>
          <p:nvPr/>
        </p:nvCxnSpPr>
        <p:spPr>
          <a:xfrm flipV="1">
            <a:off x="2719754" y="5751261"/>
            <a:ext cx="0" cy="262852"/>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 xmlns:a16="http://schemas.microsoft.com/office/drawing/2014/main" id="{72FE6AF2-888F-429B-8128-8E1C474E6E59}"/>
              </a:ext>
            </a:extLst>
          </p:cNvPr>
          <p:cNvCxnSpPr>
            <a:cxnSpLocks/>
          </p:cNvCxnSpPr>
          <p:nvPr/>
        </p:nvCxnSpPr>
        <p:spPr>
          <a:xfrm flipV="1">
            <a:off x="2719754" y="5941325"/>
            <a:ext cx="5050692" cy="5351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 xmlns:a16="http://schemas.microsoft.com/office/drawing/2014/main" id="{6AF91548-6BB4-4131-A369-5522E2B90EC5}"/>
              </a:ext>
            </a:extLst>
          </p:cNvPr>
          <p:cNvCxnSpPr/>
          <p:nvPr/>
        </p:nvCxnSpPr>
        <p:spPr>
          <a:xfrm>
            <a:off x="7770446" y="5462953"/>
            <a:ext cx="0" cy="47837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 xmlns:a16="http://schemas.microsoft.com/office/drawing/2014/main" id="{0E261323-0570-4DDE-9AC9-0D387A7D9B7D}"/>
              </a:ext>
            </a:extLst>
          </p:cNvPr>
          <p:cNvCxnSpPr>
            <a:stCxn id="12" idx="1"/>
          </p:cNvCxnSpPr>
          <p:nvPr/>
        </p:nvCxnSpPr>
        <p:spPr>
          <a:xfrm flipH="1" flipV="1">
            <a:off x="8711223" y="2372455"/>
            <a:ext cx="761023" cy="1"/>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 xmlns:a16="http://schemas.microsoft.com/office/drawing/2014/main" id="{ACAD0F3B-5A75-4929-B498-904EC2895D82}"/>
              </a:ext>
            </a:extLst>
          </p:cNvPr>
          <p:cNvCxnSpPr>
            <a:cxnSpLocks/>
          </p:cNvCxnSpPr>
          <p:nvPr/>
        </p:nvCxnSpPr>
        <p:spPr>
          <a:xfrm flipV="1">
            <a:off x="10464800" y="2762420"/>
            <a:ext cx="0" cy="505936"/>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 xmlns:a16="http://schemas.microsoft.com/office/drawing/2014/main" id="{AA38FCD4-6511-40CF-A842-7089342892CC}"/>
              </a:ext>
            </a:extLst>
          </p:cNvPr>
          <p:cNvCxnSpPr>
            <a:cxnSpLocks/>
            <a:endCxn id="14" idx="0"/>
          </p:cNvCxnSpPr>
          <p:nvPr/>
        </p:nvCxnSpPr>
        <p:spPr>
          <a:xfrm flipH="1">
            <a:off x="10439400" y="4315460"/>
            <a:ext cx="25400" cy="315154"/>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 xmlns:a16="http://schemas.microsoft.com/office/drawing/2014/main" id="{9A4073B3-D3B9-4393-BD9E-1CEE5A92EF29}"/>
              </a:ext>
            </a:extLst>
          </p:cNvPr>
          <p:cNvSpPr txBox="1"/>
          <p:nvPr/>
        </p:nvSpPr>
        <p:spPr>
          <a:xfrm>
            <a:off x="1046328" y="5046782"/>
            <a:ext cx="1356902" cy="400110"/>
          </a:xfrm>
          <a:prstGeom prst="rect">
            <a:avLst/>
          </a:prstGeom>
          <a:noFill/>
        </p:spPr>
        <p:txBody>
          <a:bodyPr wrap="square" rtlCol="0">
            <a:spAutoFit/>
          </a:bodyPr>
          <a:lstStyle/>
          <a:p>
            <a:r>
              <a:rPr lang="en-US" sz="2000" dirty="0"/>
              <a:t>Developer</a:t>
            </a:r>
          </a:p>
        </p:txBody>
      </p:sp>
      <p:sp>
        <p:nvSpPr>
          <p:cNvPr id="56" name="TextBox 55">
            <a:extLst>
              <a:ext uri="{FF2B5EF4-FFF2-40B4-BE49-F238E27FC236}">
                <a16:creationId xmlns="" xmlns:a16="http://schemas.microsoft.com/office/drawing/2014/main" id="{AB9319ED-43C9-4029-A5EE-EDF7F2B7784C}"/>
              </a:ext>
            </a:extLst>
          </p:cNvPr>
          <p:cNvSpPr txBox="1"/>
          <p:nvPr/>
        </p:nvSpPr>
        <p:spPr>
          <a:xfrm>
            <a:off x="10809027" y="3762233"/>
            <a:ext cx="1232848" cy="400110"/>
          </a:xfrm>
          <a:prstGeom prst="rect">
            <a:avLst/>
          </a:prstGeom>
          <a:noFill/>
        </p:spPr>
        <p:txBody>
          <a:bodyPr wrap="square" rtlCol="0">
            <a:spAutoFit/>
          </a:bodyPr>
          <a:lstStyle/>
          <a:p>
            <a:r>
              <a:rPr lang="en-US" sz="2000" dirty="0"/>
              <a:t>Tester</a:t>
            </a:r>
          </a:p>
        </p:txBody>
      </p:sp>
    </p:spTree>
    <p:extLst>
      <p:ext uri="{BB962C8B-B14F-4D97-AF65-F5344CB8AC3E}">
        <p14:creationId xmlns:p14="http://schemas.microsoft.com/office/powerpoint/2010/main" val="39857549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BBB191-370A-4317-8FFB-7651CF3DD488}"/>
              </a:ext>
            </a:extLst>
          </p:cNvPr>
          <p:cNvSpPr>
            <a:spLocks noGrp="1"/>
          </p:cNvSpPr>
          <p:nvPr>
            <p:ph type="title"/>
          </p:nvPr>
        </p:nvSpPr>
        <p:spPr/>
        <p:txBody>
          <a:bodyPr/>
          <a:lstStyle/>
          <a:p>
            <a:r>
              <a:rPr lang="en-US" dirty="0"/>
              <a:t>Types of test activities</a:t>
            </a:r>
          </a:p>
        </p:txBody>
      </p:sp>
      <p:sp>
        <p:nvSpPr>
          <p:cNvPr id="5" name="Content Placeholder 4">
            <a:extLst>
              <a:ext uri="{FF2B5EF4-FFF2-40B4-BE49-F238E27FC236}">
                <a16:creationId xmlns="" xmlns:a16="http://schemas.microsoft.com/office/drawing/2014/main" id="{C5D475C1-C0EF-4A5F-A85A-ED8CF4D1D6DD}"/>
              </a:ext>
            </a:extLst>
          </p:cNvPr>
          <p:cNvSpPr>
            <a:spLocks noGrp="1"/>
          </p:cNvSpPr>
          <p:nvPr>
            <p:ph idx="1"/>
          </p:nvPr>
        </p:nvSpPr>
        <p:spPr>
          <a:xfrm>
            <a:off x="914400" y="1160585"/>
            <a:ext cx="10363200" cy="4706815"/>
          </a:xfrm>
        </p:spPr>
        <p:txBody>
          <a:bodyPr/>
          <a:lstStyle/>
          <a:p>
            <a:r>
              <a:rPr lang="en-US" sz="2400" b="1" dirty="0">
                <a:solidFill>
                  <a:srgbClr val="FF0000"/>
                </a:solidFill>
              </a:rPr>
              <a:t>Test design</a:t>
            </a:r>
          </a:p>
          <a:p>
            <a:pPr lvl="1"/>
            <a:r>
              <a:rPr lang="en-US" sz="2000" b="1" dirty="0">
                <a:solidFill>
                  <a:srgbClr val="FF0000"/>
                </a:solidFill>
              </a:rPr>
              <a:t>Design test cases, generate test data</a:t>
            </a:r>
          </a:p>
          <a:p>
            <a:pPr lvl="1"/>
            <a:r>
              <a:rPr lang="en-US" sz="2000" b="1" dirty="0">
                <a:solidFill>
                  <a:srgbClr val="FF0000"/>
                </a:solidFill>
              </a:rPr>
              <a:t>Requires knowledge on programming, testing and some logic</a:t>
            </a:r>
          </a:p>
          <a:p>
            <a:r>
              <a:rPr lang="en-US" sz="2400" dirty="0"/>
              <a:t>Test automation</a:t>
            </a:r>
          </a:p>
          <a:p>
            <a:pPr lvl="1"/>
            <a:r>
              <a:rPr lang="en-US" sz="2000" dirty="0"/>
              <a:t>Write test scripts </a:t>
            </a:r>
          </a:p>
          <a:p>
            <a:pPr lvl="1"/>
            <a:r>
              <a:rPr lang="en-US" sz="2000" dirty="0"/>
              <a:t>Requires knowledge of script languages and systems</a:t>
            </a:r>
          </a:p>
          <a:p>
            <a:r>
              <a:rPr lang="en-US" sz="2400" dirty="0"/>
              <a:t>Test execution</a:t>
            </a:r>
          </a:p>
          <a:p>
            <a:pPr lvl="1"/>
            <a:r>
              <a:rPr lang="en-US" sz="2000" dirty="0"/>
              <a:t>Run test data on Software Under Test (SUT) and record the outcomes</a:t>
            </a:r>
          </a:p>
          <a:p>
            <a:pPr lvl="1"/>
            <a:r>
              <a:rPr lang="en-US" sz="2000" dirty="0"/>
              <a:t>Requires knowledge on how to use testing tools</a:t>
            </a:r>
          </a:p>
          <a:p>
            <a:r>
              <a:rPr lang="en-US" sz="2400" dirty="0"/>
              <a:t>Test evaluation</a:t>
            </a:r>
          </a:p>
          <a:p>
            <a:pPr lvl="1"/>
            <a:r>
              <a:rPr lang="en-US" sz="2000" dirty="0"/>
              <a:t>Compare test outcomes and report to developers and other stakeholders</a:t>
            </a:r>
          </a:p>
          <a:p>
            <a:pPr lvl="1"/>
            <a:r>
              <a:rPr lang="en-US" sz="2000" dirty="0"/>
              <a:t>Requires domain knowledge</a:t>
            </a:r>
          </a:p>
        </p:txBody>
      </p:sp>
      <p:sp>
        <p:nvSpPr>
          <p:cNvPr id="3" name="Footer Placeholder 2">
            <a:extLst>
              <a:ext uri="{FF2B5EF4-FFF2-40B4-BE49-F238E27FC236}">
                <a16:creationId xmlns="" xmlns:a16="http://schemas.microsoft.com/office/drawing/2014/main" id="{916ABAA7-333C-4E85-8DCB-79B9ABB2A306}"/>
              </a:ext>
            </a:extLst>
          </p:cNvPr>
          <p:cNvSpPr>
            <a:spLocks noGrp="1"/>
          </p:cNvSpPr>
          <p:nvPr>
            <p:ph type="ftr" sz="quarter" idx="11"/>
          </p:nvPr>
        </p:nvSpPr>
        <p:spPr/>
        <p:txBody>
          <a:bodyPr/>
          <a:lstStyle/>
          <a:p>
            <a:r>
              <a:rPr lang="en-US"/>
              <a:t>C-S 743</a:t>
            </a:r>
          </a:p>
        </p:txBody>
      </p:sp>
      <p:sp>
        <p:nvSpPr>
          <p:cNvPr id="4" name="Slide Number Placeholder 3">
            <a:extLst>
              <a:ext uri="{FF2B5EF4-FFF2-40B4-BE49-F238E27FC236}">
                <a16:creationId xmlns="" xmlns:a16="http://schemas.microsoft.com/office/drawing/2014/main" id="{94088BA7-5BC4-4F3F-B4A0-1B7320962638}"/>
              </a:ext>
            </a:extLst>
          </p:cNvPr>
          <p:cNvSpPr>
            <a:spLocks noGrp="1"/>
          </p:cNvSpPr>
          <p:nvPr>
            <p:ph type="sldNum" sz="quarter" idx="12"/>
          </p:nvPr>
        </p:nvSpPr>
        <p:spPr/>
        <p:txBody>
          <a:bodyPr/>
          <a:lstStyle/>
          <a:p>
            <a:fld id="{F141F4FF-765B-435E-A0D3-7999797996A4}" type="slidenum">
              <a:rPr lang="en-US" smtClean="0"/>
              <a:t>6</a:t>
            </a:fld>
            <a:endParaRPr lang="en-US"/>
          </a:p>
        </p:txBody>
      </p:sp>
      <p:sp>
        <p:nvSpPr>
          <p:cNvPr id="6" name="TextBox 5">
            <a:extLst>
              <a:ext uri="{FF2B5EF4-FFF2-40B4-BE49-F238E27FC236}">
                <a16:creationId xmlns="" xmlns:a16="http://schemas.microsoft.com/office/drawing/2014/main" id="{96F7AA71-8D01-40AA-806F-C5ADABC0A0E2}"/>
              </a:ext>
            </a:extLst>
          </p:cNvPr>
          <p:cNvSpPr txBox="1"/>
          <p:nvPr/>
        </p:nvSpPr>
        <p:spPr>
          <a:xfrm>
            <a:off x="914400" y="6060831"/>
            <a:ext cx="4700954" cy="338554"/>
          </a:xfrm>
          <a:prstGeom prst="rect">
            <a:avLst/>
          </a:prstGeom>
          <a:noFill/>
        </p:spPr>
        <p:txBody>
          <a:bodyPr wrap="square" rtlCol="0">
            <a:spAutoFit/>
          </a:bodyPr>
          <a:lstStyle/>
          <a:p>
            <a:r>
              <a:rPr lang="en-US" sz="1600" dirty="0"/>
              <a:t>© Ammann and Offutt, 2008</a:t>
            </a:r>
          </a:p>
        </p:txBody>
      </p:sp>
    </p:spTree>
    <p:extLst>
      <p:ext uri="{BB962C8B-B14F-4D97-AF65-F5344CB8AC3E}">
        <p14:creationId xmlns:p14="http://schemas.microsoft.com/office/powerpoint/2010/main" val="28110773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983E77-681A-4BEA-AA89-0FF8FCBBBF63}"/>
              </a:ext>
            </a:extLst>
          </p:cNvPr>
          <p:cNvSpPr>
            <a:spLocks noGrp="1"/>
          </p:cNvSpPr>
          <p:nvPr>
            <p:ph type="title"/>
          </p:nvPr>
        </p:nvSpPr>
        <p:spPr/>
        <p:txBody>
          <a:bodyPr/>
          <a:lstStyle/>
          <a:p>
            <a:r>
              <a:rPr lang="en-US" dirty="0"/>
              <a:t>Static and Dynamic Testing</a:t>
            </a:r>
          </a:p>
        </p:txBody>
      </p:sp>
      <p:sp>
        <p:nvSpPr>
          <p:cNvPr id="3" name="Content Placeholder 2">
            <a:extLst>
              <a:ext uri="{FF2B5EF4-FFF2-40B4-BE49-F238E27FC236}">
                <a16:creationId xmlns="" xmlns:a16="http://schemas.microsoft.com/office/drawing/2014/main" id="{75D32BC2-A4D6-4731-ABE3-38E3DDE8D38B}"/>
              </a:ext>
            </a:extLst>
          </p:cNvPr>
          <p:cNvSpPr>
            <a:spLocks noGrp="1"/>
          </p:cNvSpPr>
          <p:nvPr>
            <p:ph idx="1"/>
          </p:nvPr>
        </p:nvSpPr>
        <p:spPr/>
        <p:txBody>
          <a:bodyPr/>
          <a:lstStyle/>
          <a:p>
            <a:r>
              <a:rPr lang="en-US" dirty="0"/>
              <a:t>Static Testing</a:t>
            </a:r>
          </a:p>
          <a:p>
            <a:pPr lvl="1"/>
            <a:r>
              <a:rPr lang="en-US" dirty="0"/>
              <a:t>Testing without executing the program</a:t>
            </a:r>
          </a:p>
          <a:p>
            <a:pPr lvl="1"/>
            <a:r>
              <a:rPr lang="en-US" dirty="0"/>
              <a:t>Code review, symbolic execution</a:t>
            </a:r>
          </a:p>
          <a:p>
            <a:r>
              <a:rPr lang="en-US" dirty="0"/>
              <a:t>Dynamic Testing</a:t>
            </a:r>
          </a:p>
          <a:p>
            <a:pPr lvl="1"/>
            <a:r>
              <a:rPr lang="en-US" dirty="0"/>
              <a:t>Testing by running the program with test data</a:t>
            </a:r>
          </a:p>
          <a:p>
            <a:endParaRPr lang="en-US" dirty="0"/>
          </a:p>
          <a:p>
            <a:r>
              <a:rPr lang="en-US" dirty="0"/>
              <a:t>We will discuss, and possibly work on, both types of testing in this course</a:t>
            </a:r>
          </a:p>
        </p:txBody>
      </p:sp>
      <p:sp>
        <p:nvSpPr>
          <p:cNvPr id="4" name="Footer Placeholder 3">
            <a:extLst>
              <a:ext uri="{FF2B5EF4-FFF2-40B4-BE49-F238E27FC236}">
                <a16:creationId xmlns="" xmlns:a16="http://schemas.microsoft.com/office/drawing/2014/main" id="{A93E4F5F-B1C0-4875-B496-EBB088C49B11}"/>
              </a:ext>
            </a:extLst>
          </p:cNvPr>
          <p:cNvSpPr>
            <a:spLocks noGrp="1"/>
          </p:cNvSpPr>
          <p:nvPr>
            <p:ph type="ftr" sz="quarter" idx="11"/>
          </p:nvPr>
        </p:nvSpPr>
        <p:spPr/>
        <p:txBody>
          <a:bodyPr/>
          <a:lstStyle/>
          <a:p>
            <a:r>
              <a:rPr lang="en-US"/>
              <a:t>C-S 743</a:t>
            </a:r>
          </a:p>
        </p:txBody>
      </p:sp>
      <p:sp>
        <p:nvSpPr>
          <p:cNvPr id="5" name="Slide Number Placeholder 4">
            <a:extLst>
              <a:ext uri="{FF2B5EF4-FFF2-40B4-BE49-F238E27FC236}">
                <a16:creationId xmlns="" xmlns:a16="http://schemas.microsoft.com/office/drawing/2014/main" id="{E7A2BB50-CC64-48CF-B6A5-33ECF8751F7A}"/>
              </a:ext>
            </a:extLst>
          </p:cNvPr>
          <p:cNvSpPr>
            <a:spLocks noGrp="1"/>
          </p:cNvSpPr>
          <p:nvPr>
            <p:ph type="sldNum" sz="quarter" idx="12"/>
          </p:nvPr>
        </p:nvSpPr>
        <p:spPr/>
        <p:txBody>
          <a:bodyPr/>
          <a:lstStyle/>
          <a:p>
            <a:fld id="{F141F4FF-765B-435E-A0D3-7999797996A4}" type="slidenum">
              <a:rPr lang="en-US" smtClean="0"/>
              <a:t>7</a:t>
            </a:fld>
            <a:endParaRPr lang="en-US"/>
          </a:p>
        </p:txBody>
      </p:sp>
    </p:spTree>
    <p:extLst>
      <p:ext uri="{BB962C8B-B14F-4D97-AF65-F5344CB8AC3E}">
        <p14:creationId xmlns:p14="http://schemas.microsoft.com/office/powerpoint/2010/main" val="35490771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304800"/>
            <a:ext cx="10363200" cy="685800"/>
          </a:xfrm>
        </p:spPr>
        <p:txBody>
          <a:bodyPr/>
          <a:lstStyle/>
          <a:p>
            <a:pPr eaLnBrk="1" hangingPunct="1"/>
            <a:r>
              <a:rPr lang="en-US" dirty="0"/>
              <a:t>Specification, Program and Test cases</a:t>
            </a:r>
          </a:p>
        </p:txBody>
      </p:sp>
      <p:sp>
        <p:nvSpPr>
          <p:cNvPr id="1331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DAF4C9-8F03-40EF-BC13-9760673E664C}" type="slidenum">
              <a:rPr lang="en-US">
                <a:solidFill>
                  <a:schemeClr val="tx2"/>
                </a:solidFill>
              </a:rPr>
              <a:pPr eaLnBrk="1" hangingPunct="1"/>
              <a:t>8</a:t>
            </a:fld>
            <a:endParaRPr lang="en-US">
              <a:solidFill>
                <a:schemeClr val="tx2"/>
              </a:solidFill>
            </a:endParaRPr>
          </a:p>
        </p:txBody>
      </p:sp>
      <p:sp>
        <p:nvSpPr>
          <p:cNvPr id="13316" name="Oval 3"/>
          <p:cNvSpPr>
            <a:spLocks noChangeArrowheads="1"/>
          </p:cNvSpPr>
          <p:nvPr/>
        </p:nvSpPr>
        <p:spPr bwMode="auto">
          <a:xfrm>
            <a:off x="2708031" y="2057400"/>
            <a:ext cx="2819400" cy="2819400"/>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3317" name="Oval 4"/>
          <p:cNvSpPr>
            <a:spLocks noChangeArrowheads="1"/>
          </p:cNvSpPr>
          <p:nvPr/>
        </p:nvSpPr>
        <p:spPr bwMode="auto">
          <a:xfrm>
            <a:off x="4308231" y="2057400"/>
            <a:ext cx="2819400" cy="2819400"/>
          </a:xfrm>
          <a:prstGeom prst="ellipse">
            <a:avLst/>
          </a:pr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3318" name="Oval 5"/>
          <p:cNvSpPr>
            <a:spLocks noChangeArrowheads="1"/>
          </p:cNvSpPr>
          <p:nvPr/>
        </p:nvSpPr>
        <p:spPr bwMode="auto">
          <a:xfrm>
            <a:off x="3774831" y="3276600"/>
            <a:ext cx="2819400" cy="2819400"/>
          </a:xfrm>
          <a:prstGeom prst="ellipse">
            <a:avLst/>
          </a:prstGeom>
          <a:noFill/>
          <a:ln w="28575">
            <a:solidFill>
              <a:srgbClr val="3333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3319" name="Text Box 6"/>
          <p:cNvSpPr txBox="1">
            <a:spLocks noChangeArrowheads="1"/>
          </p:cNvSpPr>
          <p:nvPr/>
        </p:nvSpPr>
        <p:spPr bwMode="auto">
          <a:xfrm>
            <a:off x="2250831" y="1676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Specification</a:t>
            </a:r>
          </a:p>
        </p:txBody>
      </p:sp>
      <p:sp>
        <p:nvSpPr>
          <p:cNvPr id="13320" name="Text Box 7"/>
          <p:cNvSpPr txBox="1">
            <a:spLocks noChangeArrowheads="1"/>
          </p:cNvSpPr>
          <p:nvPr/>
        </p:nvSpPr>
        <p:spPr bwMode="auto">
          <a:xfrm>
            <a:off x="7051431" y="20574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Program</a:t>
            </a:r>
          </a:p>
        </p:txBody>
      </p:sp>
      <p:sp>
        <p:nvSpPr>
          <p:cNvPr id="13321" name="Text Box 8"/>
          <p:cNvSpPr txBox="1">
            <a:spLocks noChangeArrowheads="1"/>
          </p:cNvSpPr>
          <p:nvPr/>
        </p:nvSpPr>
        <p:spPr bwMode="auto">
          <a:xfrm>
            <a:off x="6670431" y="50292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Test cases</a:t>
            </a:r>
          </a:p>
        </p:txBody>
      </p:sp>
      <p:sp>
        <p:nvSpPr>
          <p:cNvPr id="13322" name="Text Box 9"/>
          <p:cNvSpPr txBox="1">
            <a:spLocks noChangeArrowheads="1"/>
          </p:cNvSpPr>
          <p:nvPr/>
        </p:nvSpPr>
        <p:spPr bwMode="auto">
          <a:xfrm>
            <a:off x="4917831" y="36576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1</a:t>
            </a:r>
          </a:p>
        </p:txBody>
      </p:sp>
      <p:sp>
        <p:nvSpPr>
          <p:cNvPr id="13323" name="Text Box 10"/>
          <p:cNvSpPr txBox="1">
            <a:spLocks noChangeArrowheads="1"/>
          </p:cNvSpPr>
          <p:nvPr/>
        </p:nvSpPr>
        <p:spPr bwMode="auto">
          <a:xfrm>
            <a:off x="4765431" y="26670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2</a:t>
            </a:r>
          </a:p>
        </p:txBody>
      </p:sp>
      <p:sp>
        <p:nvSpPr>
          <p:cNvPr id="13324" name="Text Box 11"/>
          <p:cNvSpPr txBox="1">
            <a:spLocks noChangeArrowheads="1"/>
          </p:cNvSpPr>
          <p:nvPr/>
        </p:nvSpPr>
        <p:spPr bwMode="auto">
          <a:xfrm>
            <a:off x="4003431" y="41910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3</a:t>
            </a:r>
          </a:p>
        </p:txBody>
      </p:sp>
      <p:sp>
        <p:nvSpPr>
          <p:cNvPr id="13325" name="Text Box 12"/>
          <p:cNvSpPr txBox="1">
            <a:spLocks noChangeArrowheads="1"/>
          </p:cNvSpPr>
          <p:nvPr/>
        </p:nvSpPr>
        <p:spPr bwMode="auto">
          <a:xfrm>
            <a:off x="5679831" y="41148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4</a:t>
            </a:r>
          </a:p>
        </p:txBody>
      </p:sp>
      <p:sp>
        <p:nvSpPr>
          <p:cNvPr id="13326" name="Text Box 13"/>
          <p:cNvSpPr txBox="1">
            <a:spLocks noChangeArrowheads="1"/>
          </p:cNvSpPr>
          <p:nvPr/>
        </p:nvSpPr>
        <p:spPr bwMode="auto">
          <a:xfrm>
            <a:off x="3698631" y="3048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5</a:t>
            </a:r>
          </a:p>
        </p:txBody>
      </p:sp>
      <p:sp>
        <p:nvSpPr>
          <p:cNvPr id="13327" name="Text Box 14"/>
          <p:cNvSpPr txBox="1">
            <a:spLocks noChangeArrowheads="1"/>
          </p:cNvSpPr>
          <p:nvPr/>
        </p:nvSpPr>
        <p:spPr bwMode="auto">
          <a:xfrm>
            <a:off x="4765431" y="51816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6</a:t>
            </a:r>
          </a:p>
        </p:txBody>
      </p:sp>
      <p:sp>
        <p:nvSpPr>
          <p:cNvPr id="13328" name="Text Box 15"/>
          <p:cNvSpPr txBox="1">
            <a:spLocks noChangeArrowheads="1"/>
          </p:cNvSpPr>
          <p:nvPr/>
        </p:nvSpPr>
        <p:spPr bwMode="auto">
          <a:xfrm>
            <a:off x="6213231" y="3048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7</a:t>
            </a:r>
          </a:p>
        </p:txBody>
      </p:sp>
      <p:sp>
        <p:nvSpPr>
          <p:cNvPr id="13329" name="Rectangle 16"/>
          <p:cNvSpPr>
            <a:spLocks noChangeArrowheads="1"/>
          </p:cNvSpPr>
          <p:nvPr/>
        </p:nvSpPr>
        <p:spPr bwMode="auto">
          <a:xfrm>
            <a:off x="2098431" y="1219200"/>
            <a:ext cx="7391400" cy="4876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3330" name="Text Box 17"/>
          <p:cNvSpPr txBox="1">
            <a:spLocks noChangeArrowheads="1"/>
          </p:cNvSpPr>
          <p:nvPr/>
        </p:nvSpPr>
        <p:spPr bwMode="auto">
          <a:xfrm>
            <a:off x="7584831" y="11430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atin typeface="Times New Roman" panose="02020603050405020304" pitchFamily="18" charset="0"/>
              </a:rPr>
              <a:t>Universe</a:t>
            </a:r>
          </a:p>
        </p:txBody>
      </p:sp>
      <p:sp>
        <p:nvSpPr>
          <p:cNvPr id="13331" name="Line 18"/>
          <p:cNvSpPr>
            <a:spLocks noChangeShapeType="1"/>
          </p:cNvSpPr>
          <p:nvPr/>
        </p:nvSpPr>
        <p:spPr bwMode="auto">
          <a:xfrm>
            <a:off x="2860431" y="2133600"/>
            <a:ext cx="381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2" name="Line 19"/>
          <p:cNvSpPr>
            <a:spLocks noChangeShapeType="1"/>
          </p:cNvSpPr>
          <p:nvPr/>
        </p:nvSpPr>
        <p:spPr bwMode="auto">
          <a:xfrm flipH="1">
            <a:off x="6975231" y="2514600"/>
            <a:ext cx="304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3" name="Line 20"/>
          <p:cNvSpPr>
            <a:spLocks noChangeShapeType="1"/>
          </p:cNvSpPr>
          <p:nvPr/>
        </p:nvSpPr>
        <p:spPr bwMode="auto">
          <a:xfrm flipH="1">
            <a:off x="6365631" y="5410200"/>
            <a:ext cx="3048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4" name="Footer Placeholder 2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TextBox 1">
            <a:extLst>
              <a:ext uri="{FF2B5EF4-FFF2-40B4-BE49-F238E27FC236}">
                <a16:creationId xmlns="" xmlns:a16="http://schemas.microsoft.com/office/drawing/2014/main" id="{075A2645-5522-442D-BD4B-0CC96E6C3447}"/>
              </a:ext>
            </a:extLst>
          </p:cNvPr>
          <p:cNvSpPr txBox="1"/>
          <p:nvPr/>
        </p:nvSpPr>
        <p:spPr>
          <a:xfrm>
            <a:off x="621323" y="6401508"/>
            <a:ext cx="3305908" cy="338554"/>
          </a:xfrm>
          <a:prstGeom prst="rect">
            <a:avLst/>
          </a:prstGeom>
          <a:noFill/>
        </p:spPr>
        <p:txBody>
          <a:bodyPr wrap="square" rtlCol="0">
            <a:spAutoFit/>
          </a:bodyPr>
          <a:lstStyle/>
          <a:p>
            <a:r>
              <a:rPr lang="en-US" sz="1600" dirty="0"/>
              <a:t>© Paul Jorgensen, 2008</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Explanation of the three circles</a:t>
            </a:r>
          </a:p>
        </p:txBody>
      </p:sp>
      <p:sp>
        <p:nvSpPr>
          <p:cNvPr id="5" name="Content Placeholder 4"/>
          <p:cNvSpPr>
            <a:spLocks noGrp="1"/>
          </p:cNvSpPr>
          <p:nvPr>
            <p:ph sz="quarter" idx="1"/>
          </p:nvPr>
        </p:nvSpPr>
        <p:spPr/>
        <p:txBody>
          <a:bodyPr/>
          <a:lstStyle/>
          <a:p>
            <a:r>
              <a:rPr lang="en-US" dirty="0"/>
              <a:t>The specification circle describes the behaviors or functionalities that must be implemented – taken from the requirements document.</a:t>
            </a:r>
          </a:p>
          <a:p>
            <a:r>
              <a:rPr lang="en-US" dirty="0"/>
              <a:t>The program circle describes the behaviors or functionalities that have been implemented. It is possible that additional behaviors or functionalities might have been implemented by the developers, for the sake of convenience.</a:t>
            </a:r>
          </a:p>
          <a:p>
            <a:r>
              <a:rPr lang="en-US" dirty="0"/>
              <a:t>The test cases circle describes the behaviors or functionalities that have been tested.</a:t>
            </a:r>
          </a:p>
        </p:txBody>
      </p:sp>
      <p:sp>
        <p:nvSpPr>
          <p:cNvPr id="3" name="Footer Placeholder 2"/>
          <p:cNvSpPr>
            <a:spLocks noGrp="1"/>
          </p:cNvSpPr>
          <p:nvPr>
            <p:ph type="ftr" sz="quarter" idx="11"/>
          </p:nvPr>
        </p:nvSpPr>
        <p:spPr/>
        <p:txBody>
          <a:bodyPr/>
          <a:lstStyle/>
          <a:p>
            <a:pPr>
              <a:defRPr/>
            </a:pPr>
            <a:r>
              <a:rPr lang="en-US"/>
              <a:t>C-S 743</a:t>
            </a:r>
          </a:p>
        </p:txBody>
      </p:sp>
      <p:sp>
        <p:nvSpPr>
          <p:cNvPr id="4" name="Slide Number Placeholder 3"/>
          <p:cNvSpPr>
            <a:spLocks noGrp="1"/>
          </p:cNvSpPr>
          <p:nvPr>
            <p:ph type="sldNum" sz="quarter" idx="12"/>
          </p:nvPr>
        </p:nvSpPr>
        <p:spPr/>
        <p:txBody>
          <a:bodyPr/>
          <a:lstStyle/>
          <a:p>
            <a:fld id="{5F4A8736-9676-4215-9A15-F1CBFB2EAFD8}" type="slidenum">
              <a:rPr lang="en-US" smtClean="0"/>
              <a:pPr/>
              <a:t>9</a:t>
            </a:fld>
            <a:endParaRPr lang="en-US"/>
          </a:p>
        </p:txBody>
      </p:sp>
    </p:spTree>
    <p:extLst>
      <p:ext uri="{BB962C8B-B14F-4D97-AF65-F5344CB8AC3E}">
        <p14:creationId xmlns:p14="http://schemas.microsoft.com/office/powerpoint/2010/main" val="5954670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usiness2">
  <a:themeElements>
    <a:clrScheme name="business2 12">
      <a:dk1>
        <a:srgbClr val="FFFF99"/>
      </a:dk1>
      <a:lt1>
        <a:srgbClr val="FFFFFF"/>
      </a:lt1>
      <a:dk2>
        <a:srgbClr val="FFFF66"/>
      </a:dk2>
      <a:lt2>
        <a:srgbClr val="808080"/>
      </a:lt2>
      <a:accent1>
        <a:srgbClr val="0092C7"/>
      </a:accent1>
      <a:accent2>
        <a:srgbClr val="007DC0"/>
      </a:accent2>
      <a:accent3>
        <a:srgbClr val="FFFFFF"/>
      </a:accent3>
      <a:accent4>
        <a:srgbClr val="DADA82"/>
      </a:accent4>
      <a:accent5>
        <a:srgbClr val="AAC7E0"/>
      </a:accent5>
      <a:accent6>
        <a:srgbClr val="0071AE"/>
      </a:accent6>
      <a:hlink>
        <a:srgbClr val="FFFF66"/>
      </a:hlink>
      <a:folHlink>
        <a:srgbClr val="FFFF99"/>
      </a:folHlink>
    </a:clrScheme>
    <a:fontScheme name="business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usiness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usiness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usiness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usiness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usiness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usiness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usiness2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business2 9">
        <a:dk1>
          <a:srgbClr val="FFFF99"/>
        </a:dk1>
        <a:lt1>
          <a:srgbClr val="FFFFFF"/>
        </a:lt1>
        <a:dk2>
          <a:srgbClr val="FFFF66"/>
        </a:dk2>
        <a:lt2>
          <a:srgbClr val="808080"/>
        </a:lt2>
        <a:accent1>
          <a:srgbClr val="0092C7"/>
        </a:accent1>
        <a:accent2>
          <a:srgbClr val="99FF99"/>
        </a:accent2>
        <a:accent3>
          <a:srgbClr val="FFFFFF"/>
        </a:accent3>
        <a:accent4>
          <a:srgbClr val="DADA82"/>
        </a:accent4>
        <a:accent5>
          <a:srgbClr val="AAC7E0"/>
        </a:accent5>
        <a:accent6>
          <a:srgbClr val="8AE78A"/>
        </a:accent6>
        <a:hlink>
          <a:srgbClr val="FFFF99"/>
        </a:hlink>
        <a:folHlink>
          <a:srgbClr val="CCCCFF"/>
        </a:folHlink>
      </a:clrScheme>
      <a:clrMap bg1="lt1" tx1="dk1" bg2="lt2" tx2="dk2" accent1="accent1" accent2="accent2" accent3="accent3" accent4="accent4" accent5="accent5" accent6="accent6" hlink="hlink" folHlink="folHlink"/>
    </a:extraClrScheme>
    <a:extraClrScheme>
      <a:clrScheme name="business2 10">
        <a:dk1>
          <a:srgbClr val="FFFF99"/>
        </a:dk1>
        <a:lt1>
          <a:srgbClr val="FFFFFF"/>
        </a:lt1>
        <a:dk2>
          <a:srgbClr val="FFFF66"/>
        </a:dk2>
        <a:lt2>
          <a:srgbClr val="808080"/>
        </a:lt2>
        <a:accent1>
          <a:srgbClr val="0092C7"/>
        </a:accent1>
        <a:accent2>
          <a:srgbClr val="007DC0"/>
        </a:accent2>
        <a:accent3>
          <a:srgbClr val="FFFFFF"/>
        </a:accent3>
        <a:accent4>
          <a:srgbClr val="DADA82"/>
        </a:accent4>
        <a:accent5>
          <a:srgbClr val="AAC7E0"/>
        </a:accent5>
        <a:accent6>
          <a:srgbClr val="0071AE"/>
        </a:accent6>
        <a:hlink>
          <a:srgbClr val="FFFF99"/>
        </a:hlink>
        <a:folHlink>
          <a:srgbClr val="CCCCFF"/>
        </a:folHlink>
      </a:clrScheme>
      <a:clrMap bg1="lt1" tx1="dk1" bg2="lt2" tx2="dk2" accent1="accent1" accent2="accent2" accent3="accent3" accent4="accent4" accent5="accent5" accent6="accent6" hlink="hlink" folHlink="folHlink"/>
    </a:extraClrScheme>
    <a:extraClrScheme>
      <a:clrScheme name="business2 11">
        <a:dk1>
          <a:srgbClr val="FFFF99"/>
        </a:dk1>
        <a:lt1>
          <a:srgbClr val="FFFFFF"/>
        </a:lt1>
        <a:dk2>
          <a:srgbClr val="FFFF66"/>
        </a:dk2>
        <a:lt2>
          <a:srgbClr val="808080"/>
        </a:lt2>
        <a:accent1>
          <a:srgbClr val="0092C7"/>
        </a:accent1>
        <a:accent2>
          <a:srgbClr val="003B7F"/>
        </a:accent2>
        <a:accent3>
          <a:srgbClr val="FFFFFF"/>
        </a:accent3>
        <a:accent4>
          <a:srgbClr val="DADA82"/>
        </a:accent4>
        <a:accent5>
          <a:srgbClr val="AAC7E0"/>
        </a:accent5>
        <a:accent6>
          <a:srgbClr val="003572"/>
        </a:accent6>
        <a:hlink>
          <a:srgbClr val="FFFF99"/>
        </a:hlink>
        <a:folHlink>
          <a:srgbClr val="CCCCFF"/>
        </a:folHlink>
      </a:clrScheme>
      <a:clrMap bg1="lt1" tx1="dk1" bg2="lt2" tx2="dk2" accent1="accent1" accent2="accent2" accent3="accent3" accent4="accent4" accent5="accent5" accent6="accent6" hlink="hlink" folHlink="folHlink"/>
    </a:extraClrScheme>
    <a:extraClrScheme>
      <a:clrScheme name="business2 12">
        <a:dk1>
          <a:srgbClr val="FFFF99"/>
        </a:dk1>
        <a:lt1>
          <a:srgbClr val="FFFFFF"/>
        </a:lt1>
        <a:dk2>
          <a:srgbClr val="FFFF66"/>
        </a:dk2>
        <a:lt2>
          <a:srgbClr val="808080"/>
        </a:lt2>
        <a:accent1>
          <a:srgbClr val="0092C7"/>
        </a:accent1>
        <a:accent2>
          <a:srgbClr val="007DC0"/>
        </a:accent2>
        <a:accent3>
          <a:srgbClr val="FFFFFF"/>
        </a:accent3>
        <a:accent4>
          <a:srgbClr val="DADA82"/>
        </a:accent4>
        <a:accent5>
          <a:srgbClr val="AAC7E0"/>
        </a:accent5>
        <a:accent6>
          <a:srgbClr val="0071AE"/>
        </a:accent6>
        <a:hlink>
          <a:srgbClr val="FFFF66"/>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World Map</Template>
  <TotalTime>379</TotalTime>
  <Words>1062</Words>
  <Application>Microsoft Macintosh PowerPoint</Application>
  <PresentationFormat>Custom</PresentationFormat>
  <Paragraphs>229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business2</vt:lpstr>
      <vt:lpstr>Introduction to Software Testing</vt:lpstr>
      <vt:lpstr>Software Testing</vt:lpstr>
      <vt:lpstr>Three Important Questions to ask †</vt:lpstr>
      <vt:lpstr>Some facts about cost of software testing</vt:lpstr>
      <vt:lpstr>Activities involved in software testing</vt:lpstr>
      <vt:lpstr>Types of test activities</vt:lpstr>
      <vt:lpstr>Static and Dynamic Testing</vt:lpstr>
      <vt:lpstr>Specification, Program and Test cases</vt:lpstr>
      <vt:lpstr>Explanation of the three circles</vt:lpstr>
      <vt:lpstr>Regions on the diagram</vt:lpstr>
      <vt:lpstr>Try to achieve</vt:lpstr>
      <vt:lpstr>Black-box testing - Definition</vt:lpstr>
      <vt:lpstr>Black-box testing</vt:lpstr>
      <vt:lpstr>White-box testing - Definition</vt:lpstr>
      <vt:lpstr>White-box testing</vt:lpstr>
      <vt:lpstr>Gray-box testing</vt:lpstr>
      <vt:lpstr>Levels of testing</vt:lpstr>
      <vt:lpstr>PowerPoint Presentation</vt:lpstr>
      <vt:lpstr>PowerPoint Presentation</vt:lpstr>
      <vt:lpstr>Some definitions</vt:lpstr>
      <vt:lpstr>Some definitions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Software Testing</dc:title>
  <dc:creator>Kasilingam Periyasamy</dc:creator>
  <cp:lastModifiedBy>Mao Zheng</cp:lastModifiedBy>
  <cp:revision>14</cp:revision>
  <dcterms:created xsi:type="dcterms:W3CDTF">2018-08-30T18:45:45Z</dcterms:created>
  <dcterms:modified xsi:type="dcterms:W3CDTF">2019-09-05T16:58:04Z</dcterms:modified>
</cp:coreProperties>
</file>