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embeddings/oleObject6.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80"/>
  </p:notesMasterIdLst>
  <p:handoutMasterIdLst>
    <p:handoutMasterId r:id="rId81"/>
  </p:handoutMasterIdLst>
  <p:sldIdLst>
    <p:sldId id="349" r:id="rId2"/>
    <p:sldId id="350" r:id="rId3"/>
    <p:sldId id="348" r:id="rId4"/>
    <p:sldId id="342" r:id="rId5"/>
    <p:sldId id="343" r:id="rId6"/>
    <p:sldId id="344" r:id="rId7"/>
    <p:sldId id="345" r:id="rId8"/>
    <p:sldId id="346" r:id="rId9"/>
    <p:sldId id="347" r:id="rId10"/>
    <p:sldId id="340" r:id="rId11"/>
    <p:sldId id="324" r:id="rId12"/>
    <p:sldId id="258" r:id="rId13"/>
    <p:sldId id="259" r:id="rId14"/>
    <p:sldId id="260" r:id="rId15"/>
    <p:sldId id="261" r:id="rId16"/>
    <p:sldId id="356" r:id="rId17"/>
    <p:sldId id="262" r:id="rId18"/>
    <p:sldId id="355" r:id="rId19"/>
    <p:sldId id="264" r:id="rId20"/>
    <p:sldId id="268" r:id="rId21"/>
    <p:sldId id="269" r:id="rId22"/>
    <p:sldId id="270" r:id="rId23"/>
    <p:sldId id="271" r:id="rId24"/>
    <p:sldId id="327" r:id="rId25"/>
    <p:sldId id="328" r:id="rId26"/>
    <p:sldId id="272" r:id="rId27"/>
    <p:sldId id="273" r:id="rId28"/>
    <p:sldId id="276" r:id="rId29"/>
    <p:sldId id="277" r:id="rId30"/>
    <p:sldId id="278" r:id="rId31"/>
    <p:sldId id="351" r:id="rId32"/>
    <p:sldId id="279" r:id="rId33"/>
    <p:sldId id="280" r:id="rId34"/>
    <p:sldId id="281" r:id="rId35"/>
    <p:sldId id="282" r:id="rId36"/>
    <p:sldId id="358" r:id="rId37"/>
    <p:sldId id="283" r:id="rId38"/>
    <p:sldId id="284" r:id="rId39"/>
    <p:sldId id="285" r:id="rId40"/>
    <p:sldId id="286" r:id="rId41"/>
    <p:sldId id="287" r:id="rId42"/>
    <p:sldId id="354" r:id="rId43"/>
    <p:sldId id="289" r:id="rId44"/>
    <p:sldId id="357" r:id="rId45"/>
    <p:sldId id="329" r:id="rId46"/>
    <p:sldId id="290" r:id="rId47"/>
    <p:sldId id="291" r:id="rId48"/>
    <p:sldId id="292" r:id="rId49"/>
    <p:sldId id="353" r:id="rId50"/>
    <p:sldId id="294" r:id="rId51"/>
    <p:sldId id="295"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38" r:id="rId78"/>
    <p:sldId id="339" r:id="rId7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98" autoAdjust="0"/>
  </p:normalViewPr>
  <p:slideViewPr>
    <p:cSldViewPr>
      <p:cViewPr varScale="1">
        <p:scale>
          <a:sx n="62" d="100"/>
          <a:sy n="62" d="100"/>
        </p:scale>
        <p:origin x="-16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notesMaster" Target="notesMasters/notesMaster1.xml"/><Relationship Id="rId81" Type="http://schemas.openxmlformats.org/officeDocument/2006/relationships/handoutMaster" Target="handoutMasters/handoutMaster1.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157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10" charset="0"/>
                <a:ea typeface="+mn-ea"/>
                <a:cs typeface="+mn-cs"/>
              </a:defRPr>
            </a:lvl1pPr>
          </a:lstStyle>
          <a:p>
            <a:pPr>
              <a:defRPr/>
            </a:pPr>
            <a:endParaRPr lang="en-US"/>
          </a:p>
        </p:txBody>
      </p:sp>
      <p:sp>
        <p:nvSpPr>
          <p:cNvPr id="1157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157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90A0D95-B14D-D14D-B54D-89BA9BE5833A}" type="slidenum">
              <a:rPr lang="en-US"/>
              <a:pPr>
                <a:defRPr/>
              </a:pPr>
              <a:t>‹#›</a:t>
            </a:fld>
            <a:endParaRPr lang="en-US"/>
          </a:p>
        </p:txBody>
      </p:sp>
    </p:spTree>
    <p:extLst>
      <p:ext uri="{BB962C8B-B14F-4D97-AF65-F5344CB8AC3E}">
        <p14:creationId xmlns:p14="http://schemas.microsoft.com/office/powerpoint/2010/main" val="3048221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10"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55BA7B6-C9D6-474C-8137-A9753846A06A}" type="slidenum">
              <a:rPr lang="en-US"/>
              <a:pPr>
                <a:defRPr/>
              </a:pPr>
              <a:t>‹#›</a:t>
            </a:fld>
            <a:endParaRPr lang="en-US"/>
          </a:p>
        </p:txBody>
      </p:sp>
    </p:spTree>
    <p:extLst>
      <p:ext uri="{BB962C8B-B14F-4D97-AF65-F5344CB8AC3E}">
        <p14:creationId xmlns:p14="http://schemas.microsoft.com/office/powerpoint/2010/main" val="3279377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C81BE33-CA33-5245-B53D-C14CA0503463}" type="slidenum">
              <a:rPr lang="en-US" sz="1200">
                <a:latin typeface="Arial" charset="0"/>
              </a:rPr>
              <a:pPr/>
              <a:t>1</a:t>
            </a:fld>
            <a:endParaRPr lang="en-US" sz="1200">
              <a:latin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13</a:t>
            </a:fld>
            <a:endParaRPr lang="en-US"/>
          </a:p>
        </p:txBody>
      </p:sp>
    </p:spTree>
    <p:extLst>
      <p:ext uri="{BB962C8B-B14F-4D97-AF65-F5344CB8AC3E}">
        <p14:creationId xmlns:p14="http://schemas.microsoft.com/office/powerpoint/2010/main" val="2605184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E28DF9E-C859-E44E-97BD-C761722FAD08}" type="slidenum">
              <a:rPr lang="en-US" sz="1200">
                <a:latin typeface="Arial" charset="0"/>
              </a:rPr>
              <a:pPr/>
              <a:t>14</a:t>
            </a:fld>
            <a:endParaRPr lang="en-US" sz="1200">
              <a:latin typeface="Arial"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84BF00F-8192-0C42-A431-060826205BC7}" type="slidenum">
              <a:rPr lang="en-US" sz="1200">
                <a:latin typeface="Arial" charset="0"/>
              </a:rPr>
              <a:pPr/>
              <a:t>30</a:t>
            </a:fld>
            <a:endParaRPr lang="en-US" sz="1200">
              <a:latin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D50CCB-D60A-1D46-BE2F-06CD102CB521}" type="slidenum">
              <a:rPr lang="en-US" sz="1200">
                <a:latin typeface="Arial" charset="0"/>
              </a:rPr>
              <a:pPr/>
              <a:t>32</a:t>
            </a:fld>
            <a:endParaRPr lang="en-US" sz="1200">
              <a:latin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charset="0"/>
                <a:ea typeface="ＭＳ Ｐゴシック" charset="0"/>
                <a:cs typeface="ＭＳ Ｐゴシック" charset="0"/>
              </a:rPr>
              <a:t>x=0, z =9</a:t>
            </a:r>
          </a:p>
          <a:p>
            <a:pPr eaLnBrk="1" hangingPunct="1"/>
            <a:r>
              <a:rPr lang="en-US" dirty="0">
                <a:latin typeface="Arial" charset="0"/>
                <a:ea typeface="ＭＳ Ｐゴシック" charset="0"/>
                <a:cs typeface="ＭＳ Ｐゴシック" charset="0"/>
              </a:rPr>
              <a:t>x=6, z = 14</a:t>
            </a:r>
          </a:p>
          <a:p>
            <a:pPr eaLnBrk="1" hangingPunct="1"/>
            <a:r>
              <a:rPr lang="en-US" dirty="0">
                <a:latin typeface="Arial" charset="0"/>
                <a:ea typeface="ＭＳ Ｐゴシック" charset="0"/>
                <a:cs typeface="ＭＳ Ｐゴシック" charset="0"/>
              </a:rPr>
              <a:t>4 independent paths</a:t>
            </a:r>
          </a:p>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1" charset="-128"/>
                <a:cs typeface="ＭＳ Ｐゴシック" pitchFamily="-111" charset="-128"/>
              </a:rPr>
              <a:t>Loops are highly fault-prone, so they</a:t>
            </a:r>
            <a:r>
              <a:rPr lang="en-US" sz="1200" kern="1200" baseline="0" dirty="0" smtClean="0">
                <a:solidFill>
                  <a:schemeClr val="tx1"/>
                </a:solidFill>
                <a:effectLst/>
                <a:latin typeface="Arial" pitchFamily="-110" charset="0"/>
                <a:ea typeface="ＭＳ Ｐゴシック" pitchFamily="-111" charset="-128"/>
                <a:cs typeface="ＭＳ Ｐゴシック" pitchFamily="-111" charset="-128"/>
              </a:rPr>
              <a:t> </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need to be tested carefully</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Simple view: Every loop involves a decision to traverse the loop or not</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A bit better: Boundary value analysis on</a:t>
            </a:r>
            <a:r>
              <a:rPr lang="en-US" sz="1200" kern="1200" baseline="0" dirty="0" smtClean="0">
                <a:solidFill>
                  <a:schemeClr val="tx1"/>
                </a:solidFill>
                <a:effectLst/>
                <a:latin typeface="Arial" pitchFamily="-110" charset="0"/>
                <a:ea typeface="ＭＳ Ｐゴシック" pitchFamily="-111" charset="-128"/>
                <a:cs typeface="ＭＳ Ｐゴシック" pitchFamily="-111" charset="-128"/>
              </a:rPr>
              <a:t> </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the index variable</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Nested loops have to be tested</a:t>
            </a:r>
            <a:r>
              <a:rPr lang="en-US" sz="1200" kern="1200" baseline="0" dirty="0" smtClean="0">
                <a:solidFill>
                  <a:schemeClr val="tx1"/>
                </a:solidFill>
                <a:effectLst/>
                <a:latin typeface="Arial" pitchFamily="-110" charset="0"/>
                <a:ea typeface="ＭＳ Ｐゴシック" pitchFamily="-111" charset="-128"/>
                <a:cs typeface="ＭＳ Ｐゴシック" pitchFamily="-111" charset="-128"/>
              </a:rPr>
              <a:t> </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separately starting with the innermost</a:t>
            </a:r>
          </a:p>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33</a:t>
            </a:fld>
            <a:endParaRPr lang="en-US"/>
          </a:p>
        </p:txBody>
      </p:sp>
    </p:spTree>
    <p:extLst>
      <p:ext uri="{BB962C8B-B14F-4D97-AF65-F5344CB8AC3E}">
        <p14:creationId xmlns:p14="http://schemas.microsoft.com/office/powerpoint/2010/main" val="2833697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36</a:t>
            </a:fld>
            <a:endParaRPr lang="en-US"/>
          </a:p>
        </p:txBody>
      </p:sp>
    </p:spTree>
    <p:extLst>
      <p:ext uri="{BB962C8B-B14F-4D97-AF65-F5344CB8AC3E}">
        <p14:creationId xmlns:p14="http://schemas.microsoft.com/office/powerpoint/2010/main" val="3267315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Times New Roman" charset="0"/>
              </a:rPr>
              <a:t>and write down the test cases from the flow graph. Create a set of test data from the test cases just derived.</a:t>
            </a:r>
          </a:p>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39</a:t>
            </a:fld>
            <a:endParaRPr lang="en-US"/>
          </a:p>
        </p:txBody>
      </p:sp>
    </p:spTree>
    <p:extLst>
      <p:ext uri="{BB962C8B-B14F-4D97-AF65-F5344CB8AC3E}">
        <p14:creationId xmlns:p14="http://schemas.microsoft.com/office/powerpoint/2010/main" val="2282702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40</a:t>
            </a:fld>
            <a:endParaRPr lang="en-US"/>
          </a:p>
        </p:txBody>
      </p:sp>
    </p:spTree>
    <p:extLst>
      <p:ext uri="{BB962C8B-B14F-4D97-AF65-F5344CB8AC3E}">
        <p14:creationId xmlns:p14="http://schemas.microsoft.com/office/powerpoint/2010/main" val="751951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1" charset="-128"/>
                <a:cs typeface="ＭＳ Ｐゴシック" pitchFamily="-111" charset="-128"/>
              </a:rPr>
              <a:t>the </a:t>
            </a:r>
            <a:r>
              <a:rPr lang="en-US" sz="1200" kern="1200" dirty="0" err="1" smtClean="0">
                <a:solidFill>
                  <a:schemeClr val="tx1"/>
                </a:solidFill>
                <a:effectLst/>
                <a:latin typeface="Arial" pitchFamily="-110" charset="0"/>
                <a:ea typeface="ＭＳ Ｐゴシック" pitchFamily="-111" charset="-128"/>
                <a:cs typeface="ＭＳ Ｐゴシック" pitchFamily="-111" charset="-128"/>
              </a:rPr>
              <a:t>cyclomatic</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 complexity of a strongly connected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graph is provided by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the formula V(G) = e – n + p. The number of edges </a:t>
            </a:r>
            <a:r>
              <a:rPr lang="en-US" sz="1200" kern="1200" dirty="0" err="1" smtClean="0">
                <a:solidFill>
                  <a:schemeClr val="tx1"/>
                </a:solidFill>
                <a:effectLst/>
                <a:latin typeface="Arial" pitchFamily="-110" charset="0"/>
                <a:ea typeface="ＭＳ Ｐゴシック" pitchFamily="-111" charset="-128"/>
                <a:cs typeface="ＭＳ Ｐゴシック" pitchFamily="-111" charset="-128"/>
              </a:rPr>
              <a:t>i</a:t>
            </a:r>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s represented by e, the number of nodes by n and the number of connected areas by p. If we apply this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formula to the graph given in Figure 1.7, the number of linearly independent circuits is: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V(G) = e – n + p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 11 – 7 + 1 = 5 </a:t>
            </a:r>
          </a:p>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41</a:t>
            </a:fld>
            <a:endParaRPr lang="en-US"/>
          </a:p>
        </p:txBody>
      </p:sp>
    </p:spTree>
    <p:extLst>
      <p:ext uri="{BB962C8B-B14F-4D97-AF65-F5344CB8AC3E}">
        <p14:creationId xmlns:p14="http://schemas.microsoft.com/office/powerpoint/2010/main" val="3485092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1" charset="-128"/>
                <a:cs typeface="ＭＳ Ｐゴシック" pitchFamily="-111" charset="-128"/>
              </a:rPr>
              <a:t>Most commercial tools measure</a:t>
            </a:r>
            <a:r>
              <a:rPr lang="en-US" sz="1200" kern="1200" baseline="0" dirty="0" smtClean="0">
                <a:solidFill>
                  <a:schemeClr val="tx1"/>
                </a:solidFill>
                <a:effectLst/>
                <a:latin typeface="Arial" pitchFamily="-110" charset="0"/>
                <a:ea typeface="ＭＳ Ｐゴシック" pitchFamily="-111" charset="-128"/>
                <a:cs typeface="ＭＳ Ｐゴシック" pitchFamily="-111" charset="-128"/>
              </a:rPr>
              <a:t> </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statement and branch coverage</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point out inadequate test suites</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suggest the presence of surprises, such as</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blind spots in the test design</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Help identify parts of the implementation</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that require structural testing</a:t>
            </a:r>
          </a:p>
          <a:p>
            <a:endParaRPr lang="en-US" sz="1200" kern="1200" dirty="0" smtClean="0">
              <a:solidFill>
                <a:schemeClr val="tx1"/>
              </a:solidFill>
              <a:effectLst/>
              <a:latin typeface="Arial" pitchFamily="-110" charset="0"/>
              <a:ea typeface="ＭＳ Ｐゴシック" pitchFamily="-111" charset="-128"/>
              <a:cs typeface="ＭＳ Ｐゴシック" pitchFamily="-111" charset="-128"/>
            </a:endParaRPr>
          </a:p>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42</a:t>
            </a:fld>
            <a:endParaRPr lang="en-US"/>
          </a:p>
        </p:txBody>
      </p:sp>
    </p:spTree>
    <p:extLst>
      <p:ext uri="{BB962C8B-B14F-4D97-AF65-F5344CB8AC3E}">
        <p14:creationId xmlns:p14="http://schemas.microsoft.com/office/powerpoint/2010/main" val="30036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D43AEE7-3E87-AB4C-B872-37D2041401B2}" type="slidenum">
              <a:rPr lang="en-US" sz="1200">
                <a:latin typeface="Arial" charset="0"/>
              </a:rPr>
              <a:pPr/>
              <a:t>3</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0674B54-B296-2F45-9B04-FAFFDE166E19}" type="slidenum">
              <a:rPr lang="en-US" sz="1200">
                <a:latin typeface="Arial" charset="0"/>
              </a:rPr>
              <a:pPr/>
              <a:t>45</a:t>
            </a:fld>
            <a:endParaRPr lang="en-US" sz="1200">
              <a:latin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49</a:t>
            </a:fld>
            <a:endParaRPr lang="en-US"/>
          </a:p>
        </p:txBody>
      </p:sp>
    </p:spTree>
    <p:extLst>
      <p:ext uri="{BB962C8B-B14F-4D97-AF65-F5344CB8AC3E}">
        <p14:creationId xmlns:p14="http://schemas.microsoft.com/office/powerpoint/2010/main" val="2588314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50</a:t>
            </a:fld>
            <a:endParaRPr lang="en-US"/>
          </a:p>
        </p:txBody>
      </p:sp>
    </p:spTree>
    <p:extLst>
      <p:ext uri="{BB962C8B-B14F-4D97-AF65-F5344CB8AC3E}">
        <p14:creationId xmlns:p14="http://schemas.microsoft.com/office/powerpoint/2010/main" val="4187846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BBF316A-1CC9-1F41-A974-1094DCA0B546}" type="slidenum">
              <a:rPr lang="en-US" sz="1200">
                <a:latin typeface="Arial" charset="0"/>
              </a:rPr>
              <a:pPr/>
              <a:t>53</a:t>
            </a:fld>
            <a:endParaRPr lang="en-US" sz="1200">
              <a:latin typeface="Arial"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US" sz="1200" kern="1200" dirty="0" smtClean="0">
                <a:solidFill>
                  <a:schemeClr val="tx1"/>
                </a:solidFill>
                <a:effectLst/>
                <a:latin typeface="Arial" pitchFamily="-110" charset="0"/>
                <a:ea typeface="ＭＳ Ｐゴシック" pitchFamily="-111" charset="-128"/>
                <a:cs typeface="ＭＳ Ｐゴシック" pitchFamily="-111" charset="-128"/>
              </a:rPr>
              <a:t>In the general application of</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Boundary Value Analysis can be done in a uniform manner.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The basic form of implementation is to maintain all but one of the variables at their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nominal (normal or average) values and allowing the remaining variable to take on its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extreme values. </a:t>
            </a:r>
          </a:p>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1" charset="-128"/>
                <a:cs typeface="ＭＳ Ｐゴシック" pitchFamily="-111" charset="-128"/>
              </a:rPr>
              <a:t>The underlying fact is that generally Boundary Value Testing techniques are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computationally and theoretically inexpensive </a:t>
            </a:r>
            <a:r>
              <a:rPr lang="en-US" sz="1200" kern="1200" dirty="0" err="1" smtClean="0">
                <a:solidFill>
                  <a:schemeClr val="tx1"/>
                </a:solidFill>
                <a:effectLst/>
                <a:latin typeface="Arial" pitchFamily="-110" charset="0"/>
                <a:ea typeface="ＭＳ Ｐゴシック" pitchFamily="-111" charset="-128"/>
                <a:cs typeface="ＭＳ Ｐゴシック" pitchFamily="-111" charset="-128"/>
              </a:rPr>
              <a:t>ithe</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 creation of test cases. For this reason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in many cases it can be desirable in its results to effort ratio. This means that Boundary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Value Analysis still has a part to play in modern day testing </a:t>
            </a:r>
            <a:r>
              <a:rPr lang="en-US" sz="1200" kern="1200" dirty="0" err="1" smtClean="0">
                <a:solidFill>
                  <a:schemeClr val="tx1"/>
                </a:solidFill>
                <a:effectLst/>
                <a:latin typeface="Arial" pitchFamily="-110" charset="0"/>
                <a:ea typeface="ＭＳ Ｐゴシック" pitchFamily="-111" charset="-128"/>
                <a:cs typeface="ＭＳ Ｐゴシック" pitchFamily="-111" charset="-128"/>
              </a:rPr>
              <a:t>practises</a:t>
            </a:r>
            <a:r>
              <a:rPr lang="en-US" sz="1200" kern="1200" dirty="0" smtClean="0">
                <a:solidFill>
                  <a:schemeClr val="tx1"/>
                </a:solidFill>
                <a:effectLst/>
                <a:latin typeface="Arial" pitchFamily="-110" charset="0"/>
                <a:ea typeface="ＭＳ Ｐゴシック" pitchFamily="-111" charset="-128"/>
                <a:cs typeface="ＭＳ Ｐゴシック" pitchFamily="-111" charset="-128"/>
              </a:rPr>
              <a:t> and should be wit </a:t>
            </a:r>
          </a:p>
          <a:p>
            <a:r>
              <a:rPr lang="en-US" sz="1200" kern="1200" dirty="0" smtClean="0">
                <a:solidFill>
                  <a:schemeClr val="tx1"/>
                </a:solidFill>
                <a:effectLst/>
                <a:latin typeface="Arial" pitchFamily="-110" charset="0"/>
                <a:ea typeface="ＭＳ Ｐゴシック" pitchFamily="-111" charset="-128"/>
                <a:cs typeface="ＭＳ Ｐゴシック" pitchFamily="-111" charset="-128"/>
              </a:rPr>
              <a:t>us for some time to come</a:t>
            </a:r>
          </a:p>
          <a:p>
            <a:endParaRPr lang="en-US" dirty="0"/>
          </a:p>
        </p:txBody>
      </p:sp>
      <p:sp>
        <p:nvSpPr>
          <p:cNvPr id="4" name="Slide Number Placeholder 3"/>
          <p:cNvSpPr>
            <a:spLocks noGrp="1"/>
          </p:cNvSpPr>
          <p:nvPr>
            <p:ph type="sldNum" sz="quarter" idx="10"/>
          </p:nvPr>
        </p:nvSpPr>
        <p:spPr/>
        <p:txBody>
          <a:bodyPr/>
          <a:lstStyle/>
          <a:p>
            <a:pPr>
              <a:defRPr/>
            </a:pPr>
            <a:fld id="{155BA7B6-C9D6-474C-8137-A9753846A06A}" type="slidenum">
              <a:rPr lang="en-US" smtClean="0"/>
              <a:pPr>
                <a:defRPr/>
              </a:pPr>
              <a:t>55</a:t>
            </a:fld>
            <a:endParaRPr lang="en-US"/>
          </a:p>
        </p:txBody>
      </p:sp>
    </p:spTree>
    <p:extLst>
      <p:ext uri="{BB962C8B-B14F-4D97-AF65-F5344CB8AC3E}">
        <p14:creationId xmlns:p14="http://schemas.microsoft.com/office/powerpoint/2010/main" val="1445393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BB33540-7780-2F46-BD85-7DE775B8C69A}" type="slidenum">
              <a:rPr lang="en-US" sz="1200">
                <a:latin typeface="Arial" charset="0"/>
              </a:rPr>
              <a:pPr/>
              <a:t>67</a:t>
            </a:fld>
            <a:endParaRPr lang="en-US" sz="1200">
              <a:latin typeface="Arial" charset="0"/>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Fixing error will still be back to development team</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E3D27B0-AF4E-AE47-AB88-0F4F5F9297A0}" type="slidenum">
              <a:rPr lang="en-US" sz="1200">
                <a:latin typeface="Arial" charset="0"/>
              </a:rPr>
              <a:pPr/>
              <a:t>77</a:t>
            </a:fld>
            <a:endParaRPr lang="en-US" sz="1200">
              <a:latin typeface="Arial" charset="0"/>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60BFA26-8DA8-D245-8781-931469E915F4}" type="slidenum">
              <a:rPr lang="en-US" sz="1200">
                <a:latin typeface="Arial" charset="0"/>
              </a:rPr>
              <a:pPr/>
              <a:t>78</a:t>
            </a:fld>
            <a:endParaRPr lang="en-US" sz="1200">
              <a:latin typeface="Arial" charset="0"/>
            </a:endParaRP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8801B0-A148-3046-8E55-9443EB4C878C}" type="slidenum">
              <a:rPr lang="en-US" sz="1200">
                <a:latin typeface="Arial" charset="0"/>
              </a:rPr>
              <a:pPr/>
              <a:t>4</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F31006-D4D9-6D44-A128-BFBB945CF8CE}" type="slidenum">
              <a:rPr lang="en-US" sz="1200">
                <a:latin typeface="Arial" charset="0"/>
              </a:rPr>
              <a:pPr/>
              <a:t>5</a:t>
            </a:fld>
            <a:endParaRPr lang="en-US" sz="1200">
              <a:latin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B210A7F-57A1-BA44-887C-E8027F848F9E}" type="slidenum">
              <a:rPr lang="en-US" sz="1200">
                <a:latin typeface="Arial" charset="0"/>
              </a:rPr>
              <a:pPr/>
              <a:t>6</a:t>
            </a:fld>
            <a:endParaRPr lang="en-US" sz="1200">
              <a:latin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6CE024-C90B-0347-98B9-024A956866AA}" type="slidenum">
              <a:rPr lang="en-US" sz="1200">
                <a:latin typeface="Arial" charset="0"/>
              </a:rPr>
              <a:pPr/>
              <a:t>7</a:t>
            </a:fld>
            <a:endParaRPr lang="en-US" sz="1200">
              <a:latin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AA42738-30F0-454C-AF0C-44D9A594721A}" type="slidenum">
              <a:rPr lang="en-US" sz="1200">
                <a:latin typeface="Arial" charset="0"/>
              </a:rPr>
              <a:pPr/>
              <a:t>8</a:t>
            </a:fld>
            <a:endParaRPr lang="en-US" sz="120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C33C9A1-FAD3-9043-A92C-E0EA6FDC6BEB}" type="slidenum">
              <a:rPr lang="en-US" sz="1200">
                <a:latin typeface="Arial" charset="0"/>
              </a:rPr>
              <a:pPr/>
              <a:t>9</a:t>
            </a:fld>
            <a:endParaRPr lang="en-US" sz="120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3927FBB-CDFC-6942-A164-1754EBC1023B}" type="slidenum">
              <a:rPr lang="en-US" sz="1200">
                <a:latin typeface="Arial" charset="0"/>
              </a:rPr>
              <a:pPr/>
              <a:t>11</a:t>
            </a:fld>
            <a:endParaRPr lang="en-US" sz="1200">
              <a:latin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12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110"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BB0DDBCB-F10B-F44C-90F1-47B67D0DCCF2}" type="datetime1">
              <a:rPr lang="en-US"/>
              <a:pPr>
                <a:defRPr/>
              </a:pPr>
              <a:t>12/4/18</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Lecture 9</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A8235746-DA5F-F744-8C7D-118E621FBC36}" type="slidenum">
              <a:rPr lang="en-US"/>
              <a:pPr>
                <a:defRPr/>
              </a:pPr>
              <a:t>‹#›</a:t>
            </a:fld>
            <a:endParaRPr lang="en-US"/>
          </a:p>
        </p:txBody>
      </p:sp>
    </p:spTree>
    <p:extLst>
      <p:ext uri="{BB962C8B-B14F-4D97-AF65-F5344CB8AC3E}">
        <p14:creationId xmlns:p14="http://schemas.microsoft.com/office/powerpoint/2010/main" val="176037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1C7AE7CA-5064-0345-9DCD-AD30C99428F7}" type="datetime1">
              <a:rPr lang="en-US"/>
              <a:pPr>
                <a:defRPr/>
              </a:pPr>
              <a:t>12/4/18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6" name="Rectangle 8"/>
          <p:cNvSpPr>
            <a:spLocks noGrp="1" noChangeArrowheads="1"/>
          </p:cNvSpPr>
          <p:nvPr>
            <p:ph type="sldNum" sz="quarter" idx="12"/>
          </p:nvPr>
        </p:nvSpPr>
        <p:spPr>
          <a:ln/>
        </p:spPr>
        <p:txBody>
          <a:bodyPr/>
          <a:lstStyle>
            <a:lvl1pPr>
              <a:defRPr/>
            </a:lvl1pPr>
          </a:lstStyle>
          <a:p>
            <a:pPr>
              <a:defRPr/>
            </a:pPr>
            <a:fld id="{C7D8E11B-1872-DA49-AA7A-AEF963871A6E}" type="slidenum">
              <a:rPr lang="en-US"/>
              <a:pPr>
                <a:defRPr/>
              </a:pPr>
              <a:t>‹#›</a:t>
            </a:fld>
            <a:endParaRPr lang="en-US"/>
          </a:p>
        </p:txBody>
      </p:sp>
    </p:spTree>
    <p:extLst>
      <p:ext uri="{BB962C8B-B14F-4D97-AF65-F5344CB8AC3E}">
        <p14:creationId xmlns:p14="http://schemas.microsoft.com/office/powerpoint/2010/main" val="349735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20BE05E5-9A56-0743-B68D-2B0862809748}" type="datetime1">
              <a:rPr lang="en-US"/>
              <a:pPr>
                <a:defRPr/>
              </a:pPr>
              <a:t>12/4/18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6" name="Rectangle 8"/>
          <p:cNvSpPr>
            <a:spLocks noGrp="1" noChangeArrowheads="1"/>
          </p:cNvSpPr>
          <p:nvPr>
            <p:ph type="sldNum" sz="quarter" idx="12"/>
          </p:nvPr>
        </p:nvSpPr>
        <p:spPr>
          <a:ln/>
        </p:spPr>
        <p:txBody>
          <a:bodyPr/>
          <a:lstStyle>
            <a:lvl1pPr>
              <a:defRPr/>
            </a:lvl1pPr>
          </a:lstStyle>
          <a:p>
            <a:pPr>
              <a:defRPr/>
            </a:pPr>
            <a:fld id="{D863BAB5-5837-F547-BDBF-E342C69E3E32}" type="slidenum">
              <a:rPr lang="en-US"/>
              <a:pPr>
                <a:defRPr/>
              </a:pPr>
              <a:t>‹#›</a:t>
            </a:fld>
            <a:endParaRPr lang="en-US"/>
          </a:p>
        </p:txBody>
      </p:sp>
    </p:spTree>
    <p:extLst>
      <p:ext uri="{BB962C8B-B14F-4D97-AF65-F5344CB8AC3E}">
        <p14:creationId xmlns:p14="http://schemas.microsoft.com/office/powerpoint/2010/main" val="269670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9851DB6C-DCF6-444C-A1FA-B2A5F15F5109}" type="datetime1">
              <a:rPr lang="en-US"/>
              <a:pPr>
                <a:defRPr/>
              </a:pPr>
              <a:t>12/4/18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7" name="Rectangle 8"/>
          <p:cNvSpPr>
            <a:spLocks noGrp="1" noChangeArrowheads="1"/>
          </p:cNvSpPr>
          <p:nvPr>
            <p:ph type="sldNum" sz="quarter" idx="12"/>
          </p:nvPr>
        </p:nvSpPr>
        <p:spPr>
          <a:ln/>
        </p:spPr>
        <p:txBody>
          <a:bodyPr/>
          <a:lstStyle>
            <a:lvl1pPr>
              <a:defRPr/>
            </a:lvl1pPr>
          </a:lstStyle>
          <a:p>
            <a:pPr>
              <a:defRPr/>
            </a:pPr>
            <a:fld id="{6791B41E-F7AF-9A41-99F1-206F4F28F218}" type="slidenum">
              <a:rPr lang="en-US"/>
              <a:pPr>
                <a:defRPr/>
              </a:pPr>
              <a:t>‹#›</a:t>
            </a:fld>
            <a:endParaRPr lang="en-US"/>
          </a:p>
        </p:txBody>
      </p:sp>
    </p:spTree>
    <p:extLst>
      <p:ext uri="{BB962C8B-B14F-4D97-AF65-F5344CB8AC3E}">
        <p14:creationId xmlns:p14="http://schemas.microsoft.com/office/powerpoint/2010/main" val="202242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6C7B3A70-71F8-C246-8CEF-6582DC339FBF}" type="datetime1">
              <a:rPr lang="en-US"/>
              <a:pPr>
                <a:defRPr/>
              </a:pPr>
              <a:t>12/4/18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6" name="Rectangle 8"/>
          <p:cNvSpPr>
            <a:spLocks noGrp="1" noChangeArrowheads="1"/>
          </p:cNvSpPr>
          <p:nvPr>
            <p:ph type="sldNum" sz="quarter" idx="12"/>
          </p:nvPr>
        </p:nvSpPr>
        <p:spPr>
          <a:ln/>
        </p:spPr>
        <p:txBody>
          <a:bodyPr/>
          <a:lstStyle>
            <a:lvl1pPr>
              <a:defRPr/>
            </a:lvl1pPr>
          </a:lstStyle>
          <a:p>
            <a:pPr>
              <a:defRPr/>
            </a:pPr>
            <a:fld id="{9694CE86-4E78-014D-B404-A23F71CBE810}" type="slidenum">
              <a:rPr lang="en-US"/>
              <a:pPr>
                <a:defRPr/>
              </a:pPr>
              <a:t>‹#›</a:t>
            </a:fld>
            <a:endParaRPr lang="en-US"/>
          </a:p>
        </p:txBody>
      </p:sp>
    </p:spTree>
    <p:extLst>
      <p:ext uri="{BB962C8B-B14F-4D97-AF65-F5344CB8AC3E}">
        <p14:creationId xmlns:p14="http://schemas.microsoft.com/office/powerpoint/2010/main" val="177964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42F8EF20-23BF-6D4E-B906-0BD51D7AD28A}" type="datetime1">
              <a:rPr lang="en-US"/>
              <a:pPr>
                <a:defRPr/>
              </a:pPr>
              <a:t>12/4/18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6" name="Rectangle 8"/>
          <p:cNvSpPr>
            <a:spLocks noGrp="1" noChangeArrowheads="1"/>
          </p:cNvSpPr>
          <p:nvPr>
            <p:ph type="sldNum" sz="quarter" idx="12"/>
          </p:nvPr>
        </p:nvSpPr>
        <p:spPr>
          <a:ln/>
        </p:spPr>
        <p:txBody>
          <a:bodyPr/>
          <a:lstStyle>
            <a:lvl1pPr>
              <a:defRPr/>
            </a:lvl1pPr>
          </a:lstStyle>
          <a:p>
            <a:pPr>
              <a:defRPr/>
            </a:pPr>
            <a:fld id="{1AA5974C-4E64-C549-9946-8E03B82F7628}" type="slidenum">
              <a:rPr lang="en-US"/>
              <a:pPr>
                <a:defRPr/>
              </a:pPr>
              <a:t>‹#›</a:t>
            </a:fld>
            <a:endParaRPr lang="en-US"/>
          </a:p>
        </p:txBody>
      </p:sp>
    </p:spTree>
    <p:extLst>
      <p:ext uri="{BB962C8B-B14F-4D97-AF65-F5344CB8AC3E}">
        <p14:creationId xmlns:p14="http://schemas.microsoft.com/office/powerpoint/2010/main" val="365045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547C94A9-6C84-FC48-9884-14CA1E8E2598}" type="datetime1">
              <a:rPr lang="en-US"/>
              <a:pPr>
                <a:defRPr/>
              </a:pPr>
              <a:t>12/4/18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7" name="Rectangle 8"/>
          <p:cNvSpPr>
            <a:spLocks noGrp="1" noChangeArrowheads="1"/>
          </p:cNvSpPr>
          <p:nvPr>
            <p:ph type="sldNum" sz="quarter" idx="12"/>
          </p:nvPr>
        </p:nvSpPr>
        <p:spPr>
          <a:ln/>
        </p:spPr>
        <p:txBody>
          <a:bodyPr/>
          <a:lstStyle>
            <a:lvl1pPr>
              <a:defRPr/>
            </a:lvl1pPr>
          </a:lstStyle>
          <a:p>
            <a:pPr>
              <a:defRPr/>
            </a:pPr>
            <a:fld id="{DB745D8A-338A-8843-8890-F09725EFD63E}" type="slidenum">
              <a:rPr lang="en-US"/>
              <a:pPr>
                <a:defRPr/>
              </a:pPr>
              <a:t>‹#›</a:t>
            </a:fld>
            <a:endParaRPr lang="en-US"/>
          </a:p>
        </p:txBody>
      </p:sp>
    </p:spTree>
    <p:extLst>
      <p:ext uri="{BB962C8B-B14F-4D97-AF65-F5344CB8AC3E}">
        <p14:creationId xmlns:p14="http://schemas.microsoft.com/office/powerpoint/2010/main" val="254424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C3ADA6BA-3998-6F4B-9C78-DAE814A1D9A8}" type="datetime1">
              <a:rPr lang="en-US"/>
              <a:pPr>
                <a:defRPr/>
              </a:pPr>
              <a:t>12/4/18</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9" name="Rectangle 8"/>
          <p:cNvSpPr>
            <a:spLocks noGrp="1" noChangeArrowheads="1"/>
          </p:cNvSpPr>
          <p:nvPr>
            <p:ph type="sldNum" sz="quarter" idx="12"/>
          </p:nvPr>
        </p:nvSpPr>
        <p:spPr>
          <a:ln/>
        </p:spPr>
        <p:txBody>
          <a:bodyPr/>
          <a:lstStyle>
            <a:lvl1pPr>
              <a:defRPr/>
            </a:lvl1pPr>
          </a:lstStyle>
          <a:p>
            <a:pPr>
              <a:defRPr/>
            </a:pPr>
            <a:fld id="{E791B608-9118-C74C-84C3-12A050EC43F2}" type="slidenum">
              <a:rPr lang="en-US"/>
              <a:pPr>
                <a:defRPr/>
              </a:pPr>
              <a:t>‹#›</a:t>
            </a:fld>
            <a:endParaRPr lang="en-US"/>
          </a:p>
        </p:txBody>
      </p:sp>
    </p:spTree>
    <p:extLst>
      <p:ext uri="{BB962C8B-B14F-4D97-AF65-F5344CB8AC3E}">
        <p14:creationId xmlns:p14="http://schemas.microsoft.com/office/powerpoint/2010/main" val="55510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E7B9FB80-E6ED-134B-9F97-BBABD914C731}" type="datetime1">
              <a:rPr lang="en-US"/>
              <a:pPr>
                <a:defRPr/>
              </a:pPr>
              <a:t>12/4/18</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5" name="Rectangle 8"/>
          <p:cNvSpPr>
            <a:spLocks noGrp="1" noChangeArrowheads="1"/>
          </p:cNvSpPr>
          <p:nvPr>
            <p:ph type="sldNum" sz="quarter" idx="12"/>
          </p:nvPr>
        </p:nvSpPr>
        <p:spPr>
          <a:ln/>
        </p:spPr>
        <p:txBody>
          <a:bodyPr/>
          <a:lstStyle>
            <a:lvl1pPr>
              <a:defRPr/>
            </a:lvl1pPr>
          </a:lstStyle>
          <a:p>
            <a:pPr>
              <a:defRPr/>
            </a:pPr>
            <a:fld id="{A03C9797-A439-5C45-BD69-CCE96F910484}" type="slidenum">
              <a:rPr lang="en-US"/>
              <a:pPr>
                <a:defRPr/>
              </a:pPr>
              <a:t>‹#›</a:t>
            </a:fld>
            <a:endParaRPr lang="en-US"/>
          </a:p>
        </p:txBody>
      </p:sp>
    </p:spTree>
    <p:extLst>
      <p:ext uri="{BB962C8B-B14F-4D97-AF65-F5344CB8AC3E}">
        <p14:creationId xmlns:p14="http://schemas.microsoft.com/office/powerpoint/2010/main" val="156180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4651CAED-E7A1-E849-BADA-F1E2166BC27A}" type="datetime1">
              <a:rPr lang="en-US"/>
              <a:pPr>
                <a:defRPr/>
              </a:pPr>
              <a:t>12/4/18</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4" name="Rectangle 8"/>
          <p:cNvSpPr>
            <a:spLocks noGrp="1" noChangeArrowheads="1"/>
          </p:cNvSpPr>
          <p:nvPr>
            <p:ph type="sldNum" sz="quarter" idx="12"/>
          </p:nvPr>
        </p:nvSpPr>
        <p:spPr>
          <a:ln/>
        </p:spPr>
        <p:txBody>
          <a:bodyPr/>
          <a:lstStyle>
            <a:lvl1pPr>
              <a:defRPr/>
            </a:lvl1pPr>
          </a:lstStyle>
          <a:p>
            <a:pPr>
              <a:defRPr/>
            </a:pPr>
            <a:fld id="{855F4FB2-7599-2F47-8966-CD6C307432FE}" type="slidenum">
              <a:rPr lang="en-US"/>
              <a:pPr>
                <a:defRPr/>
              </a:pPr>
              <a:t>‹#›</a:t>
            </a:fld>
            <a:endParaRPr lang="en-US"/>
          </a:p>
        </p:txBody>
      </p:sp>
    </p:spTree>
    <p:extLst>
      <p:ext uri="{BB962C8B-B14F-4D97-AF65-F5344CB8AC3E}">
        <p14:creationId xmlns:p14="http://schemas.microsoft.com/office/powerpoint/2010/main" val="129563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C52FF4EB-2A22-0D43-B131-9AF67416A9B9}" type="datetime1">
              <a:rPr lang="en-US"/>
              <a:pPr>
                <a:defRPr/>
              </a:pPr>
              <a:t>12/4/18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7" name="Rectangle 8"/>
          <p:cNvSpPr>
            <a:spLocks noGrp="1" noChangeArrowheads="1"/>
          </p:cNvSpPr>
          <p:nvPr>
            <p:ph type="sldNum" sz="quarter" idx="12"/>
          </p:nvPr>
        </p:nvSpPr>
        <p:spPr>
          <a:ln/>
        </p:spPr>
        <p:txBody>
          <a:bodyPr/>
          <a:lstStyle>
            <a:lvl1pPr>
              <a:defRPr/>
            </a:lvl1pPr>
          </a:lstStyle>
          <a:p>
            <a:pPr>
              <a:defRPr/>
            </a:pPr>
            <a:fld id="{174E88A5-655C-EA46-B162-25C8A1BC234F}" type="slidenum">
              <a:rPr lang="en-US"/>
              <a:pPr>
                <a:defRPr/>
              </a:pPr>
              <a:t>‹#›</a:t>
            </a:fld>
            <a:endParaRPr lang="en-US"/>
          </a:p>
        </p:txBody>
      </p:sp>
    </p:spTree>
    <p:extLst>
      <p:ext uri="{BB962C8B-B14F-4D97-AF65-F5344CB8AC3E}">
        <p14:creationId xmlns:p14="http://schemas.microsoft.com/office/powerpoint/2010/main" val="66188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2F29E1AB-BBD8-D04E-B5F2-D83489FC0EBD}" type="datetime1">
              <a:rPr lang="en-US"/>
              <a:pPr>
                <a:defRPr/>
              </a:pPr>
              <a:t>12/4/18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9</a:t>
            </a:r>
          </a:p>
        </p:txBody>
      </p:sp>
      <p:sp>
        <p:nvSpPr>
          <p:cNvPr id="7" name="Rectangle 8"/>
          <p:cNvSpPr>
            <a:spLocks noGrp="1" noChangeArrowheads="1"/>
          </p:cNvSpPr>
          <p:nvPr>
            <p:ph type="sldNum" sz="quarter" idx="12"/>
          </p:nvPr>
        </p:nvSpPr>
        <p:spPr>
          <a:ln/>
        </p:spPr>
        <p:txBody>
          <a:bodyPr/>
          <a:lstStyle>
            <a:lvl1pPr>
              <a:defRPr/>
            </a:lvl1pPr>
          </a:lstStyle>
          <a:p>
            <a:pPr>
              <a:defRPr/>
            </a:pPr>
            <a:fld id="{DD1BFA3B-DB53-DB44-9FD4-60C9EE6A3302}" type="slidenum">
              <a:rPr lang="en-US"/>
              <a:pPr>
                <a:defRPr/>
              </a:pPr>
              <a:t>‹#›</a:t>
            </a:fld>
            <a:endParaRPr lang="en-US"/>
          </a:p>
        </p:txBody>
      </p:sp>
    </p:spTree>
    <p:extLst>
      <p:ext uri="{BB962C8B-B14F-4D97-AF65-F5344CB8AC3E}">
        <p14:creationId xmlns:p14="http://schemas.microsoft.com/office/powerpoint/2010/main" val="37389685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4DE2BB6C-7621-084F-8A2D-4F57F9C33D7B}" type="datetime1">
              <a:rPr lang="en-US"/>
              <a:pPr>
                <a:defRPr/>
              </a:pPr>
              <a:t>12/4/18</a:t>
            </a:fld>
            <a:endParaRPr 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110" charset="0"/>
                <a:ea typeface="+mn-ea"/>
                <a:cs typeface="+mn-cs"/>
              </a:defRPr>
            </a:lvl1pPr>
          </a:lstStyle>
          <a:p>
            <a:pPr>
              <a:defRPr/>
            </a:pPr>
            <a:r>
              <a:rPr lang="en-US"/>
              <a:t>Lecture 9</a:t>
            </a: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2FB4790-DC70-AA47-A5DE-EE08ED71D25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1"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2pPr>
      <a:lvl3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3pPr>
      <a:lvl4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4pPr>
      <a:lvl5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p:titleStyle>
    <p:bodyStyle>
      <a:lvl1pPr marL="469900" indent="-469900" algn="l" rtl="0" eaLnBrk="0" fontAlgn="base" hangingPunct="0">
        <a:spcBef>
          <a:spcPct val="20000"/>
        </a:spcBef>
        <a:spcAft>
          <a:spcPct val="0"/>
        </a:spcAft>
        <a:buClr>
          <a:schemeClr val="accent2"/>
        </a:buClr>
        <a:buFont typeface="Wingdings" charset="0"/>
        <a:buChar char="o"/>
        <a:defRPr sz="3000">
          <a:solidFill>
            <a:schemeClr val="tx1"/>
          </a:solidFill>
          <a:latin typeface="+mn-lt"/>
          <a:ea typeface="ＭＳ Ｐゴシック" pitchFamily="-111" charset="-128"/>
          <a:cs typeface="ＭＳ Ｐゴシック" pitchFamily="-111" charset="-128"/>
        </a:defRPr>
      </a:lvl1pPr>
      <a:lvl2pPr marL="908050" indent="-436563" algn="l" rtl="0" eaLnBrk="0" fontAlgn="base" hangingPunct="0">
        <a:spcBef>
          <a:spcPct val="20000"/>
        </a:spcBef>
        <a:spcAft>
          <a:spcPct val="0"/>
        </a:spcAft>
        <a:buClr>
          <a:schemeClr val="accent2"/>
        </a:buClr>
        <a:buFont typeface="Wingdings" charset="0"/>
        <a:buChar char="n"/>
        <a:defRPr sz="2600">
          <a:solidFill>
            <a:schemeClr val="tx1"/>
          </a:solidFill>
          <a:latin typeface="+mn-lt"/>
          <a:ea typeface="ＭＳ Ｐゴシック" pitchFamily="-110" charset="-128"/>
        </a:defRPr>
      </a:lvl2pPr>
      <a:lvl3pPr marL="1304925" indent="-395288" algn="l" rtl="0" eaLnBrk="0" fontAlgn="base" hangingPunct="0">
        <a:spcBef>
          <a:spcPct val="20000"/>
        </a:spcBef>
        <a:spcAft>
          <a:spcPct val="0"/>
        </a:spcAft>
        <a:buClr>
          <a:schemeClr val="accent2"/>
        </a:buClr>
        <a:buFont typeface="Wingdings" charset="0"/>
        <a:buChar char="o"/>
        <a:defRPr sz="2300">
          <a:solidFill>
            <a:schemeClr val="tx1"/>
          </a:solidFill>
          <a:latin typeface="+mn-lt"/>
          <a:ea typeface="ＭＳ Ｐゴシック" pitchFamily="-110" charset="-128"/>
        </a:defRPr>
      </a:lvl3pPr>
      <a:lvl4pPr marL="1693863" indent="-387350" algn="l" rtl="0" eaLnBrk="0" fontAlgn="base" hangingPunct="0">
        <a:spcBef>
          <a:spcPct val="20000"/>
        </a:spcBef>
        <a:spcAft>
          <a:spcPct val="0"/>
        </a:spcAft>
        <a:buClr>
          <a:schemeClr val="accent2"/>
        </a:buClr>
        <a:buFont typeface="Wingdings" charset="0"/>
        <a:buChar char="n"/>
        <a:defRPr sz="2000">
          <a:solidFill>
            <a:schemeClr val="tx1"/>
          </a:solidFill>
          <a:latin typeface="+mn-lt"/>
          <a:ea typeface="ＭＳ Ｐゴシック" pitchFamily="-110" charset="-128"/>
        </a:defRPr>
      </a:lvl4pPr>
      <a:lvl5pPr marL="2093913" indent="-398463" algn="l" rtl="0" eaLnBrk="0" fontAlgn="base" hangingPunct="0">
        <a:spcBef>
          <a:spcPct val="25000"/>
        </a:spcBef>
        <a:spcAft>
          <a:spcPct val="0"/>
        </a:spcAft>
        <a:buClr>
          <a:schemeClr val="accent2"/>
        </a:buClr>
        <a:buFont typeface="Wingdings" charset="0"/>
        <a:buChar char="§"/>
        <a:defRPr sz="2000">
          <a:solidFill>
            <a:schemeClr val="tx1"/>
          </a:solidFill>
          <a:latin typeface="+mn-lt"/>
          <a:ea typeface="ＭＳ Ｐゴシック" pitchFamily="-110" charset="-128"/>
        </a:defRPr>
      </a:lvl5pPr>
      <a:lvl6pPr marL="25511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6pPr>
      <a:lvl7pPr marL="30083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7pPr>
      <a:lvl8pPr marL="34655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8pPr>
      <a:lvl9pPr marL="39227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wmf"/><Relationship Id="rId8" Type="http://schemas.openxmlformats.org/officeDocument/2006/relationships/oleObject" Target="../embeddings/oleObject3.bin"/><Relationship Id="rId9" Type="http://schemas.openxmlformats.org/officeDocument/2006/relationships/image" Target="../media/image3.wmf"/><Relationship Id="rId10" Type="http://schemas.openxmlformats.org/officeDocument/2006/relationships/oleObject" Target="../embeddings/oleObject4.bin"/><Relationship Id="rId11" Type="http://schemas.openxmlformats.org/officeDocument/2006/relationships/oleObject" Target="../embeddings/oleObject5.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6.bin"/><Relationship Id="rId5"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935D712-D1E6-E44A-AE56-100146B75957}" type="datetime1">
              <a:rPr lang="en-US" sz="1200"/>
              <a:pPr/>
              <a:t>12/4/18</a:t>
            </a:fld>
            <a:endParaRPr lang="en-US" sz="1200"/>
          </a:p>
        </p:txBody>
      </p:sp>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F3215A0-DB46-1A45-A4FE-29C854F19CE7}" type="slidenum">
              <a:rPr lang="en-US" sz="1200"/>
              <a:pPr/>
              <a:t>1</a:t>
            </a:fld>
            <a:endParaRPr lang="en-US" sz="1200"/>
          </a:p>
        </p:txBody>
      </p:sp>
      <p:sp>
        <p:nvSpPr>
          <p:cNvPr id="16388"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Basic definitions</a:t>
            </a:r>
            <a:r>
              <a:rPr lang="en-US">
                <a:latin typeface="Verdana" charset="0"/>
                <a:ea typeface="ＭＳ Ｐゴシック" charset="0"/>
                <a:cs typeface="ＭＳ Ｐゴシック" charset="0"/>
              </a:rPr>
              <a:t> </a:t>
            </a:r>
          </a:p>
        </p:txBody>
      </p:sp>
      <p:sp>
        <p:nvSpPr>
          <p:cNvPr id="16389" name="Rectangle 3"/>
          <p:cNvSpPr>
            <a:spLocks noGrp="1" noChangeArrowheads="1"/>
          </p:cNvSpPr>
          <p:nvPr>
            <p:ph type="body" idx="1"/>
          </p:nvPr>
        </p:nvSpPr>
        <p:spPr>
          <a:xfrm>
            <a:off x="685800" y="1676400"/>
            <a:ext cx="8001000" cy="4800600"/>
          </a:xfrm>
        </p:spPr>
        <p:txBody>
          <a:bodyPr/>
          <a:lstStyle/>
          <a:p>
            <a:pPr eaLnBrk="1" hangingPunct="1">
              <a:lnSpc>
                <a:spcPct val="90000"/>
              </a:lnSpc>
            </a:pPr>
            <a:r>
              <a:rPr lang="en-GB" sz="2000">
                <a:latin typeface="Verdana" charset="0"/>
                <a:ea typeface="ＭＳ Ｐゴシック" charset="0"/>
                <a:cs typeface="ＭＳ Ｐゴシック" charset="0"/>
              </a:rPr>
              <a:t>A </a:t>
            </a:r>
            <a:r>
              <a:rPr lang="en-GB" sz="2000" i="1">
                <a:latin typeface="Verdana" charset="0"/>
                <a:ea typeface="ＭＳ Ｐゴシック" charset="0"/>
                <a:cs typeface="ＭＳ Ｐゴシック" charset="0"/>
              </a:rPr>
              <a:t>failure</a:t>
            </a:r>
            <a:r>
              <a:rPr lang="en-GB" sz="2000">
                <a:latin typeface="Verdana" charset="0"/>
                <a:ea typeface="ＭＳ Ｐゴシック" charset="0"/>
                <a:cs typeface="ＭＳ Ｐゴシック" charset="0"/>
              </a:rPr>
              <a:t> is an unacceptable behaviour exhibited by a system</a:t>
            </a:r>
            <a:r>
              <a:rPr lang="en-US" sz="2000">
                <a:latin typeface="Verdana" charset="0"/>
                <a:ea typeface="ＭＳ Ｐゴシック" charset="0"/>
                <a:cs typeface="ＭＳ Ｐゴシック" charset="0"/>
              </a:rPr>
              <a:t> </a:t>
            </a:r>
          </a:p>
          <a:p>
            <a:pPr lvl="1" algn="just" eaLnBrk="1" hangingPunct="1">
              <a:lnSpc>
                <a:spcPct val="90000"/>
              </a:lnSpc>
            </a:pPr>
            <a:r>
              <a:rPr lang="en-GB" sz="1800">
                <a:latin typeface="Verdana" charset="0"/>
                <a:ea typeface="ＭＳ Ｐゴシック" charset="0"/>
                <a:cs typeface="Times New Roman" charset="0"/>
              </a:rPr>
              <a:t>The frequency of failures measures the </a:t>
            </a:r>
            <a:r>
              <a:rPr lang="en-GB" sz="1800" i="1">
                <a:latin typeface="Verdana" charset="0"/>
                <a:ea typeface="ＭＳ Ｐゴシック" charset="0"/>
                <a:cs typeface="Times New Roman" charset="0"/>
              </a:rPr>
              <a:t>reliability</a:t>
            </a:r>
            <a:r>
              <a:rPr lang="en-GB" sz="1800">
                <a:latin typeface="Verdana" charset="0"/>
                <a:ea typeface="ＭＳ Ｐゴシック" charset="0"/>
                <a:cs typeface="Times New Roman" charset="0"/>
              </a:rPr>
              <a:t>  </a:t>
            </a:r>
          </a:p>
          <a:p>
            <a:pPr lvl="1" algn="just" eaLnBrk="1" hangingPunct="1">
              <a:lnSpc>
                <a:spcPct val="90000"/>
              </a:lnSpc>
            </a:pPr>
            <a:r>
              <a:rPr lang="en-GB" sz="1800">
                <a:latin typeface="Verdana" charset="0"/>
                <a:ea typeface="ＭＳ Ｐゴシック" charset="0"/>
                <a:cs typeface="Times New Roman" charset="0"/>
              </a:rPr>
              <a:t>An important design objective is to achieve a very low failure rate and hence high reliability</a:t>
            </a:r>
          </a:p>
          <a:p>
            <a:pPr lvl="1" eaLnBrk="1" hangingPunct="1">
              <a:lnSpc>
                <a:spcPct val="90000"/>
              </a:lnSpc>
            </a:pPr>
            <a:r>
              <a:rPr lang="en-GB" sz="1800">
                <a:latin typeface="Verdana" charset="0"/>
                <a:ea typeface="ＭＳ Ｐゴシック" charset="0"/>
                <a:cs typeface="Times New Roman" charset="0"/>
              </a:rPr>
              <a:t>A failure can result from a violation of an </a:t>
            </a:r>
            <a:r>
              <a:rPr lang="en-GB" sz="1800" i="1">
                <a:latin typeface="Verdana" charset="0"/>
                <a:ea typeface="ＭＳ Ｐゴシック" charset="0"/>
                <a:cs typeface="Times New Roman" charset="0"/>
              </a:rPr>
              <a:t>explicit </a:t>
            </a:r>
            <a:r>
              <a:rPr lang="en-GB" sz="1800">
                <a:latin typeface="Verdana" charset="0"/>
                <a:ea typeface="ＭＳ Ｐゴシック" charset="0"/>
                <a:cs typeface="Times New Roman" charset="0"/>
              </a:rPr>
              <a:t>or</a:t>
            </a:r>
            <a:r>
              <a:rPr lang="en-GB" sz="1800" i="1">
                <a:latin typeface="Verdana" charset="0"/>
                <a:ea typeface="ＭＳ Ｐゴシック" charset="0"/>
                <a:cs typeface="Times New Roman" charset="0"/>
              </a:rPr>
              <a:t> implicit</a:t>
            </a:r>
            <a:r>
              <a:rPr lang="en-GB" sz="1800">
                <a:latin typeface="Verdana" charset="0"/>
                <a:ea typeface="ＭＳ Ｐゴシック" charset="0"/>
                <a:cs typeface="Times New Roman" charset="0"/>
              </a:rPr>
              <a:t> requirement</a:t>
            </a:r>
          </a:p>
          <a:p>
            <a:pPr eaLnBrk="1" hangingPunct="1">
              <a:lnSpc>
                <a:spcPct val="90000"/>
              </a:lnSpc>
            </a:pPr>
            <a:r>
              <a:rPr lang="en-GB" sz="2000">
                <a:latin typeface="Verdana" charset="0"/>
                <a:ea typeface="ＭＳ Ｐゴシック" charset="0"/>
                <a:cs typeface="Times New Roman" charset="0"/>
              </a:rPr>
              <a:t>A </a:t>
            </a:r>
            <a:r>
              <a:rPr lang="en-GB" sz="2000" i="1">
                <a:latin typeface="Verdana" charset="0"/>
                <a:ea typeface="ＭＳ Ｐゴシック" charset="0"/>
                <a:cs typeface="Times New Roman" charset="0"/>
              </a:rPr>
              <a:t>defect</a:t>
            </a:r>
            <a:r>
              <a:rPr lang="en-GB" sz="2000">
                <a:latin typeface="Verdana" charset="0"/>
                <a:ea typeface="ＭＳ Ｐゴシック" charset="0"/>
                <a:cs typeface="Times New Roman" charset="0"/>
              </a:rPr>
              <a:t> is a flaw in any aspect of the system that contributes, or may potentially contribute, to the occurrence of one or more failures</a:t>
            </a:r>
          </a:p>
          <a:p>
            <a:pPr lvl="1" eaLnBrk="1" hangingPunct="1">
              <a:lnSpc>
                <a:spcPct val="90000"/>
              </a:lnSpc>
            </a:pPr>
            <a:r>
              <a:rPr lang="en-US" sz="1800">
                <a:latin typeface="Verdana" charset="0"/>
                <a:ea typeface="ＭＳ Ｐゴシック" charset="0"/>
                <a:cs typeface="Times New Roman" charset="0"/>
              </a:rPr>
              <a:t>could be in the requirements, the design and the code </a:t>
            </a:r>
          </a:p>
          <a:p>
            <a:pPr lvl="1" eaLnBrk="1" hangingPunct="1">
              <a:lnSpc>
                <a:spcPct val="90000"/>
              </a:lnSpc>
            </a:pPr>
            <a:r>
              <a:rPr lang="en-GB" sz="1800">
                <a:latin typeface="Verdana" charset="0"/>
                <a:ea typeface="ＭＳ Ｐゴシック" charset="0"/>
                <a:cs typeface="Times New Roman" charset="0"/>
              </a:rPr>
              <a:t>It might take several defects to cause a particular failure</a:t>
            </a:r>
            <a:r>
              <a:rPr lang="en-US" sz="2000">
                <a:latin typeface="Verdana" charset="0"/>
                <a:ea typeface="ＭＳ Ｐゴシック" charset="0"/>
              </a:rPr>
              <a:t> </a:t>
            </a:r>
          </a:p>
          <a:p>
            <a:pPr eaLnBrk="1" hangingPunct="1">
              <a:lnSpc>
                <a:spcPct val="90000"/>
              </a:lnSpc>
            </a:pPr>
            <a:r>
              <a:rPr lang="en-GB" sz="2000">
                <a:latin typeface="Verdana" charset="0"/>
                <a:ea typeface="ＭＳ Ｐゴシック" charset="0"/>
                <a:cs typeface="Times New Roman" charset="0"/>
              </a:rPr>
              <a:t>An </a:t>
            </a:r>
            <a:r>
              <a:rPr lang="en-GB" sz="2000" i="1">
                <a:latin typeface="Verdana" charset="0"/>
                <a:ea typeface="ＭＳ Ｐゴシック" charset="0"/>
                <a:cs typeface="Times New Roman" charset="0"/>
              </a:rPr>
              <a:t>error</a:t>
            </a:r>
            <a:r>
              <a:rPr lang="en-GB" sz="2000">
                <a:latin typeface="Verdana" charset="0"/>
                <a:ea typeface="ＭＳ Ｐゴシック" charset="0"/>
                <a:cs typeface="Times New Roman" charset="0"/>
              </a:rPr>
              <a:t> is a slip-up or inappropriate decision by a software developer that leads to the introduction of a defect into the system </a:t>
            </a:r>
            <a:r>
              <a:rPr lang="en-US" sz="2000">
                <a:latin typeface="Verdana" charset="0"/>
                <a:ea typeface="ＭＳ Ｐゴシック" charset="0"/>
                <a:cs typeface="Times New Roman" charset="0"/>
              </a:rPr>
              <a:t> </a:t>
            </a:r>
            <a:endParaRPr lang="en-US" sz="20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9C1A1DF-B4D2-8D4B-8D01-0E9BF4F63D9A}" type="datetime1">
              <a:rPr lang="en-US" sz="1200"/>
              <a:pPr/>
              <a:t>12/4/18</a:t>
            </a:fld>
            <a:endParaRPr lang="en-US" sz="1200"/>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8ABF56-29B3-D842-98DA-E59551D66506}" type="slidenum">
              <a:rPr lang="en-US" sz="1200"/>
              <a:pPr/>
              <a:t>10</a:t>
            </a:fld>
            <a:endParaRPr lang="en-US" sz="1200"/>
          </a:p>
        </p:txBody>
      </p:sp>
      <p:sp>
        <p:nvSpPr>
          <p:cNvPr id="3379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Software Testing</a:t>
            </a:r>
          </a:p>
        </p:txBody>
      </p:sp>
      <p:sp>
        <p:nvSpPr>
          <p:cNvPr id="33797" name="Rectangle 3"/>
          <p:cNvSpPr>
            <a:spLocks noGrp="1" noChangeArrowheads="1"/>
          </p:cNvSpPr>
          <p:nvPr>
            <p:ph type="body" idx="1"/>
          </p:nvPr>
        </p:nvSpPr>
        <p:spPr/>
        <p:txBody>
          <a:bodyPr/>
          <a:lstStyle/>
          <a:p>
            <a:pPr marL="342900" indent="-342900" eaLnBrk="1" hangingPunct="1">
              <a:lnSpc>
                <a:spcPct val="90000"/>
              </a:lnSpc>
            </a:pPr>
            <a:r>
              <a:rPr lang="en-US" sz="2600">
                <a:solidFill>
                  <a:schemeClr val="folHlink"/>
                </a:solidFill>
                <a:latin typeface="Verdana" charset="0"/>
                <a:ea typeface="ＭＳ Ｐゴシック" charset="0"/>
                <a:cs typeface="ＭＳ Ｐゴシック" charset="0"/>
              </a:rPr>
              <a:t>Definition: Testing is a process of executing a program with data with the sole intention to find errors in the program</a:t>
            </a:r>
          </a:p>
          <a:p>
            <a:pPr marL="342900" indent="-342900" eaLnBrk="1" hangingPunct="1">
              <a:lnSpc>
                <a:spcPct val="90000"/>
              </a:lnSpc>
            </a:pPr>
            <a:r>
              <a:rPr lang="en-US" sz="2600">
                <a:latin typeface="Verdana" charset="0"/>
                <a:ea typeface="ＭＳ Ｐゴシック" charset="0"/>
                <a:cs typeface="ＭＳ Ｐゴシック" charset="0"/>
              </a:rPr>
              <a:t>Can only reveal the </a:t>
            </a:r>
            <a:r>
              <a:rPr lang="en-US" sz="2600" b="1">
                <a:latin typeface="Verdana" charset="0"/>
                <a:ea typeface="ＭＳ Ｐゴシック" charset="0"/>
                <a:cs typeface="ＭＳ Ｐゴシック" charset="0"/>
              </a:rPr>
              <a:t>PRESENCE of ERRORS</a:t>
            </a:r>
            <a:r>
              <a:rPr lang="en-US" sz="2600">
                <a:latin typeface="Verdana" charset="0"/>
                <a:ea typeface="ＭＳ Ｐゴシック" charset="0"/>
                <a:cs typeface="ＭＳ Ｐゴシック" charset="0"/>
              </a:rPr>
              <a:t>, and </a:t>
            </a:r>
            <a:r>
              <a:rPr lang="en-US" sz="2600" b="1">
                <a:latin typeface="Verdana" charset="0"/>
                <a:ea typeface="ＭＳ Ｐゴシック" charset="0"/>
                <a:cs typeface="ＭＳ Ｐゴシック" charset="0"/>
              </a:rPr>
              <a:t>NOT the ABSENCE of ERRORS</a:t>
            </a:r>
          </a:p>
          <a:p>
            <a:pPr marL="342900" indent="-342900" eaLnBrk="1" hangingPunct="1">
              <a:lnSpc>
                <a:spcPct val="90000"/>
              </a:lnSpc>
            </a:pPr>
            <a:r>
              <a:rPr lang="en-US" sz="2600">
                <a:latin typeface="Verdana" charset="0"/>
                <a:ea typeface="ＭＳ Ｐゴシック" charset="0"/>
                <a:cs typeface="ＭＳ Ｐゴシック" charset="0"/>
              </a:rPr>
              <a:t>A successful test is a one which discovers more, yet-undiscovered, errors</a:t>
            </a:r>
          </a:p>
          <a:p>
            <a:pPr marL="342900" indent="-342900" eaLnBrk="1" hangingPunct="1">
              <a:lnSpc>
                <a:spcPct val="90000"/>
              </a:lnSpc>
            </a:pPr>
            <a:r>
              <a:rPr lang="en-US" sz="2600">
                <a:latin typeface="Verdana" charset="0"/>
                <a:ea typeface="ＭＳ Ｐゴシック" charset="0"/>
                <a:cs typeface="ＭＳ Ｐゴシック" charset="0"/>
              </a:rPr>
              <a:t>Consequence:</a:t>
            </a:r>
          </a:p>
          <a:p>
            <a:pPr marL="742950" lvl="1" indent="-285750" eaLnBrk="1" hangingPunct="1">
              <a:lnSpc>
                <a:spcPct val="90000"/>
              </a:lnSpc>
            </a:pPr>
            <a:r>
              <a:rPr lang="en-US" sz="2200">
                <a:latin typeface="Verdana" charset="0"/>
                <a:ea typeface="ＭＳ Ｐゴシック" charset="0"/>
              </a:rPr>
              <a:t>An ideal testing process will never terminate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24C2AAB-0E4D-0649-AA65-4C1EB29C45F2}" type="datetime1">
              <a:rPr lang="en-US" sz="1200"/>
              <a:pPr/>
              <a:t>12/4/18</a:t>
            </a:fld>
            <a:endParaRPr lang="en-US" sz="1200"/>
          </a:p>
        </p:txBody>
      </p:sp>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B6CEC6-C1E1-EE4A-A7BA-B2ED0B881474}" type="slidenum">
              <a:rPr lang="en-US" sz="1200"/>
              <a:pPr/>
              <a:t>11</a:t>
            </a:fld>
            <a:endParaRPr lang="en-US" sz="1200"/>
          </a:p>
        </p:txBody>
      </p:sp>
      <p:sp>
        <p:nvSpPr>
          <p:cNvPr id="3482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Effective and Efficient Testing</a:t>
            </a:r>
            <a:r>
              <a:rPr lang="en-US">
                <a:latin typeface="Verdana" charset="0"/>
                <a:ea typeface="ＭＳ Ｐゴシック" charset="0"/>
                <a:cs typeface="ＭＳ Ｐゴシック" charset="0"/>
              </a:rPr>
              <a:t> </a:t>
            </a:r>
          </a:p>
        </p:txBody>
      </p:sp>
      <p:sp>
        <p:nvSpPr>
          <p:cNvPr id="34821"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To test </a:t>
            </a:r>
            <a:r>
              <a:rPr lang="en-GB" sz="2400" i="1">
                <a:latin typeface="Verdana" charset="0"/>
                <a:ea typeface="ＭＳ Ｐゴシック" charset="0"/>
                <a:cs typeface="ＭＳ Ｐゴシック" charset="0"/>
              </a:rPr>
              <a:t>effectively</a:t>
            </a:r>
            <a:r>
              <a:rPr lang="en-GB" sz="2400">
                <a:latin typeface="Verdana" charset="0"/>
                <a:ea typeface="ＭＳ Ｐゴシック" charset="0"/>
                <a:cs typeface="ＭＳ Ｐゴシック" charset="0"/>
              </a:rPr>
              <a:t>, you must use a strategy that uncovers as many defects as possible. </a:t>
            </a:r>
          </a:p>
          <a:p>
            <a:pPr eaLnBrk="1" hangingPunct="1"/>
            <a:r>
              <a:rPr lang="en-GB" sz="2400">
                <a:latin typeface="Verdana" charset="0"/>
                <a:ea typeface="ＭＳ Ｐゴシック" charset="0"/>
                <a:cs typeface="ＭＳ Ｐゴシック" charset="0"/>
              </a:rPr>
              <a:t>To test </a:t>
            </a:r>
            <a:r>
              <a:rPr lang="en-GB" sz="2400" i="1">
                <a:latin typeface="Verdana" charset="0"/>
                <a:ea typeface="ＭＳ Ｐゴシック" charset="0"/>
                <a:cs typeface="ＭＳ Ｐゴシック" charset="0"/>
              </a:rPr>
              <a:t>efficiently</a:t>
            </a:r>
            <a:r>
              <a:rPr lang="en-GB" sz="2400">
                <a:latin typeface="Verdana" charset="0"/>
                <a:ea typeface="ＭＳ Ｐゴシック" charset="0"/>
                <a:cs typeface="ＭＳ Ｐゴシック" charset="0"/>
              </a:rPr>
              <a:t>, you must find the largest possible number of defects using the fewest possible tests</a:t>
            </a:r>
          </a:p>
          <a:p>
            <a:pPr lvl="1" eaLnBrk="1" hangingPunct="1"/>
            <a:r>
              <a:rPr lang="en-GB" sz="2000">
                <a:latin typeface="Verdana" charset="0"/>
                <a:ea typeface="ＭＳ Ｐゴシック" charset="0"/>
              </a:rPr>
              <a:t>Testing is like detective work</a:t>
            </a:r>
            <a:r>
              <a:rPr lang="en-US" sz="2000">
                <a:latin typeface="Verdana" charset="0"/>
                <a:ea typeface="ＭＳ Ｐゴシック" charset="0"/>
              </a:rPr>
              <a:t>:</a:t>
            </a:r>
          </a:p>
          <a:p>
            <a:pPr lvl="2" eaLnBrk="1" hangingPunct="1"/>
            <a:r>
              <a:rPr lang="en-GB" sz="1800">
                <a:latin typeface="Verdana" charset="0"/>
                <a:ea typeface="ＭＳ Ｐゴシック" charset="0"/>
              </a:rPr>
              <a:t>The tester must try to understand how programmers and designers think, so as to better find defects</a:t>
            </a:r>
            <a:endParaRPr lang="en-US" sz="1800">
              <a:latin typeface="Verdana" charset="0"/>
              <a:ea typeface="ＭＳ Ｐゴシック" charset="0"/>
            </a:endParaRPr>
          </a:p>
          <a:p>
            <a:pPr lvl="2" eaLnBrk="1" hangingPunct="1"/>
            <a:r>
              <a:rPr lang="en-GB" sz="1800">
                <a:latin typeface="Verdana" charset="0"/>
                <a:ea typeface="ＭＳ Ｐゴシック" charset="0"/>
              </a:rPr>
              <a:t>The tester must not leave anything uncovered, and must be suspicious of everything</a:t>
            </a:r>
            <a:endParaRPr lang="en-US" sz="1800">
              <a:latin typeface="Verdana" charset="0"/>
              <a:ea typeface="ＭＳ Ｐゴシック" charset="0"/>
            </a:endParaRPr>
          </a:p>
          <a:p>
            <a:pPr lvl="2" eaLnBrk="1" hangingPunct="1"/>
            <a:r>
              <a:rPr lang="en-GB" sz="1800">
                <a:latin typeface="Verdana" charset="0"/>
                <a:ea typeface="ＭＳ Ｐゴシック" charset="0"/>
              </a:rPr>
              <a:t>It does not pay to take an excessive amount of time; tester has to be </a:t>
            </a:r>
            <a:r>
              <a:rPr lang="en-GB" sz="1800" i="1">
                <a:latin typeface="Verdana" charset="0"/>
                <a:ea typeface="ＭＳ Ｐゴシック" charset="0"/>
              </a:rPr>
              <a:t>efficient</a:t>
            </a:r>
            <a:endParaRPr lang="en-GB" sz="18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2393397-8BF9-B644-A933-18791D9BEA8E}" type="datetime1">
              <a:rPr lang="en-US" sz="1200"/>
              <a:pPr/>
              <a:t>12/4/18</a:t>
            </a:fld>
            <a:endParaRPr lang="en-US" sz="1200"/>
          </a:p>
        </p:txBody>
      </p:sp>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5D69073-2AD6-D142-8A95-4F5E02D925B6}" type="slidenum">
              <a:rPr lang="en-US" sz="1200"/>
              <a:pPr/>
              <a:t>12</a:t>
            </a:fld>
            <a:endParaRPr lang="en-US" sz="1200"/>
          </a:p>
        </p:txBody>
      </p:sp>
      <p:sp>
        <p:nvSpPr>
          <p:cNvPr id="3686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Objectives of testing</a:t>
            </a:r>
          </a:p>
        </p:txBody>
      </p:sp>
      <p:sp>
        <p:nvSpPr>
          <p:cNvPr id="36869" name="Rectangle 3"/>
          <p:cNvSpPr>
            <a:spLocks noGrp="1" noChangeArrowheads="1"/>
          </p:cNvSpPr>
          <p:nvPr>
            <p:ph type="body" idx="1"/>
          </p:nvPr>
        </p:nvSpPr>
        <p:spPr>
          <a:xfrm>
            <a:off x="566738" y="1752600"/>
            <a:ext cx="8272462" cy="42672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To find more errors in the design and implementation of a software product</a:t>
            </a:r>
          </a:p>
          <a:p>
            <a:pPr marL="342900" indent="-342900" eaLnBrk="1" hangingPunct="1">
              <a:lnSpc>
                <a:spcPct val="90000"/>
              </a:lnSpc>
            </a:pPr>
            <a:r>
              <a:rPr lang="en-US" sz="2600">
                <a:latin typeface="Verdana" charset="0"/>
                <a:ea typeface="ＭＳ Ｐゴシック" charset="0"/>
                <a:cs typeface="ＭＳ Ｐゴシック" charset="0"/>
              </a:rPr>
              <a:t>To conform that the product meets (satisfies) the requirements</a:t>
            </a:r>
          </a:p>
          <a:p>
            <a:pPr marL="342900" indent="-342900" eaLnBrk="1" hangingPunct="1">
              <a:lnSpc>
                <a:spcPct val="90000"/>
              </a:lnSpc>
            </a:pPr>
            <a:r>
              <a:rPr lang="en-US" sz="2600">
                <a:latin typeface="Verdana" charset="0"/>
                <a:ea typeface="ＭＳ Ｐゴシック" charset="0"/>
                <a:cs typeface="ＭＳ Ｐゴシック" charset="0"/>
              </a:rPr>
              <a:t>To conform performance requirements</a:t>
            </a:r>
          </a:p>
          <a:p>
            <a:pPr marL="342900" indent="-342900" eaLnBrk="1" hangingPunct="1">
              <a:lnSpc>
                <a:spcPct val="90000"/>
              </a:lnSpc>
            </a:pPr>
            <a:r>
              <a:rPr lang="en-US" sz="2600">
                <a:latin typeface="Verdana" charset="0"/>
                <a:ea typeface="ＭＳ Ｐゴシック" charset="0"/>
                <a:cs typeface="ＭＳ Ｐゴシック" charset="0"/>
              </a:rPr>
              <a:t>Testing is one type of validation</a:t>
            </a:r>
          </a:p>
          <a:p>
            <a:pPr marL="742950" lvl="1" indent="-285750" eaLnBrk="1" hangingPunct="1">
              <a:lnSpc>
                <a:spcPct val="90000"/>
              </a:lnSpc>
            </a:pPr>
            <a:r>
              <a:rPr lang="en-US" sz="2200">
                <a:latin typeface="Verdana" charset="0"/>
                <a:ea typeface="ＭＳ Ｐゴシック" charset="0"/>
              </a:rPr>
              <a:t>Validation is a process that answers to the question</a:t>
            </a:r>
          </a:p>
          <a:p>
            <a:pPr marL="1143000" lvl="2" indent="-228600" eaLnBrk="1" hangingPunct="1">
              <a:lnSpc>
                <a:spcPct val="90000"/>
              </a:lnSpc>
            </a:pPr>
            <a:r>
              <a:rPr lang="ja-JP" altLang="en-US" sz="2100">
                <a:latin typeface="Verdana" charset="0"/>
                <a:ea typeface="ＭＳ Ｐゴシック" charset="0"/>
              </a:rPr>
              <a:t>“</a:t>
            </a:r>
            <a:r>
              <a:rPr lang="en-US" altLang="ja-JP" sz="2100">
                <a:latin typeface="Verdana" charset="0"/>
                <a:ea typeface="ＭＳ Ｐゴシック" charset="0"/>
              </a:rPr>
              <a:t>Are we developing the right product?</a:t>
            </a:r>
            <a:r>
              <a:rPr lang="ja-JP" altLang="en-US" sz="2100">
                <a:latin typeface="Verdana" charset="0"/>
                <a:ea typeface="ＭＳ Ｐゴシック" charset="0"/>
              </a:rPr>
              <a:t>”</a:t>
            </a:r>
            <a:endParaRPr lang="en-US" altLang="ja-JP" sz="2100">
              <a:latin typeface="Verdana" charset="0"/>
              <a:ea typeface="ＭＳ Ｐゴシック" charset="0"/>
            </a:endParaRPr>
          </a:p>
          <a:p>
            <a:pPr marL="742950" lvl="1" indent="-285750" eaLnBrk="1" hangingPunct="1">
              <a:lnSpc>
                <a:spcPct val="90000"/>
              </a:lnSpc>
            </a:pPr>
            <a:r>
              <a:rPr lang="en-US" sz="2200">
                <a:latin typeface="Verdana" charset="0"/>
                <a:ea typeface="ＭＳ Ｐゴシック" charset="0"/>
              </a:rPr>
              <a:t>Consequence: The product must be ready (available) in some form before exercising the testing process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A10727D-F5E2-A240-86AC-1BAB44F2E77E}" type="datetime1">
              <a:rPr lang="en-US" sz="1200"/>
              <a:pPr/>
              <a:t>12/4/18</a:t>
            </a:fld>
            <a:endParaRPr lang="en-US" sz="1200"/>
          </a:p>
        </p:txBody>
      </p:sp>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B90A74A-10DE-6D4F-8AC1-45DB1E726F6E}" type="slidenum">
              <a:rPr lang="en-US" sz="1200"/>
              <a:pPr/>
              <a:t>13</a:t>
            </a:fld>
            <a:endParaRPr lang="en-US" sz="1200"/>
          </a:p>
        </p:txBody>
      </p:sp>
      <p:sp>
        <p:nvSpPr>
          <p:cNvPr id="3789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Two Types</a:t>
            </a:r>
          </a:p>
        </p:txBody>
      </p:sp>
      <p:sp>
        <p:nvSpPr>
          <p:cNvPr id="37893"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A fault of commission: representation is incorrect</a:t>
            </a:r>
          </a:p>
          <a:p>
            <a:pPr eaLnBrk="1" hangingPunct="1"/>
            <a:r>
              <a:rPr lang="en-US">
                <a:latin typeface="Verdana" charset="0"/>
                <a:ea typeface="ＭＳ Ｐゴシック" charset="0"/>
                <a:cs typeface="ＭＳ Ｐゴシック" charset="0"/>
              </a:rPr>
              <a:t>A fault of omission: fail to enter correct information, example: missing a requirement</a:t>
            </a:r>
          </a:p>
          <a:p>
            <a:pPr lvl="1" eaLnBrk="1" hangingPunct="1">
              <a:buFont typeface="Wingdings" charset="0"/>
              <a:buNone/>
            </a:pPr>
            <a:r>
              <a:rPr lang="en-US">
                <a:latin typeface="Verdana" charset="0"/>
                <a:ea typeface="ＭＳ Ｐゴシック" charset="0"/>
              </a:rPr>
              <a:t>    </a:t>
            </a:r>
          </a:p>
        </p:txBody>
      </p:sp>
      <p:sp>
        <p:nvSpPr>
          <p:cNvPr id="37894" name="Oval 4"/>
          <p:cNvSpPr>
            <a:spLocks noChangeArrowheads="1"/>
          </p:cNvSpPr>
          <p:nvPr/>
        </p:nvSpPr>
        <p:spPr bwMode="auto">
          <a:xfrm>
            <a:off x="2209800" y="4495800"/>
            <a:ext cx="12192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895" name="Oval 5"/>
          <p:cNvSpPr>
            <a:spLocks noChangeArrowheads="1"/>
          </p:cNvSpPr>
          <p:nvPr/>
        </p:nvSpPr>
        <p:spPr bwMode="auto">
          <a:xfrm>
            <a:off x="2895600" y="4800600"/>
            <a:ext cx="1219200" cy="1295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896" name="Text Box 6"/>
          <p:cNvSpPr txBox="1">
            <a:spLocks noChangeArrowheads="1"/>
          </p:cNvSpPr>
          <p:nvPr/>
        </p:nvSpPr>
        <p:spPr bwMode="auto">
          <a:xfrm>
            <a:off x="2286000" y="4627563"/>
            <a:ext cx="1098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00" b="1"/>
              <a:t>Specification</a:t>
            </a:r>
          </a:p>
        </p:txBody>
      </p:sp>
      <p:sp>
        <p:nvSpPr>
          <p:cNvPr id="37897" name="Text Box 7"/>
          <p:cNvSpPr txBox="1">
            <a:spLocks noChangeArrowheads="1"/>
          </p:cNvSpPr>
          <p:nvPr/>
        </p:nvSpPr>
        <p:spPr bwMode="auto">
          <a:xfrm>
            <a:off x="2971800" y="5678488"/>
            <a:ext cx="1333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00" b="1"/>
              <a:t>Implementation</a:t>
            </a:r>
          </a:p>
        </p:txBody>
      </p:sp>
      <p:sp>
        <p:nvSpPr>
          <p:cNvPr id="37898" name="Rectangle 8"/>
          <p:cNvSpPr>
            <a:spLocks noChangeArrowheads="1"/>
          </p:cNvSpPr>
          <p:nvPr/>
        </p:nvSpPr>
        <p:spPr bwMode="auto">
          <a:xfrm>
            <a:off x="3124200" y="5105400"/>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7899" name="Text Box 9"/>
          <p:cNvSpPr txBox="1">
            <a:spLocks noChangeArrowheads="1"/>
          </p:cNvSpPr>
          <p:nvPr/>
        </p:nvSpPr>
        <p:spPr bwMode="auto">
          <a:xfrm>
            <a:off x="5105400" y="4267200"/>
            <a:ext cx="30622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t>f</a:t>
            </a:r>
            <a:r>
              <a:rPr lang="en-US" sz="1400" dirty="0" smtClean="0"/>
              <a:t>ault of commission</a:t>
            </a:r>
            <a:endParaRPr lang="en-US" sz="1400" dirty="0"/>
          </a:p>
        </p:txBody>
      </p:sp>
      <p:sp>
        <p:nvSpPr>
          <p:cNvPr id="37900" name="Line 10"/>
          <p:cNvSpPr>
            <a:spLocks noChangeShapeType="1"/>
          </p:cNvSpPr>
          <p:nvPr/>
        </p:nvSpPr>
        <p:spPr bwMode="auto">
          <a:xfrm flipH="1">
            <a:off x="3276600" y="4495800"/>
            <a:ext cx="1752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1" name="Text Box 11"/>
          <p:cNvSpPr txBox="1">
            <a:spLocks noChangeArrowheads="1"/>
          </p:cNvSpPr>
          <p:nvPr/>
        </p:nvSpPr>
        <p:spPr bwMode="auto">
          <a:xfrm>
            <a:off x="974725" y="5645150"/>
            <a:ext cx="1347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Correct Code</a:t>
            </a:r>
          </a:p>
        </p:txBody>
      </p:sp>
      <p:sp>
        <p:nvSpPr>
          <p:cNvPr id="37902" name="Line 12"/>
          <p:cNvSpPr>
            <a:spLocks noChangeShapeType="1"/>
          </p:cNvSpPr>
          <p:nvPr/>
        </p:nvSpPr>
        <p:spPr bwMode="auto">
          <a:xfrm flipV="1">
            <a:off x="2209800" y="5486400"/>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3" name="Text Box 13"/>
          <p:cNvSpPr txBox="1">
            <a:spLocks noChangeArrowheads="1"/>
          </p:cNvSpPr>
          <p:nvPr/>
        </p:nvSpPr>
        <p:spPr bwMode="auto">
          <a:xfrm>
            <a:off x="0" y="4648200"/>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dirty="0"/>
              <a:t>f</a:t>
            </a:r>
            <a:r>
              <a:rPr lang="en-US" sz="1400" dirty="0" smtClean="0"/>
              <a:t>ault of omissions</a:t>
            </a:r>
            <a:endParaRPr lang="en-US" sz="1400" dirty="0"/>
          </a:p>
        </p:txBody>
      </p:sp>
      <p:sp>
        <p:nvSpPr>
          <p:cNvPr id="37904" name="Line 14"/>
          <p:cNvSpPr>
            <a:spLocks noChangeShapeType="1"/>
          </p:cNvSpPr>
          <p:nvPr/>
        </p:nvSpPr>
        <p:spPr bwMode="auto">
          <a:xfrm>
            <a:off x="1676400" y="4876800"/>
            <a:ext cx="685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C6BF66-A8FB-EA4E-A847-4822BE5AF3FB}" type="datetime1">
              <a:rPr lang="en-US" sz="1200"/>
              <a:pPr/>
              <a:t>12/4/18</a:t>
            </a:fld>
            <a:endParaRPr lang="en-US" sz="1200"/>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19B1AE6-3FA4-5040-9408-ED027F716978}" type="slidenum">
              <a:rPr lang="en-US" sz="1200"/>
              <a:pPr/>
              <a:t>14</a:t>
            </a:fld>
            <a:endParaRPr lang="en-US" sz="1200"/>
          </a:p>
        </p:txBody>
      </p:sp>
      <p:sp>
        <p:nvSpPr>
          <p:cNvPr id="3891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Relationship</a:t>
            </a:r>
          </a:p>
        </p:txBody>
      </p:sp>
      <p:grpSp>
        <p:nvGrpSpPr>
          <p:cNvPr id="38917" name="Group 3"/>
          <p:cNvGrpSpPr>
            <a:grpSpLocks/>
          </p:cNvGrpSpPr>
          <p:nvPr/>
        </p:nvGrpSpPr>
        <p:grpSpPr bwMode="auto">
          <a:xfrm>
            <a:off x="2498725" y="2039938"/>
            <a:ext cx="3359150" cy="3297237"/>
            <a:chOff x="1574" y="1008"/>
            <a:chExt cx="2116" cy="2077"/>
          </a:xfrm>
        </p:grpSpPr>
        <p:sp>
          <p:nvSpPr>
            <p:cNvPr id="38918" name="Oval 4"/>
            <p:cNvSpPr>
              <a:spLocks noChangeArrowheads="1"/>
            </p:cNvSpPr>
            <p:nvPr/>
          </p:nvSpPr>
          <p:spPr bwMode="auto">
            <a:xfrm>
              <a:off x="1680" y="1392"/>
              <a:ext cx="1056" cy="10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19" name="Oval 5"/>
            <p:cNvSpPr>
              <a:spLocks noChangeArrowheads="1"/>
            </p:cNvSpPr>
            <p:nvPr/>
          </p:nvSpPr>
          <p:spPr bwMode="auto">
            <a:xfrm>
              <a:off x="2448" y="1392"/>
              <a:ext cx="1056" cy="10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0" name="Oval 6"/>
            <p:cNvSpPr>
              <a:spLocks noChangeArrowheads="1"/>
            </p:cNvSpPr>
            <p:nvPr/>
          </p:nvSpPr>
          <p:spPr bwMode="auto">
            <a:xfrm>
              <a:off x="2064" y="1872"/>
              <a:ext cx="1056" cy="100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1" name="Text Box 7"/>
            <p:cNvSpPr txBox="1">
              <a:spLocks noChangeArrowheads="1"/>
            </p:cNvSpPr>
            <p:nvPr/>
          </p:nvSpPr>
          <p:spPr bwMode="auto">
            <a:xfrm>
              <a:off x="1718" y="107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a:p>
          </p:txBody>
        </p:sp>
        <p:sp>
          <p:nvSpPr>
            <p:cNvPr id="38922" name="Text Box 8"/>
            <p:cNvSpPr txBox="1">
              <a:spLocks noChangeArrowheads="1"/>
            </p:cNvSpPr>
            <p:nvPr/>
          </p:nvSpPr>
          <p:spPr bwMode="auto">
            <a:xfrm>
              <a:off x="1574" y="1008"/>
              <a:ext cx="10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Specification</a:t>
              </a:r>
            </a:p>
            <a:p>
              <a:r>
                <a:rPr lang="en-US" sz="1800"/>
                <a:t>(expected)</a:t>
              </a:r>
            </a:p>
          </p:txBody>
        </p:sp>
        <p:sp>
          <p:nvSpPr>
            <p:cNvPr id="38923" name="Text Box 9"/>
            <p:cNvSpPr txBox="1">
              <a:spLocks noChangeArrowheads="1"/>
            </p:cNvSpPr>
            <p:nvPr/>
          </p:nvSpPr>
          <p:spPr bwMode="auto">
            <a:xfrm>
              <a:off x="2784" y="1008"/>
              <a:ext cx="9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Program</a:t>
              </a:r>
            </a:p>
            <a:p>
              <a:r>
                <a:rPr lang="en-US" sz="1800"/>
                <a:t>(observed)</a:t>
              </a:r>
            </a:p>
          </p:txBody>
        </p:sp>
        <p:sp>
          <p:nvSpPr>
            <p:cNvPr id="38924" name="Text Box 10"/>
            <p:cNvSpPr txBox="1">
              <a:spLocks noChangeArrowheads="1"/>
            </p:cNvSpPr>
            <p:nvPr/>
          </p:nvSpPr>
          <p:spPr bwMode="auto">
            <a:xfrm>
              <a:off x="2054" y="2852"/>
              <a:ext cx="6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dirty="0" smtClean="0"/>
                <a:t>Testing</a:t>
              </a:r>
              <a:endParaRPr lang="en-US" sz="1800" dirty="0"/>
            </a:p>
          </p:txBody>
        </p:sp>
        <p:sp>
          <p:nvSpPr>
            <p:cNvPr id="38925" name="Text Box 11"/>
            <p:cNvSpPr txBox="1">
              <a:spLocks noChangeArrowheads="1"/>
            </p:cNvSpPr>
            <p:nvPr/>
          </p:nvSpPr>
          <p:spPr bwMode="auto">
            <a:xfrm>
              <a:off x="2102" y="1364"/>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S</a:t>
              </a:r>
            </a:p>
          </p:txBody>
        </p:sp>
        <p:sp>
          <p:nvSpPr>
            <p:cNvPr id="38926" name="Text Box 12"/>
            <p:cNvSpPr txBox="1">
              <a:spLocks noChangeArrowheads="1"/>
            </p:cNvSpPr>
            <p:nvPr/>
          </p:nvSpPr>
          <p:spPr bwMode="auto">
            <a:xfrm>
              <a:off x="2870" y="1364"/>
              <a:ext cx="2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P</a:t>
              </a:r>
            </a:p>
          </p:txBody>
        </p:sp>
        <p:sp>
          <p:nvSpPr>
            <p:cNvPr id="38927" name="Text Box 13"/>
            <p:cNvSpPr txBox="1">
              <a:spLocks noChangeArrowheads="1"/>
            </p:cNvSpPr>
            <p:nvPr/>
          </p:nvSpPr>
          <p:spPr bwMode="auto">
            <a:xfrm>
              <a:off x="2486" y="2612"/>
              <a:ext cx="2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T</a:t>
              </a:r>
            </a:p>
          </p:txBody>
        </p:sp>
        <p:sp>
          <p:nvSpPr>
            <p:cNvPr id="38928" name="Text Box 14"/>
            <p:cNvSpPr txBox="1">
              <a:spLocks noChangeArrowheads="1"/>
            </p:cNvSpPr>
            <p:nvPr/>
          </p:nvSpPr>
          <p:spPr bwMode="auto">
            <a:xfrm>
              <a:off x="2534" y="1892"/>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1</a:t>
              </a:r>
            </a:p>
          </p:txBody>
        </p:sp>
        <p:sp>
          <p:nvSpPr>
            <p:cNvPr id="38929" name="Text Box 15"/>
            <p:cNvSpPr txBox="1">
              <a:spLocks noChangeArrowheads="1"/>
            </p:cNvSpPr>
            <p:nvPr/>
          </p:nvSpPr>
          <p:spPr bwMode="auto">
            <a:xfrm>
              <a:off x="2198" y="208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4</a:t>
              </a:r>
            </a:p>
          </p:txBody>
        </p:sp>
        <p:sp>
          <p:nvSpPr>
            <p:cNvPr id="38930" name="Text Box 16"/>
            <p:cNvSpPr txBox="1">
              <a:spLocks noChangeArrowheads="1"/>
            </p:cNvSpPr>
            <p:nvPr/>
          </p:nvSpPr>
          <p:spPr bwMode="auto">
            <a:xfrm>
              <a:off x="2726" y="2036"/>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3</a:t>
              </a:r>
            </a:p>
          </p:txBody>
        </p:sp>
        <p:sp>
          <p:nvSpPr>
            <p:cNvPr id="38931" name="Text Box 17"/>
            <p:cNvSpPr txBox="1">
              <a:spLocks noChangeArrowheads="1"/>
            </p:cNvSpPr>
            <p:nvPr/>
          </p:nvSpPr>
          <p:spPr bwMode="auto">
            <a:xfrm>
              <a:off x="2006" y="160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5</a:t>
              </a:r>
            </a:p>
          </p:txBody>
        </p:sp>
        <p:sp>
          <p:nvSpPr>
            <p:cNvPr id="38932" name="Text Box 18"/>
            <p:cNvSpPr txBox="1">
              <a:spLocks noChangeArrowheads="1"/>
            </p:cNvSpPr>
            <p:nvPr/>
          </p:nvSpPr>
          <p:spPr bwMode="auto">
            <a:xfrm>
              <a:off x="2534" y="160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2</a:t>
              </a:r>
            </a:p>
          </p:txBody>
        </p:sp>
        <p:sp>
          <p:nvSpPr>
            <p:cNvPr id="38933" name="Text Box 19"/>
            <p:cNvSpPr txBox="1">
              <a:spLocks noChangeArrowheads="1"/>
            </p:cNvSpPr>
            <p:nvPr/>
          </p:nvSpPr>
          <p:spPr bwMode="auto">
            <a:xfrm>
              <a:off x="2966" y="1556"/>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6</a:t>
              </a:r>
            </a:p>
          </p:txBody>
        </p:sp>
        <p:sp>
          <p:nvSpPr>
            <p:cNvPr id="38934" name="Text Box 20"/>
            <p:cNvSpPr txBox="1">
              <a:spLocks noChangeArrowheads="1"/>
            </p:cNvSpPr>
            <p:nvPr/>
          </p:nvSpPr>
          <p:spPr bwMode="auto">
            <a:xfrm>
              <a:off x="2486" y="2324"/>
              <a:ext cx="2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800"/>
                <a:t>7</a:t>
              </a:r>
            </a:p>
          </p:txBody>
        </p:sp>
      </p:gr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2635677-21E1-264A-8432-471FA2503DBA}" type="datetime1">
              <a:rPr lang="en-US" sz="1200"/>
              <a:pPr/>
              <a:t>12/4/18</a:t>
            </a:fld>
            <a:endParaRPr lang="en-US" sz="1200"/>
          </a:p>
        </p:txBody>
      </p:sp>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485045D-F304-8745-ADDB-A73D01CD8734}" type="slidenum">
              <a:rPr lang="en-US" sz="1200"/>
              <a:pPr/>
              <a:t>15</a:t>
            </a:fld>
            <a:endParaRPr lang="en-US" sz="1200"/>
          </a:p>
        </p:txBody>
      </p:sp>
      <p:sp>
        <p:nvSpPr>
          <p:cNvPr id="4096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Testing and Debugging</a:t>
            </a:r>
          </a:p>
        </p:txBody>
      </p:sp>
      <p:sp>
        <p:nvSpPr>
          <p:cNvPr id="40965" name="Rectangle 3"/>
          <p:cNvSpPr>
            <a:spLocks noGrp="1" noChangeArrowheads="1"/>
          </p:cNvSpPr>
          <p:nvPr>
            <p:ph type="body" idx="1"/>
          </p:nvPr>
        </p:nvSpPr>
        <p:spPr/>
        <p:txBody>
          <a:bodyPr/>
          <a:lstStyle/>
          <a:p>
            <a:pPr marL="342900" indent="-342900" eaLnBrk="1" hangingPunct="1">
              <a:lnSpc>
                <a:spcPct val="90000"/>
              </a:lnSpc>
            </a:pPr>
            <a:r>
              <a:rPr lang="en-US" sz="2600">
                <a:solidFill>
                  <a:schemeClr val="folHlink"/>
                </a:solidFill>
                <a:latin typeface="Verdana" charset="0"/>
                <a:ea typeface="ＭＳ Ｐゴシック" charset="0"/>
                <a:cs typeface="ＭＳ Ｐゴシック" charset="0"/>
              </a:rPr>
              <a:t>Definitions:</a:t>
            </a:r>
          </a:p>
          <a:p>
            <a:pPr marL="742950" lvl="1" indent="-285750" eaLnBrk="1" hangingPunct="1">
              <a:lnSpc>
                <a:spcPct val="90000"/>
              </a:lnSpc>
            </a:pPr>
            <a:r>
              <a:rPr lang="en-US" sz="2200">
                <a:solidFill>
                  <a:schemeClr val="folHlink"/>
                </a:solidFill>
                <a:latin typeface="Verdana" charset="0"/>
                <a:ea typeface="ＭＳ Ｐゴシック" charset="0"/>
              </a:rPr>
              <a:t>Testing is a process of </a:t>
            </a:r>
            <a:r>
              <a:rPr lang="en-US" sz="2200" b="1">
                <a:solidFill>
                  <a:schemeClr val="folHlink"/>
                </a:solidFill>
                <a:latin typeface="Verdana" charset="0"/>
                <a:ea typeface="ＭＳ Ｐゴシック" charset="0"/>
              </a:rPr>
              <a:t>finding</a:t>
            </a:r>
            <a:r>
              <a:rPr lang="en-US" sz="2200">
                <a:solidFill>
                  <a:schemeClr val="folHlink"/>
                </a:solidFill>
                <a:latin typeface="Verdana" charset="0"/>
                <a:ea typeface="ＭＳ Ｐゴシック" charset="0"/>
              </a:rPr>
              <a:t> the presence of errors</a:t>
            </a:r>
          </a:p>
          <a:p>
            <a:pPr marL="742950" lvl="1" indent="-285750" eaLnBrk="1" hangingPunct="1">
              <a:lnSpc>
                <a:spcPct val="90000"/>
              </a:lnSpc>
            </a:pPr>
            <a:r>
              <a:rPr lang="en-US" sz="2200">
                <a:solidFill>
                  <a:schemeClr val="folHlink"/>
                </a:solidFill>
                <a:latin typeface="Verdana" charset="0"/>
                <a:ea typeface="ＭＳ Ｐゴシック" charset="0"/>
              </a:rPr>
              <a:t>Debugging is a process of </a:t>
            </a:r>
            <a:r>
              <a:rPr lang="en-US" sz="2200" b="1">
                <a:solidFill>
                  <a:schemeClr val="folHlink"/>
                </a:solidFill>
                <a:latin typeface="Verdana" charset="0"/>
                <a:ea typeface="ＭＳ Ｐゴシック" charset="0"/>
              </a:rPr>
              <a:t>finding the location and cause of errors</a:t>
            </a:r>
          </a:p>
          <a:p>
            <a:pPr marL="342900" indent="-342900" eaLnBrk="1" hangingPunct="1">
              <a:lnSpc>
                <a:spcPct val="90000"/>
              </a:lnSpc>
            </a:pPr>
            <a:r>
              <a:rPr lang="en-US" sz="2600">
                <a:latin typeface="Verdana" charset="0"/>
                <a:ea typeface="ＭＳ Ｐゴシック" charset="0"/>
                <a:cs typeface="ＭＳ Ｐゴシック" charset="0"/>
              </a:rPr>
              <a:t>Debugging requires testing efforts to find the errors first, and then retest the program after correcting the errors</a:t>
            </a:r>
          </a:p>
          <a:p>
            <a:pPr marL="742950" lvl="1" indent="-285750" eaLnBrk="1" hangingPunct="1">
              <a:lnSpc>
                <a:spcPct val="90000"/>
              </a:lnSpc>
            </a:pPr>
            <a:r>
              <a:rPr lang="en-US" sz="2200">
                <a:latin typeface="Verdana" charset="0"/>
                <a:ea typeface="ＭＳ Ｐゴシック" charset="0"/>
              </a:rPr>
              <a:t>Thus, testing occurs before and after debugging</a:t>
            </a:r>
          </a:p>
          <a:p>
            <a:pPr marL="342900" indent="-342900" eaLnBrk="1" hangingPunct="1">
              <a:lnSpc>
                <a:spcPct val="90000"/>
              </a:lnSpc>
            </a:pPr>
            <a:r>
              <a:rPr lang="en-US" sz="2600">
                <a:latin typeface="Verdana" charset="0"/>
                <a:ea typeface="ＭＳ Ｐゴシック" charset="0"/>
                <a:cs typeface="ＭＳ Ｐゴシック" charset="0"/>
              </a:rPr>
              <a:t>Testing may be done manually, but debugging will be done effectively with the help of tool support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charset="0"/>
                <a:ea typeface="ＭＳ Ｐゴシック" charset="0"/>
                <a:cs typeface="ＭＳ Ｐゴシック" charset="0"/>
              </a:rPr>
              <a:t>Testing Process</a:t>
            </a:r>
            <a:endParaRPr lang="en-US" dirty="0"/>
          </a:p>
        </p:txBody>
      </p:sp>
      <p:sp>
        <p:nvSpPr>
          <p:cNvPr id="3" name="Content Placeholder 2"/>
          <p:cNvSpPr>
            <a:spLocks noGrp="1"/>
          </p:cNvSpPr>
          <p:nvPr>
            <p:ph idx="1"/>
          </p:nvPr>
        </p:nvSpPr>
        <p:spPr/>
        <p:txBody>
          <a:bodyPr/>
          <a:lstStyle/>
          <a:p>
            <a:pPr eaLnBrk="1" hangingPunct="1"/>
            <a:r>
              <a:rPr lang="en-US" dirty="0">
                <a:latin typeface="Verdana" charset="0"/>
                <a:ea typeface="ＭＳ Ｐゴシック" charset="0"/>
                <a:cs typeface="ＭＳ Ｐゴシック" charset="0"/>
              </a:rPr>
              <a:t>Testing activities:</a:t>
            </a:r>
          </a:p>
          <a:p>
            <a:pPr lvl="1" eaLnBrk="1" hangingPunct="1"/>
            <a:r>
              <a:rPr lang="en-US" dirty="0">
                <a:latin typeface="Verdana" charset="0"/>
                <a:ea typeface="ＭＳ Ｐゴシック" charset="0"/>
                <a:cs typeface="ＭＳ Ｐゴシック" charset="0"/>
              </a:rPr>
              <a:t>test planning</a:t>
            </a:r>
          </a:p>
          <a:p>
            <a:pPr lvl="1" eaLnBrk="1" hangingPunct="1"/>
            <a:r>
              <a:rPr lang="en-US" dirty="0">
                <a:latin typeface="Verdana" charset="0"/>
                <a:ea typeface="ＭＳ Ｐゴシック" charset="0"/>
                <a:cs typeface="ＭＳ Ｐゴシック" charset="0"/>
              </a:rPr>
              <a:t>test case development</a:t>
            </a:r>
          </a:p>
          <a:p>
            <a:pPr lvl="1" eaLnBrk="1" hangingPunct="1"/>
            <a:r>
              <a:rPr lang="en-US" dirty="0">
                <a:latin typeface="Verdana" charset="0"/>
                <a:ea typeface="ＭＳ Ｐゴシック" charset="0"/>
                <a:cs typeface="ＭＳ Ｐゴシック" charset="0"/>
              </a:rPr>
              <a:t>running test cases</a:t>
            </a:r>
          </a:p>
          <a:p>
            <a:pPr lvl="1" eaLnBrk="1" hangingPunct="1"/>
            <a:r>
              <a:rPr lang="en-US" dirty="0">
                <a:latin typeface="Verdana" charset="0"/>
                <a:ea typeface="ＭＳ Ｐゴシック" charset="0"/>
                <a:cs typeface="ＭＳ Ｐゴシック" charset="0"/>
              </a:rPr>
              <a:t>evaluating test results</a:t>
            </a:r>
          </a:p>
          <a:p>
            <a:pPr eaLnBrk="1" hangingPunct="1"/>
            <a:endParaRPr lang="en-US" dirty="0">
              <a:latin typeface="Verdana" charset="0"/>
              <a:ea typeface="ＭＳ Ｐゴシック" charset="0"/>
              <a:cs typeface="ＭＳ Ｐゴシック" charset="0"/>
            </a:endParaRPr>
          </a:p>
          <a:p>
            <a:pPr marL="0" indent="0">
              <a:buNone/>
            </a:pPr>
            <a:endParaRPr lang="en-US" dirty="0"/>
          </a:p>
        </p:txBody>
      </p:sp>
      <p:sp>
        <p:nvSpPr>
          <p:cNvPr id="4" name="Date Placeholder 3"/>
          <p:cNvSpPr>
            <a:spLocks noGrp="1"/>
          </p:cNvSpPr>
          <p:nvPr>
            <p:ph type="dt" sz="half" idx="10"/>
          </p:nvPr>
        </p:nvSpPr>
        <p:spPr/>
        <p:txBody>
          <a:bodyPr/>
          <a:lstStyle/>
          <a:p>
            <a:pPr>
              <a:defRPr/>
            </a:pPr>
            <a:fld id="{6C7B3A70-71F8-C246-8CEF-6582DC339FBF}" type="datetime1">
              <a:rPr lang="en-US" smtClean="0"/>
              <a:pPr>
                <a:defRPr/>
              </a:pPr>
              <a:t>12/4/18</a:t>
            </a:fld>
            <a:endParaRPr lang="en-US"/>
          </a:p>
        </p:txBody>
      </p:sp>
      <p:sp>
        <p:nvSpPr>
          <p:cNvPr id="5" name="Footer Placeholder 4"/>
          <p:cNvSpPr>
            <a:spLocks noGrp="1"/>
          </p:cNvSpPr>
          <p:nvPr>
            <p:ph type="ftr" sz="quarter" idx="11"/>
          </p:nvPr>
        </p:nvSpPr>
        <p:spPr/>
        <p:txBody>
          <a:bodyPr/>
          <a:lstStyle/>
          <a:p>
            <a:pPr>
              <a:defRPr/>
            </a:pPr>
            <a:r>
              <a:rPr lang="en-US" smtClean="0"/>
              <a:t>Lecture 9</a:t>
            </a:r>
            <a:endParaRPr lang="en-US"/>
          </a:p>
        </p:txBody>
      </p:sp>
      <p:sp>
        <p:nvSpPr>
          <p:cNvPr id="6" name="Slide Number Placeholder 5"/>
          <p:cNvSpPr>
            <a:spLocks noGrp="1"/>
          </p:cNvSpPr>
          <p:nvPr>
            <p:ph type="sldNum" sz="quarter" idx="12"/>
          </p:nvPr>
        </p:nvSpPr>
        <p:spPr/>
        <p:txBody>
          <a:bodyPr/>
          <a:lstStyle/>
          <a:p>
            <a:pPr>
              <a:defRPr/>
            </a:pPr>
            <a:fld id="{9694CE86-4E78-014D-B404-A23F71CBE810}" type="slidenum">
              <a:rPr lang="en-US" smtClean="0"/>
              <a:pPr>
                <a:defRPr/>
              </a:pPr>
              <a:t>16</a:t>
            </a:fld>
            <a:endParaRPr lang="en-US"/>
          </a:p>
        </p:txBody>
      </p:sp>
    </p:spTree>
    <p:extLst>
      <p:ext uri="{BB962C8B-B14F-4D97-AF65-F5344CB8AC3E}">
        <p14:creationId xmlns:p14="http://schemas.microsoft.com/office/powerpoint/2010/main" val="17966361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9066EF2-3465-314B-AEFC-4B9CA7D186E6}" type="datetime1">
              <a:rPr lang="en-US" sz="1200"/>
              <a:pPr/>
              <a:t>12/4/18</a:t>
            </a:fld>
            <a:endParaRPr lang="en-US" sz="1200"/>
          </a:p>
        </p:txBody>
      </p:sp>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F66300-27CF-0C4E-A81B-3FF6E26042AC}" type="slidenum">
              <a:rPr lang="en-US" sz="1200"/>
              <a:pPr/>
              <a:t>17</a:t>
            </a:fld>
            <a:endParaRPr lang="en-US" sz="1200"/>
          </a:p>
        </p:txBody>
      </p:sp>
      <p:sp>
        <p:nvSpPr>
          <p:cNvPr id="4198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 case</a:t>
            </a:r>
          </a:p>
        </p:txBody>
      </p:sp>
      <p:sp>
        <p:nvSpPr>
          <p:cNvPr id="41989" name="Rectangle 3"/>
          <p:cNvSpPr>
            <a:spLocks noGrp="1" noChangeArrowheads="1"/>
          </p:cNvSpPr>
          <p:nvPr>
            <p:ph type="body" idx="1"/>
          </p:nvPr>
        </p:nvSpPr>
        <p:spPr/>
        <p:txBody>
          <a:bodyPr/>
          <a:lstStyle/>
          <a:p>
            <a:pPr marL="342900" indent="-342900" eaLnBrk="1" hangingPunct="1"/>
            <a:r>
              <a:rPr lang="en-US" sz="2600">
                <a:solidFill>
                  <a:schemeClr val="folHlink"/>
                </a:solidFill>
                <a:latin typeface="Verdana" charset="0"/>
                <a:ea typeface="ＭＳ Ｐゴシック" charset="0"/>
                <a:cs typeface="ＭＳ Ｐゴシック" charset="0"/>
              </a:rPr>
              <a:t>Definition: A test case is a description of input/output relationship of one particular testing activity</a:t>
            </a:r>
          </a:p>
          <a:p>
            <a:pPr marL="342900" indent="-342900" eaLnBrk="1" hangingPunct="1"/>
            <a:r>
              <a:rPr lang="en-US" sz="2600">
                <a:latin typeface="Verdana" charset="0"/>
                <a:ea typeface="ＭＳ Ｐゴシック" charset="0"/>
                <a:cs typeface="ＭＳ Ｐゴシック" charset="0"/>
              </a:rPr>
              <a:t>Example: </a:t>
            </a:r>
          </a:p>
          <a:p>
            <a:pPr marL="1143000" lvl="2" indent="-228600" eaLnBrk="1" hangingPunct="1"/>
            <a:r>
              <a:rPr lang="en-US" sz="2100">
                <a:latin typeface="Verdana" charset="0"/>
                <a:ea typeface="ＭＳ Ｐゴシック" charset="0"/>
              </a:rPr>
              <a:t>Let y = f(x) be the function to be tested; a test case will indicate for what values (range of values) of x the function will promptly return an output, and for what values the function will not return an output</a:t>
            </a:r>
          </a:p>
          <a:p>
            <a:pPr marL="342900" indent="-342900" eaLnBrk="1" hangingPunct="1"/>
            <a:r>
              <a:rPr lang="en-US" sz="2600">
                <a:latin typeface="Verdana" charset="0"/>
                <a:ea typeface="ＭＳ Ｐゴシック" charset="0"/>
                <a:cs typeface="ＭＳ Ｐゴシック" charset="0"/>
              </a:rPr>
              <a:t>Generally expressed as a set of predicates (boolean expressions)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Data</a:t>
            </a:r>
            <a:endParaRPr lang="en-US" dirty="0"/>
          </a:p>
        </p:txBody>
      </p:sp>
      <p:sp>
        <p:nvSpPr>
          <p:cNvPr id="3" name="Content Placeholder 2"/>
          <p:cNvSpPr>
            <a:spLocks noGrp="1"/>
          </p:cNvSpPr>
          <p:nvPr>
            <p:ph idx="1"/>
          </p:nvPr>
        </p:nvSpPr>
        <p:spPr/>
        <p:txBody>
          <a:bodyPr/>
          <a:lstStyle/>
          <a:p>
            <a:pPr marL="342900" indent="-342900" eaLnBrk="1" hangingPunct="1">
              <a:lnSpc>
                <a:spcPct val="90000"/>
              </a:lnSpc>
            </a:pPr>
            <a:r>
              <a:rPr lang="en-US" dirty="0">
                <a:solidFill>
                  <a:schemeClr val="folHlink"/>
                </a:solidFill>
                <a:latin typeface="Verdana" charset="0"/>
                <a:ea typeface="ＭＳ Ｐゴシック" charset="0"/>
                <a:cs typeface="ＭＳ Ｐゴシック" charset="0"/>
              </a:rPr>
              <a:t>Definition: Test data is a set of values that are used to test a program</a:t>
            </a:r>
          </a:p>
          <a:p>
            <a:pPr marL="342900" indent="-342900" eaLnBrk="1" hangingPunct="1">
              <a:lnSpc>
                <a:spcPct val="90000"/>
              </a:lnSpc>
            </a:pPr>
            <a:r>
              <a:rPr lang="en-US" dirty="0">
                <a:latin typeface="Verdana" charset="0"/>
                <a:ea typeface="ＭＳ Ｐゴシック" charset="0"/>
                <a:cs typeface="ＭＳ Ｐゴシック" charset="0"/>
              </a:rPr>
              <a:t>Example:</a:t>
            </a:r>
          </a:p>
          <a:p>
            <a:pPr marL="742950" lvl="1" indent="-285750" eaLnBrk="1" hangingPunct="1">
              <a:lnSpc>
                <a:spcPct val="90000"/>
              </a:lnSpc>
            </a:pPr>
            <a:r>
              <a:rPr lang="en-US" dirty="0">
                <a:latin typeface="Verdana" charset="0"/>
                <a:ea typeface="ＭＳ Ｐゴシック" charset="0"/>
              </a:rPr>
              <a:t>In the y = f(x) example, test data could be x = 12.34, x = 14.56, x = -0.3487 etc. </a:t>
            </a:r>
          </a:p>
          <a:p>
            <a:pPr marL="342900" indent="-342900" eaLnBrk="1" hangingPunct="1">
              <a:lnSpc>
                <a:spcPct val="90000"/>
              </a:lnSpc>
            </a:pPr>
            <a:r>
              <a:rPr lang="en-US" dirty="0">
                <a:latin typeface="Verdana" charset="0"/>
                <a:ea typeface="ＭＳ Ｐゴシック" charset="0"/>
                <a:cs typeface="ＭＳ Ｐゴシック" charset="0"/>
              </a:rPr>
              <a:t>Test data are generally derived from the application domain, particularly from the requirements</a:t>
            </a:r>
          </a:p>
          <a:p>
            <a:pPr marL="0" indent="0">
              <a:buNone/>
            </a:pPr>
            <a:endParaRPr lang="en-US" dirty="0"/>
          </a:p>
        </p:txBody>
      </p:sp>
      <p:sp>
        <p:nvSpPr>
          <p:cNvPr id="4" name="Date Placeholder 3"/>
          <p:cNvSpPr>
            <a:spLocks noGrp="1"/>
          </p:cNvSpPr>
          <p:nvPr>
            <p:ph type="dt" sz="half" idx="10"/>
          </p:nvPr>
        </p:nvSpPr>
        <p:spPr/>
        <p:txBody>
          <a:bodyPr/>
          <a:lstStyle/>
          <a:p>
            <a:pPr>
              <a:defRPr/>
            </a:pPr>
            <a:fld id="{6C7B3A70-71F8-C246-8CEF-6582DC339FBF}" type="datetime1">
              <a:rPr lang="en-US" smtClean="0"/>
              <a:pPr>
                <a:defRPr/>
              </a:pPr>
              <a:t>12/4/18</a:t>
            </a:fld>
            <a:endParaRPr lang="en-US"/>
          </a:p>
        </p:txBody>
      </p:sp>
      <p:sp>
        <p:nvSpPr>
          <p:cNvPr id="5" name="Footer Placeholder 4"/>
          <p:cNvSpPr>
            <a:spLocks noGrp="1"/>
          </p:cNvSpPr>
          <p:nvPr>
            <p:ph type="ftr" sz="quarter" idx="11"/>
          </p:nvPr>
        </p:nvSpPr>
        <p:spPr/>
        <p:txBody>
          <a:bodyPr/>
          <a:lstStyle/>
          <a:p>
            <a:pPr>
              <a:defRPr/>
            </a:pPr>
            <a:r>
              <a:rPr lang="en-US" smtClean="0"/>
              <a:t>Lecture 9</a:t>
            </a:r>
            <a:endParaRPr lang="en-US"/>
          </a:p>
        </p:txBody>
      </p:sp>
      <p:sp>
        <p:nvSpPr>
          <p:cNvPr id="6" name="Slide Number Placeholder 5"/>
          <p:cNvSpPr>
            <a:spLocks noGrp="1"/>
          </p:cNvSpPr>
          <p:nvPr>
            <p:ph type="sldNum" sz="quarter" idx="12"/>
          </p:nvPr>
        </p:nvSpPr>
        <p:spPr/>
        <p:txBody>
          <a:bodyPr/>
          <a:lstStyle/>
          <a:p>
            <a:pPr>
              <a:defRPr/>
            </a:pPr>
            <a:fld id="{9694CE86-4E78-014D-B404-A23F71CBE810}" type="slidenum">
              <a:rPr lang="en-US" smtClean="0"/>
              <a:pPr>
                <a:defRPr/>
              </a:pPr>
              <a:t>18</a:t>
            </a:fld>
            <a:endParaRPr lang="en-US"/>
          </a:p>
        </p:txBody>
      </p:sp>
    </p:spTree>
    <p:extLst>
      <p:ext uri="{BB962C8B-B14F-4D97-AF65-F5344CB8AC3E}">
        <p14:creationId xmlns:p14="http://schemas.microsoft.com/office/powerpoint/2010/main" val="30834743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12634B-0D54-D04F-B1D9-314BA79569B8}" type="datetime1">
              <a:rPr lang="en-US" sz="1200"/>
              <a:pPr/>
              <a:t>12/4/18</a:t>
            </a:fld>
            <a:endParaRPr lang="en-US" sz="1200"/>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C63BAE8-3A7B-684E-B2EF-5E2CF2BF4B82}" type="slidenum">
              <a:rPr lang="en-US" sz="1200"/>
              <a:pPr/>
              <a:t>19</a:t>
            </a:fld>
            <a:endParaRPr lang="en-US" sz="1200"/>
          </a:p>
        </p:txBody>
      </p:sp>
      <p:sp>
        <p:nvSpPr>
          <p:cNvPr id="4403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 Case Information</a:t>
            </a:r>
          </a:p>
        </p:txBody>
      </p:sp>
      <p:sp>
        <p:nvSpPr>
          <p:cNvPr id="44037" name="Rectangle 3"/>
          <p:cNvSpPr>
            <a:spLocks noGrp="1" noChangeArrowheads="1"/>
          </p:cNvSpPr>
          <p:nvPr>
            <p:ph type="body" idx="1"/>
          </p:nvPr>
        </p:nvSpPr>
        <p:spPr/>
        <p:txBody>
          <a:bodyPr/>
          <a:lstStyle/>
          <a:p>
            <a:pPr eaLnBrk="1" hangingPunct="1">
              <a:lnSpc>
                <a:spcPct val="90000"/>
              </a:lnSpc>
              <a:buFont typeface="Wingdings" charset="0"/>
              <a:buNone/>
            </a:pPr>
            <a:r>
              <a:rPr lang="en-US">
                <a:latin typeface="Verdana" charset="0"/>
                <a:ea typeface="ＭＳ Ｐゴシック" charset="0"/>
                <a:cs typeface="ＭＳ Ｐゴシック" charset="0"/>
              </a:rPr>
              <a:t>    Test Case ID</a:t>
            </a:r>
          </a:p>
          <a:p>
            <a:pPr eaLnBrk="1" hangingPunct="1">
              <a:lnSpc>
                <a:spcPct val="90000"/>
              </a:lnSpc>
              <a:buFont typeface="Wingdings" charset="0"/>
              <a:buNone/>
            </a:pPr>
            <a:r>
              <a:rPr lang="en-US">
                <a:latin typeface="Verdana" charset="0"/>
                <a:ea typeface="ＭＳ Ｐゴシック" charset="0"/>
                <a:cs typeface="ＭＳ Ｐゴシック" charset="0"/>
              </a:rPr>
              <a:t>    Purpose</a:t>
            </a:r>
          </a:p>
          <a:p>
            <a:pPr eaLnBrk="1" hangingPunct="1">
              <a:lnSpc>
                <a:spcPct val="90000"/>
              </a:lnSpc>
              <a:buFont typeface="Wingdings" charset="0"/>
              <a:buNone/>
            </a:pPr>
            <a:r>
              <a:rPr lang="en-US">
                <a:latin typeface="Verdana" charset="0"/>
                <a:ea typeface="ＭＳ Ｐゴシック" charset="0"/>
                <a:cs typeface="ＭＳ Ｐゴシック" charset="0"/>
              </a:rPr>
              <a:t>    Preconditions</a:t>
            </a:r>
          </a:p>
          <a:p>
            <a:pPr eaLnBrk="1" hangingPunct="1">
              <a:lnSpc>
                <a:spcPct val="90000"/>
              </a:lnSpc>
              <a:buFont typeface="Wingdings" charset="0"/>
              <a:buNone/>
            </a:pPr>
            <a:r>
              <a:rPr lang="en-US">
                <a:latin typeface="Verdana" charset="0"/>
                <a:ea typeface="ＭＳ Ｐゴシック" charset="0"/>
                <a:cs typeface="ＭＳ Ｐゴシック" charset="0"/>
              </a:rPr>
              <a:t>    Inputs</a:t>
            </a:r>
          </a:p>
          <a:p>
            <a:pPr eaLnBrk="1" hangingPunct="1">
              <a:lnSpc>
                <a:spcPct val="90000"/>
              </a:lnSpc>
              <a:buFont typeface="Wingdings" charset="0"/>
              <a:buNone/>
            </a:pPr>
            <a:r>
              <a:rPr lang="en-US">
                <a:latin typeface="Verdana" charset="0"/>
                <a:ea typeface="ＭＳ Ｐゴシック" charset="0"/>
                <a:cs typeface="ＭＳ Ｐゴシック" charset="0"/>
              </a:rPr>
              <a:t>    Expected Outputs</a:t>
            </a:r>
          </a:p>
          <a:p>
            <a:pPr eaLnBrk="1" hangingPunct="1">
              <a:lnSpc>
                <a:spcPct val="90000"/>
              </a:lnSpc>
              <a:buFont typeface="Wingdings" charset="0"/>
              <a:buNone/>
            </a:pPr>
            <a:r>
              <a:rPr lang="en-US">
                <a:latin typeface="Verdana" charset="0"/>
                <a:ea typeface="ＭＳ Ｐゴシック" charset="0"/>
                <a:cs typeface="ＭＳ Ｐゴシック" charset="0"/>
              </a:rPr>
              <a:t>    Postconditions</a:t>
            </a:r>
          </a:p>
          <a:p>
            <a:pPr eaLnBrk="1" hangingPunct="1">
              <a:lnSpc>
                <a:spcPct val="90000"/>
              </a:lnSpc>
              <a:buFont typeface="Wingdings" charset="0"/>
              <a:buNone/>
            </a:pPr>
            <a:r>
              <a:rPr lang="en-US">
                <a:latin typeface="Verdana" charset="0"/>
                <a:ea typeface="ＭＳ Ｐゴシック" charset="0"/>
                <a:cs typeface="ＭＳ Ｐゴシック" charset="0"/>
              </a:rPr>
              <a:t>    Execution History</a:t>
            </a:r>
          </a:p>
          <a:p>
            <a:pPr eaLnBrk="1" hangingPunct="1">
              <a:lnSpc>
                <a:spcPct val="90000"/>
              </a:lnSpc>
              <a:buFont typeface="Wingdings" charset="0"/>
              <a:buNone/>
            </a:pPr>
            <a:r>
              <a:rPr lang="en-US">
                <a:latin typeface="Verdana" charset="0"/>
                <a:ea typeface="ＭＳ Ｐゴシック" charset="0"/>
                <a:cs typeface="ＭＳ Ｐゴシック" charset="0"/>
              </a:rPr>
              <a:t>        Date    Result    Version   Run By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4A69B2E-0089-F24E-9E83-58073A155047}" type="datetime1">
              <a:rPr lang="en-US" sz="1200"/>
              <a:pPr/>
              <a:t>12/4/18</a:t>
            </a:fld>
            <a:endParaRPr lang="en-US" sz="1200"/>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1D30532-F1CE-4A4C-AA86-21FAD050ED5B}" type="slidenum">
              <a:rPr lang="en-US" sz="1200"/>
              <a:pPr/>
              <a:t>2</a:t>
            </a:fld>
            <a:endParaRPr lang="en-US" sz="1200"/>
          </a:p>
        </p:txBody>
      </p:sp>
      <p:sp>
        <p:nvSpPr>
          <p:cNvPr id="1843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Exercise</a:t>
            </a:r>
          </a:p>
        </p:txBody>
      </p:sp>
      <p:sp>
        <p:nvSpPr>
          <p:cNvPr id="18437" name="Rectangle 3"/>
          <p:cNvSpPr>
            <a:spLocks noGrp="1" noChangeArrowheads="1"/>
          </p:cNvSpPr>
          <p:nvPr>
            <p:ph type="body" idx="1"/>
          </p:nvPr>
        </p:nvSpPr>
        <p:spPr/>
        <p:txBody>
          <a:bodyPr/>
          <a:lstStyle/>
          <a:p>
            <a:pPr marL="571500" indent="-571500" eaLnBrk="1" hangingPunct="1">
              <a:lnSpc>
                <a:spcPct val="80000"/>
              </a:lnSpc>
              <a:buFont typeface="Wingdings" charset="0"/>
              <a:buNone/>
            </a:pPr>
            <a:r>
              <a:rPr lang="en-US" sz="2100">
                <a:latin typeface="Verdana" charset="0"/>
                <a:ea typeface="ＭＳ Ｐゴシック" charset="0"/>
                <a:cs typeface="ＭＳ Ｐゴシック" charset="0"/>
              </a:rPr>
              <a:t>Categorize the following according to whether each </a:t>
            </a:r>
          </a:p>
          <a:p>
            <a:pPr marL="571500" indent="-571500" eaLnBrk="1" hangingPunct="1">
              <a:lnSpc>
                <a:spcPct val="80000"/>
              </a:lnSpc>
              <a:buFont typeface="Wingdings" charset="0"/>
              <a:buNone/>
            </a:pPr>
            <a:r>
              <a:rPr lang="en-US" sz="2100">
                <a:latin typeface="Verdana" charset="0"/>
                <a:ea typeface="ＭＳ Ｐゴシック" charset="0"/>
                <a:cs typeface="ＭＳ Ｐゴシック" charset="0"/>
              </a:rPr>
              <a:t>describes a failure, a defect or an error:</a:t>
            </a:r>
          </a:p>
          <a:p>
            <a:pPr marL="571500" indent="-571500" eaLnBrk="1" hangingPunct="1">
              <a:lnSpc>
                <a:spcPct val="80000"/>
              </a:lnSpc>
              <a:buFont typeface="Wingdings" charset="0"/>
              <a:buAutoNum type="arabicPeriod"/>
            </a:pPr>
            <a:r>
              <a:rPr lang="en-US" sz="2100">
                <a:latin typeface="Verdana" charset="0"/>
                <a:ea typeface="ＭＳ Ｐゴシック" charset="0"/>
                <a:cs typeface="ＭＳ Ｐゴシック" charset="0"/>
              </a:rPr>
              <a:t>A software engineer working in a hurry, unintentionally deletes an important line of source code</a:t>
            </a:r>
          </a:p>
          <a:p>
            <a:pPr marL="571500" indent="-571500" eaLnBrk="1" hangingPunct="1">
              <a:lnSpc>
                <a:spcPct val="80000"/>
              </a:lnSpc>
              <a:buFont typeface="Wingdings" charset="0"/>
              <a:buAutoNum type="arabicPeriod"/>
            </a:pPr>
            <a:r>
              <a:rPr lang="en-US" sz="2100">
                <a:latin typeface="Verdana" charset="0"/>
                <a:ea typeface="ＭＳ Ｐゴシック" charset="0"/>
                <a:cs typeface="ＭＳ Ｐゴシック" charset="0"/>
              </a:rPr>
              <a:t>On 1 January 2040 the system reports the date is January 1940</a:t>
            </a:r>
          </a:p>
          <a:p>
            <a:pPr marL="571500" indent="-571500" eaLnBrk="1" hangingPunct="1">
              <a:lnSpc>
                <a:spcPct val="80000"/>
              </a:lnSpc>
              <a:buFont typeface="Wingdings" charset="0"/>
              <a:buAutoNum type="arabicPeriod"/>
            </a:pPr>
            <a:r>
              <a:rPr lang="en-US" sz="2100">
                <a:latin typeface="Verdana" charset="0"/>
                <a:ea typeface="ＭＳ Ｐゴシック" charset="0"/>
                <a:cs typeface="ＭＳ Ｐゴシック" charset="0"/>
              </a:rPr>
              <a:t>No design documentation or source code comments are provided for a complex algorithm</a:t>
            </a:r>
          </a:p>
          <a:p>
            <a:pPr marL="571500" indent="-571500" eaLnBrk="1" hangingPunct="1">
              <a:lnSpc>
                <a:spcPct val="80000"/>
              </a:lnSpc>
              <a:buFont typeface="Wingdings" charset="0"/>
              <a:buAutoNum type="arabicPeriod"/>
            </a:pPr>
            <a:r>
              <a:rPr lang="en-US" sz="2100">
                <a:latin typeface="Verdana" charset="0"/>
                <a:ea typeface="ＭＳ Ｐゴシック" charset="0"/>
                <a:cs typeface="ＭＳ Ｐゴシック" charset="0"/>
              </a:rPr>
              <a:t>A fixed size array of length 10 is used to maintain the list of courses taken by a student during one semester. The requirements are silent about the maximum number of courses a student may take at any one time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C3D7FC-E268-D740-BD40-6FAAF9A2C945}" type="datetime1">
              <a:rPr lang="en-US" sz="1200"/>
              <a:pPr/>
              <a:t>12/4/18</a:t>
            </a:fld>
            <a:endParaRPr lang="en-US" sz="1200"/>
          </a:p>
        </p:txBody>
      </p:sp>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1CE59FB-C0B0-B848-B6B1-DCEA48317767}" type="slidenum">
              <a:rPr lang="en-US" sz="1200"/>
              <a:pPr/>
              <a:t>20</a:t>
            </a:fld>
            <a:endParaRPr lang="en-US" sz="1200"/>
          </a:p>
        </p:txBody>
      </p:sp>
      <p:sp>
        <p:nvSpPr>
          <p:cNvPr id="48132" name="Rectangle 2"/>
          <p:cNvSpPr>
            <a:spLocks noGrp="1" noChangeArrowheads="1"/>
          </p:cNvSpPr>
          <p:nvPr>
            <p:ph type="title"/>
          </p:nvPr>
        </p:nvSpPr>
        <p:spPr>
          <a:xfrm>
            <a:off x="609600" y="457200"/>
            <a:ext cx="7772400" cy="1143000"/>
          </a:xfrm>
        </p:spPr>
        <p:txBody>
          <a:bodyPr/>
          <a:lstStyle/>
          <a:p>
            <a:pPr eaLnBrk="1" hangingPunct="1"/>
            <a:r>
              <a:rPr lang="en-US">
                <a:latin typeface="Verdana" charset="0"/>
                <a:ea typeface="ＭＳ Ｐゴシック" charset="0"/>
                <a:cs typeface="ＭＳ Ｐゴシック" charset="0"/>
              </a:rPr>
              <a:t>Testing principles</a:t>
            </a:r>
          </a:p>
        </p:txBody>
      </p:sp>
      <p:sp>
        <p:nvSpPr>
          <p:cNvPr id="48133" name="Rectangle 3"/>
          <p:cNvSpPr>
            <a:spLocks noGrp="1" noChangeArrowheads="1"/>
          </p:cNvSpPr>
          <p:nvPr>
            <p:ph type="body" idx="1"/>
          </p:nvPr>
        </p:nvSpPr>
        <p:spPr>
          <a:xfrm>
            <a:off x="304800" y="1676400"/>
            <a:ext cx="8839200" cy="45720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All tests should be traceable to requirements</a:t>
            </a:r>
          </a:p>
          <a:p>
            <a:pPr marL="742950" lvl="1" indent="-285750" eaLnBrk="1" hangingPunct="1">
              <a:lnSpc>
                <a:spcPct val="90000"/>
              </a:lnSpc>
            </a:pPr>
            <a:r>
              <a:rPr lang="en-US" sz="2200">
                <a:latin typeface="Verdana" charset="0"/>
                <a:ea typeface="ＭＳ Ｐゴシック" charset="0"/>
              </a:rPr>
              <a:t>Otherwise, testing efforts will not be useful</a:t>
            </a:r>
          </a:p>
          <a:p>
            <a:pPr marL="342900" indent="-342900" eaLnBrk="1" hangingPunct="1">
              <a:lnSpc>
                <a:spcPct val="90000"/>
              </a:lnSpc>
            </a:pPr>
            <a:r>
              <a:rPr lang="en-US" sz="2600">
                <a:latin typeface="Verdana" charset="0"/>
                <a:ea typeface="ＭＳ Ｐゴシック" charset="0"/>
                <a:cs typeface="ＭＳ Ｐゴシック" charset="0"/>
              </a:rPr>
              <a:t>Testing activity should be planned well before testing process is exercised</a:t>
            </a:r>
          </a:p>
          <a:p>
            <a:pPr marL="742950" lvl="1" indent="-285750" eaLnBrk="1" hangingPunct="1">
              <a:lnSpc>
                <a:spcPct val="90000"/>
              </a:lnSpc>
            </a:pPr>
            <a:r>
              <a:rPr lang="en-US" sz="2200">
                <a:latin typeface="Verdana" charset="0"/>
                <a:ea typeface="ＭＳ Ｐゴシック" charset="0"/>
              </a:rPr>
              <a:t>Requires preparation of test cases, test data and test oracles</a:t>
            </a:r>
          </a:p>
          <a:p>
            <a:pPr marL="342900" indent="-342900" eaLnBrk="1" hangingPunct="1">
              <a:lnSpc>
                <a:spcPct val="90000"/>
              </a:lnSpc>
            </a:pPr>
            <a:r>
              <a:rPr lang="en-US" sz="2600">
                <a:latin typeface="Verdana" charset="0"/>
                <a:ea typeface="ＭＳ Ｐゴシック" charset="0"/>
                <a:cs typeface="ＭＳ Ｐゴシック" charset="0"/>
              </a:rPr>
              <a:t>Exhaustive testing is not possible</a:t>
            </a:r>
          </a:p>
          <a:p>
            <a:pPr marL="742950" lvl="1" indent="-285750" eaLnBrk="1" hangingPunct="1">
              <a:lnSpc>
                <a:spcPct val="90000"/>
              </a:lnSpc>
            </a:pPr>
            <a:r>
              <a:rPr lang="en-US" sz="2200">
                <a:latin typeface="Verdana" charset="0"/>
                <a:ea typeface="ＭＳ Ｐゴシック" charset="0"/>
              </a:rPr>
              <a:t>Often, testers are required to select (may be randomly) a subset of test cases to exercise</a:t>
            </a:r>
          </a:p>
          <a:p>
            <a:pPr marL="342900" indent="-342900" eaLnBrk="1" hangingPunct="1">
              <a:lnSpc>
                <a:spcPct val="90000"/>
              </a:lnSpc>
            </a:pPr>
            <a:r>
              <a:rPr lang="en-US" sz="2600">
                <a:latin typeface="Verdana" charset="0"/>
                <a:ea typeface="ＭＳ Ｐゴシック" charset="0"/>
                <a:cs typeface="ＭＳ Ｐゴシック" charset="0"/>
              </a:rPr>
              <a:t>To be most effective, testing should be conducted by a third party – not by the developers</a:t>
            </a:r>
          </a:p>
          <a:p>
            <a:pPr marL="742950" lvl="1" indent="-285750" eaLnBrk="1" hangingPunct="1">
              <a:lnSpc>
                <a:spcPct val="90000"/>
              </a:lnSpc>
            </a:pPr>
            <a:r>
              <a:rPr lang="en-US" sz="2200">
                <a:latin typeface="Verdana" charset="0"/>
                <a:ea typeface="ＭＳ Ｐゴシック" charset="0"/>
              </a:rPr>
              <a:t>Quality Assurance team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9B18B05-1321-AA40-A175-8C342AC76EC9}" type="datetime1">
              <a:rPr lang="en-US" sz="1200"/>
              <a:pPr/>
              <a:t>12/4/18</a:t>
            </a:fld>
            <a:endParaRPr lang="en-US" sz="1200"/>
          </a:p>
        </p:txBody>
      </p:sp>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D29FBE5-28F3-AB45-94EF-C16D0DED20B1}" type="slidenum">
              <a:rPr lang="en-US" sz="1200"/>
              <a:pPr/>
              <a:t>21</a:t>
            </a:fld>
            <a:endParaRPr lang="en-US" sz="1200"/>
          </a:p>
        </p:txBody>
      </p:sp>
      <p:sp>
        <p:nvSpPr>
          <p:cNvPr id="4915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 case design methods</a:t>
            </a:r>
          </a:p>
        </p:txBody>
      </p:sp>
      <p:sp>
        <p:nvSpPr>
          <p:cNvPr id="49157" name="Rectangle 3"/>
          <p:cNvSpPr>
            <a:spLocks noGrp="1" noChangeArrowheads="1"/>
          </p:cNvSpPr>
          <p:nvPr>
            <p:ph type="body" idx="1"/>
          </p:nvPr>
        </p:nvSpPr>
        <p:spPr/>
        <p:txBody>
          <a:bodyPr/>
          <a:lstStyle/>
          <a:p>
            <a:pPr marL="342900" indent="-342900" eaLnBrk="1" hangingPunct="1"/>
            <a:r>
              <a:rPr lang="en-US" sz="2600">
                <a:solidFill>
                  <a:schemeClr val="folHlink"/>
                </a:solidFill>
                <a:latin typeface="Verdana" charset="0"/>
                <a:ea typeface="ＭＳ Ｐゴシック" charset="0"/>
                <a:cs typeface="ＭＳ Ｐゴシック" charset="0"/>
              </a:rPr>
              <a:t>Definitions:</a:t>
            </a:r>
          </a:p>
          <a:p>
            <a:pPr marL="742950" lvl="1" indent="-285750" eaLnBrk="1" hangingPunct="1"/>
            <a:r>
              <a:rPr lang="en-US" sz="2200">
                <a:solidFill>
                  <a:schemeClr val="folHlink"/>
                </a:solidFill>
                <a:latin typeface="Verdana" charset="0"/>
                <a:ea typeface="ＭＳ Ｐゴシック" charset="0"/>
              </a:rPr>
              <a:t>Black-box testing: Program is assumed to be a black-box and test cases are derived from sources other than the program itself; such sources can be requirements document, design document, problem description etc.</a:t>
            </a:r>
          </a:p>
          <a:p>
            <a:pPr marL="742950" lvl="1" indent="-285750" eaLnBrk="1" hangingPunct="1"/>
            <a:r>
              <a:rPr lang="en-US" sz="2200">
                <a:solidFill>
                  <a:schemeClr val="folHlink"/>
                </a:solidFill>
                <a:latin typeface="Verdana" charset="0"/>
                <a:ea typeface="ＭＳ Ｐゴシック" charset="0"/>
              </a:rPr>
              <a:t>White-box testing: Test cases are derived from the actual source code of the program</a:t>
            </a:r>
          </a:p>
          <a:p>
            <a:pPr marL="342900" indent="-342900" eaLnBrk="1" hangingPunct="1"/>
            <a:r>
              <a:rPr lang="en-US" sz="2600">
                <a:latin typeface="Verdana" charset="0"/>
                <a:ea typeface="ＭＳ Ｐゴシック" charset="0"/>
                <a:cs typeface="ＭＳ Ｐゴシック" charset="0"/>
              </a:rPr>
              <a:t>Both black-box and white-box testing are required for a successful testing process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1220A8B-BDC1-9447-AB9D-E9905496F92F}" type="datetime1">
              <a:rPr lang="en-US" sz="1200"/>
              <a:pPr/>
              <a:t>12/4/18</a:t>
            </a:fld>
            <a:endParaRPr lang="en-US" sz="1200"/>
          </a:p>
        </p:txBody>
      </p:sp>
      <p:sp>
        <p:nvSpPr>
          <p:cNvPr id="5017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017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93F2F87-58D7-CF42-B765-5734350C4FF2}" type="slidenum">
              <a:rPr lang="en-US" sz="1200"/>
              <a:pPr/>
              <a:t>22</a:t>
            </a:fld>
            <a:endParaRPr lang="en-US" sz="1200"/>
          </a:p>
        </p:txBody>
      </p:sp>
      <p:sp>
        <p:nvSpPr>
          <p:cNvPr id="5018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Black-box and White-box testing</a:t>
            </a:r>
          </a:p>
        </p:txBody>
      </p:sp>
      <p:sp>
        <p:nvSpPr>
          <p:cNvPr id="50181" name="Rectangle 3"/>
          <p:cNvSpPr>
            <a:spLocks noGrp="1" noChangeArrowheads="1"/>
          </p:cNvSpPr>
          <p:nvPr>
            <p:ph type="body" sz="half" idx="1"/>
          </p:nvPr>
        </p:nvSpPr>
        <p:spPr>
          <a:xfrm>
            <a:off x="566738" y="1752600"/>
            <a:ext cx="3922712" cy="4267200"/>
          </a:xfrm>
        </p:spPr>
        <p:txBody>
          <a:bodyPr/>
          <a:lstStyle/>
          <a:p>
            <a:pPr marL="342900" indent="-342900" eaLnBrk="1" hangingPunct="1">
              <a:lnSpc>
                <a:spcPct val="90000"/>
              </a:lnSpc>
            </a:pPr>
            <a:r>
              <a:rPr lang="en-US" sz="2200">
                <a:latin typeface="Verdana" charset="0"/>
                <a:ea typeface="ＭＳ Ｐゴシック" charset="0"/>
                <a:cs typeface="ＭＳ Ｐゴシック" charset="0"/>
              </a:rPr>
              <a:t>Test cases can be derived before the program is written</a:t>
            </a:r>
          </a:p>
          <a:p>
            <a:pPr marL="342900" indent="-342900" eaLnBrk="1" hangingPunct="1">
              <a:lnSpc>
                <a:spcPct val="90000"/>
              </a:lnSpc>
            </a:pPr>
            <a:r>
              <a:rPr lang="en-US" sz="2200">
                <a:latin typeface="Verdana" charset="0"/>
                <a:ea typeface="ＭＳ Ｐゴシック" charset="0"/>
                <a:cs typeface="ＭＳ Ｐゴシック" charset="0"/>
              </a:rPr>
              <a:t>Objective is to ensure that the program meets (satisfies) the requirements</a:t>
            </a:r>
          </a:p>
          <a:p>
            <a:pPr marL="342900" indent="-342900" eaLnBrk="1" hangingPunct="1">
              <a:lnSpc>
                <a:spcPct val="90000"/>
              </a:lnSpc>
            </a:pPr>
            <a:r>
              <a:rPr lang="en-US" sz="2200">
                <a:latin typeface="Verdana" charset="0"/>
                <a:ea typeface="ＭＳ Ｐゴシック" charset="0"/>
                <a:cs typeface="ＭＳ Ｐゴシック" charset="0"/>
              </a:rPr>
              <a:t>Needs knowledge of the application domain but nothing about the program or the programming language</a:t>
            </a:r>
          </a:p>
        </p:txBody>
      </p:sp>
      <p:sp>
        <p:nvSpPr>
          <p:cNvPr id="50182" name="Rectangle 4"/>
          <p:cNvSpPr>
            <a:spLocks noGrp="1" noChangeArrowheads="1"/>
          </p:cNvSpPr>
          <p:nvPr>
            <p:ph type="body" sz="half" idx="2"/>
          </p:nvPr>
        </p:nvSpPr>
        <p:spPr>
          <a:xfrm>
            <a:off x="4645025" y="1752600"/>
            <a:ext cx="3922713" cy="4267200"/>
          </a:xfrm>
        </p:spPr>
        <p:txBody>
          <a:bodyPr/>
          <a:lstStyle/>
          <a:p>
            <a:pPr marL="342900" indent="-342900" eaLnBrk="1" hangingPunct="1"/>
            <a:r>
              <a:rPr lang="en-US" sz="2200">
                <a:latin typeface="Verdana" charset="0"/>
                <a:ea typeface="ＭＳ Ｐゴシック" charset="0"/>
                <a:cs typeface="ＭＳ Ｐゴシック" charset="0"/>
              </a:rPr>
              <a:t>Test cases can be derived only after the program is complete</a:t>
            </a:r>
          </a:p>
          <a:p>
            <a:pPr marL="342900" indent="-342900" eaLnBrk="1" hangingPunct="1"/>
            <a:r>
              <a:rPr lang="en-US" sz="2200">
                <a:latin typeface="Verdana" charset="0"/>
                <a:ea typeface="ＭＳ Ｐゴシック" charset="0"/>
                <a:cs typeface="ＭＳ Ｐゴシック" charset="0"/>
              </a:rPr>
              <a:t>Objective is to ensure that the logic of the program is correct</a:t>
            </a:r>
          </a:p>
          <a:p>
            <a:pPr marL="342900" indent="-342900" eaLnBrk="1" hangingPunct="1"/>
            <a:r>
              <a:rPr lang="en-US" sz="2200">
                <a:latin typeface="Verdana" charset="0"/>
                <a:ea typeface="ＭＳ Ｐゴシック" charset="0"/>
                <a:cs typeface="ＭＳ Ｐゴシック" charset="0"/>
              </a:rPr>
              <a:t>Needs knowledge of the programming knowledge, and </a:t>
            </a:r>
            <a:r>
              <a:rPr lang="en-US" sz="2200" i="1">
                <a:latin typeface="Verdana" charset="0"/>
                <a:ea typeface="ＭＳ Ｐゴシック" charset="0"/>
                <a:cs typeface="ＭＳ Ｐゴシック" charset="0"/>
              </a:rPr>
              <a:t>may not</a:t>
            </a:r>
            <a:r>
              <a:rPr lang="en-US" sz="2200">
                <a:latin typeface="Verdana" charset="0"/>
                <a:ea typeface="ＭＳ Ｐゴシック" charset="0"/>
                <a:cs typeface="ＭＳ Ｐゴシック" charset="0"/>
              </a:rPr>
              <a:t> need application domain information</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9192FFE-17D1-FA4B-BD1E-DF0A4C966611}" type="datetime1">
              <a:rPr lang="en-US" sz="1200"/>
              <a:pPr/>
              <a:t>12/4/18</a:t>
            </a:fld>
            <a:endParaRPr lang="en-US" sz="1200"/>
          </a:p>
        </p:txBody>
      </p:sp>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385E057-049F-AC44-84F5-B78C5FAC273B}" type="slidenum">
              <a:rPr lang="en-US" sz="1200"/>
              <a:pPr/>
              <a:t>23</a:t>
            </a:fld>
            <a:endParaRPr lang="en-US" sz="1200"/>
          </a:p>
        </p:txBody>
      </p:sp>
      <p:sp>
        <p:nvSpPr>
          <p:cNvPr id="512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White-box testing</a:t>
            </a:r>
          </a:p>
        </p:txBody>
      </p:sp>
      <p:sp>
        <p:nvSpPr>
          <p:cNvPr id="51205" name="Rectangle 3"/>
          <p:cNvSpPr>
            <a:spLocks noGrp="1" noChangeArrowheads="1"/>
          </p:cNvSpPr>
          <p:nvPr>
            <p:ph type="body" idx="1"/>
          </p:nvPr>
        </p:nvSpPr>
        <p:spPr>
          <a:xfrm>
            <a:off x="533400" y="1752600"/>
            <a:ext cx="8153400" cy="4267200"/>
          </a:xfrm>
        </p:spPr>
        <p:txBody>
          <a:bodyPr/>
          <a:lstStyle/>
          <a:p>
            <a:pPr marL="342900" indent="-342900" eaLnBrk="1" hangingPunct="1"/>
            <a:r>
              <a:rPr lang="en-US" sz="2600">
                <a:latin typeface="Verdana" charset="0"/>
                <a:ea typeface="ＭＳ Ｐゴシック" charset="0"/>
                <a:cs typeface="ＭＳ Ｐゴシック" charset="0"/>
              </a:rPr>
              <a:t>Also called </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glass-box testing</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and </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structural testing</a:t>
            </a:r>
            <a:r>
              <a:rPr lang="ja-JP" altLang="en-US" sz="2600">
                <a:latin typeface="Verdana" charset="0"/>
                <a:ea typeface="ＭＳ Ｐゴシック" charset="0"/>
                <a:cs typeface="ＭＳ Ｐゴシック" charset="0"/>
              </a:rPr>
              <a:t>”</a:t>
            </a:r>
            <a:endParaRPr lang="en-US" altLang="ja-JP" sz="2600">
              <a:latin typeface="Verdana" charset="0"/>
              <a:ea typeface="ＭＳ Ｐゴシック" charset="0"/>
              <a:cs typeface="ＭＳ Ｐゴシック" charset="0"/>
            </a:endParaRPr>
          </a:p>
          <a:p>
            <a:pPr marL="342900" indent="-342900" eaLnBrk="1" hangingPunct="1"/>
            <a:r>
              <a:rPr lang="en-US" sz="2600">
                <a:latin typeface="Verdana" charset="0"/>
                <a:ea typeface="ＭＳ Ｐゴシック" charset="0"/>
                <a:cs typeface="ＭＳ Ｐゴシック" charset="0"/>
              </a:rPr>
              <a:t>Derivation of test cases from the program (source code); knowledge of the application domain may be used to derive additional test cases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0B1980A-E31F-534A-8EAC-4646F0648F2B}" type="datetime1">
              <a:rPr lang="en-US" sz="1200"/>
              <a:pPr/>
              <a:t>12/4/18</a:t>
            </a:fld>
            <a:endParaRPr lang="en-US" sz="1200"/>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29DC9A4-D8AF-654B-8920-4FADB6E1C6C7}" type="slidenum">
              <a:rPr lang="en-US" sz="1200"/>
              <a:pPr/>
              <a:t>24</a:t>
            </a:fld>
            <a:endParaRPr lang="en-US" sz="1200"/>
          </a:p>
        </p:txBody>
      </p:sp>
      <p:sp>
        <p:nvSpPr>
          <p:cNvPr id="542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White-box Testing</a:t>
            </a:r>
          </a:p>
        </p:txBody>
      </p:sp>
      <p:sp>
        <p:nvSpPr>
          <p:cNvPr id="54277"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Identify test cases based on how the program is actually implemented</a:t>
            </a:r>
          </a:p>
          <a:p>
            <a:pPr eaLnBrk="1" hangingPunct="1"/>
            <a:r>
              <a:rPr lang="en-US">
                <a:latin typeface="Verdana" charset="0"/>
                <a:ea typeface="ＭＳ Ｐゴシック" charset="0"/>
                <a:cs typeface="ＭＳ Ｐゴシック" charset="0"/>
              </a:rPr>
              <a:t>Test coverage metrics </a:t>
            </a:r>
          </a:p>
          <a:p>
            <a:pPr lvl="1" eaLnBrk="1" hangingPunct="1"/>
            <a:r>
              <a:rPr lang="en-US">
                <a:latin typeface="Verdana" charset="0"/>
                <a:ea typeface="ＭＳ Ｐゴシック" charset="0"/>
              </a:rPr>
              <a:t>Provide a way to explicitly state the extent to which a software item has been tested</a:t>
            </a:r>
          </a:p>
          <a:p>
            <a:pPr lvl="1" eaLnBrk="1" hangingPunct="1"/>
            <a:r>
              <a:rPr lang="en-US">
                <a:latin typeface="Verdana" charset="0"/>
                <a:ea typeface="ＭＳ Ｐゴシック" charset="0"/>
              </a:rPr>
              <a:t>Make the testing management more meaningful</a:t>
            </a:r>
          </a:p>
          <a:p>
            <a:pPr lvl="1" eaLnBrk="1" hangingPunct="1"/>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8168192-DED1-5648-BE32-B7FA6A8C9101}" type="datetime1">
              <a:rPr lang="en-US" sz="1200"/>
              <a:pPr/>
              <a:t>12/4/18</a:t>
            </a:fld>
            <a:endParaRPr lang="en-US" sz="1200"/>
          </a:p>
        </p:txBody>
      </p:sp>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519AC2E-E3AF-1245-8A19-E72B5BB473ED}" type="slidenum">
              <a:rPr lang="en-US" sz="1200"/>
              <a:pPr/>
              <a:t>25</a:t>
            </a:fld>
            <a:endParaRPr lang="en-US" sz="1200"/>
          </a:p>
        </p:txBody>
      </p:sp>
      <p:sp>
        <p:nvSpPr>
          <p:cNvPr id="5530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 Coverage Metrics</a:t>
            </a:r>
          </a:p>
        </p:txBody>
      </p:sp>
      <p:sp>
        <p:nvSpPr>
          <p:cNvPr id="55301" name="Rectangle 3"/>
          <p:cNvSpPr>
            <a:spLocks noGrp="1" noChangeArrowheads="1"/>
          </p:cNvSpPr>
          <p:nvPr>
            <p:ph type="body" idx="1"/>
          </p:nvPr>
        </p:nvSpPr>
        <p:spPr/>
        <p:txBody>
          <a:bodyPr/>
          <a:lstStyle/>
          <a:p>
            <a:pPr eaLnBrk="1" hangingPunct="1"/>
            <a:r>
              <a:rPr lang="en-US" dirty="0">
                <a:latin typeface="Verdana" charset="0"/>
                <a:ea typeface="ＭＳ Ｐゴシック" charset="0"/>
                <a:cs typeface="ＭＳ Ｐゴシック" charset="0"/>
              </a:rPr>
              <a:t>Goal</a:t>
            </a:r>
          </a:p>
          <a:p>
            <a:pPr lvl="1" eaLnBrk="1" hangingPunct="1"/>
            <a:r>
              <a:rPr lang="en-US" dirty="0">
                <a:latin typeface="Verdana" charset="0"/>
                <a:ea typeface="ＭＳ Ｐゴシック" charset="0"/>
              </a:rPr>
              <a:t>Derive sufficient number of test cases to cover one or more of the following:</a:t>
            </a:r>
          </a:p>
          <a:p>
            <a:pPr lvl="2" eaLnBrk="1" hangingPunct="1"/>
            <a:r>
              <a:rPr lang="en-US" dirty="0">
                <a:latin typeface="Verdana" charset="0"/>
                <a:ea typeface="ＭＳ Ｐゴシック" charset="0"/>
              </a:rPr>
              <a:t>Statement Coverage</a:t>
            </a:r>
          </a:p>
          <a:p>
            <a:pPr lvl="2" eaLnBrk="1" hangingPunct="1"/>
            <a:r>
              <a:rPr lang="en-US" dirty="0">
                <a:latin typeface="Verdana" charset="0"/>
                <a:ea typeface="ＭＳ Ｐゴシック" charset="0"/>
              </a:rPr>
              <a:t>Branch Coverage / Condition Coverage</a:t>
            </a:r>
          </a:p>
          <a:p>
            <a:pPr lvl="2" eaLnBrk="1" hangingPunct="1"/>
            <a:r>
              <a:rPr lang="en-US" dirty="0">
                <a:latin typeface="Verdana" charset="0"/>
                <a:ea typeface="ＭＳ Ｐゴシック" charset="0"/>
              </a:rPr>
              <a:t>Path </a:t>
            </a:r>
            <a:r>
              <a:rPr lang="en-US" dirty="0" smtClean="0">
                <a:latin typeface="Verdana" charset="0"/>
                <a:ea typeface="ＭＳ Ｐゴシック" charset="0"/>
              </a:rPr>
              <a:t>Coverage</a:t>
            </a:r>
            <a:endParaRPr lang="en-US" dirty="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E25B7F5-FE84-BD45-8DF9-C8D5AA0E1F23}" type="datetime1">
              <a:rPr lang="en-US" sz="1200"/>
              <a:pPr/>
              <a:t>12/4/18</a:t>
            </a:fld>
            <a:endParaRPr lang="en-US" sz="1200"/>
          </a:p>
        </p:txBody>
      </p:sp>
      <p:sp>
        <p:nvSpPr>
          <p:cNvPr id="5632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63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C2BEFF9-A568-264B-B30F-DB12F0C8DD86}" type="slidenum">
              <a:rPr lang="en-US" sz="1200"/>
              <a:pPr/>
              <a:t>26</a:t>
            </a:fld>
            <a:endParaRPr lang="en-US" sz="1200"/>
          </a:p>
        </p:txBody>
      </p:sp>
      <p:sp>
        <p:nvSpPr>
          <p:cNvPr id="5632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 computing factorial</a:t>
            </a:r>
          </a:p>
        </p:txBody>
      </p:sp>
      <p:sp>
        <p:nvSpPr>
          <p:cNvPr id="56325" name="Text Box 3"/>
          <p:cNvSpPr txBox="1">
            <a:spLocks noChangeArrowheads="1"/>
          </p:cNvSpPr>
          <p:nvPr/>
        </p:nvSpPr>
        <p:spPr bwMode="auto">
          <a:xfrm>
            <a:off x="1066800" y="1654175"/>
            <a:ext cx="6629400" cy="383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lnSpc>
                <a:spcPct val="40000"/>
              </a:lnSpc>
              <a:spcBef>
                <a:spcPct val="50000"/>
              </a:spcBef>
            </a:pPr>
            <a:endParaRPr lang="en-US" sz="1800" dirty="0">
              <a:latin typeface="Times New Roman" charset="0"/>
            </a:endParaRPr>
          </a:p>
          <a:p>
            <a:pPr eaLnBrk="1" hangingPunct="1">
              <a:lnSpc>
                <a:spcPct val="40000"/>
              </a:lnSpc>
              <a:spcBef>
                <a:spcPct val="50000"/>
              </a:spcBef>
            </a:pPr>
            <a:r>
              <a:rPr lang="en-US" sz="2000" dirty="0" err="1">
                <a:latin typeface="Times New Roman" charset="0"/>
              </a:rPr>
              <a:t>int</a:t>
            </a:r>
            <a:r>
              <a:rPr lang="en-US" sz="2000" dirty="0">
                <a:latin typeface="Times New Roman" charset="0"/>
              </a:rPr>
              <a:t> factorial (</a:t>
            </a:r>
            <a:r>
              <a:rPr lang="en-US" sz="2000" dirty="0" err="1">
                <a:latin typeface="Times New Roman" charset="0"/>
              </a:rPr>
              <a:t>int</a:t>
            </a:r>
            <a:r>
              <a:rPr lang="en-US" sz="2000" dirty="0">
                <a:latin typeface="Times New Roman" charset="0"/>
              </a:rPr>
              <a:t> n) {</a:t>
            </a:r>
          </a:p>
          <a:p>
            <a:pPr eaLnBrk="1" hangingPunct="1">
              <a:lnSpc>
                <a:spcPct val="40000"/>
              </a:lnSpc>
              <a:spcBef>
                <a:spcPct val="50000"/>
              </a:spcBef>
            </a:pPr>
            <a:r>
              <a:rPr lang="en-US" sz="2000" dirty="0">
                <a:latin typeface="Times New Roman" charset="0"/>
              </a:rPr>
              <a:t>     </a:t>
            </a:r>
            <a:r>
              <a:rPr lang="en-US" sz="2000" dirty="0" err="1">
                <a:latin typeface="Times New Roman" charset="0"/>
              </a:rPr>
              <a:t>int</a:t>
            </a:r>
            <a:r>
              <a:rPr lang="en-US" sz="2000" dirty="0">
                <a:latin typeface="Times New Roman" charset="0"/>
              </a:rPr>
              <a:t> </a:t>
            </a:r>
            <a:r>
              <a:rPr lang="en-US" sz="2000" dirty="0" err="1">
                <a:latin typeface="Times New Roman" charset="0"/>
              </a:rPr>
              <a:t>i</a:t>
            </a:r>
            <a:r>
              <a:rPr lang="en-US" sz="2000" dirty="0">
                <a:latin typeface="Times New Roman" charset="0"/>
              </a:rPr>
              <a:t>, ret = 0;</a:t>
            </a:r>
          </a:p>
          <a:p>
            <a:pPr eaLnBrk="1" hangingPunct="1">
              <a:lnSpc>
                <a:spcPct val="40000"/>
              </a:lnSpc>
              <a:spcBef>
                <a:spcPct val="50000"/>
              </a:spcBef>
            </a:pPr>
            <a:r>
              <a:rPr lang="en-US" sz="2000" dirty="0">
                <a:latin typeface="Times New Roman" charset="0"/>
              </a:rPr>
              <a:t>     if (n &lt; 0) </a:t>
            </a:r>
            <a:r>
              <a:rPr lang="en-US" sz="2000" dirty="0" smtClean="0">
                <a:latin typeface="Times New Roman" charset="0"/>
              </a:rPr>
              <a:t>{</a:t>
            </a:r>
          </a:p>
          <a:p>
            <a:pPr eaLnBrk="1" hangingPunct="1">
              <a:lnSpc>
                <a:spcPct val="40000"/>
              </a:lnSpc>
              <a:spcBef>
                <a:spcPct val="50000"/>
              </a:spcBef>
            </a:pPr>
            <a:r>
              <a:rPr lang="en-US" sz="2000" dirty="0">
                <a:latin typeface="Times New Roman" charset="0"/>
              </a:rPr>
              <a:t>	</a:t>
            </a:r>
            <a:r>
              <a:rPr lang="en-US" sz="2000" dirty="0" smtClean="0">
                <a:latin typeface="Times New Roman" charset="0"/>
              </a:rPr>
              <a:t>return </a:t>
            </a:r>
            <a:r>
              <a:rPr lang="en-US" sz="2000" dirty="0">
                <a:latin typeface="Times New Roman" charset="0"/>
              </a:rPr>
              <a:t>ret</a:t>
            </a:r>
            <a:r>
              <a:rPr lang="en-US" sz="2000" dirty="0" smtClean="0">
                <a:latin typeface="Times New Roman" charset="0"/>
              </a:rPr>
              <a:t>;</a:t>
            </a:r>
          </a:p>
          <a:p>
            <a:pPr eaLnBrk="1" hangingPunct="1">
              <a:lnSpc>
                <a:spcPct val="40000"/>
              </a:lnSpc>
              <a:spcBef>
                <a:spcPct val="50000"/>
              </a:spcBef>
            </a:pPr>
            <a:r>
              <a:rPr lang="en-US" sz="2000" dirty="0" smtClean="0">
                <a:latin typeface="Times New Roman" charset="0"/>
              </a:rPr>
              <a:t>     }</a:t>
            </a:r>
            <a:endParaRPr lang="en-US" sz="2000" dirty="0">
              <a:latin typeface="Times New Roman" charset="0"/>
            </a:endParaRPr>
          </a:p>
          <a:p>
            <a:pPr eaLnBrk="1" hangingPunct="1">
              <a:lnSpc>
                <a:spcPct val="40000"/>
              </a:lnSpc>
              <a:spcBef>
                <a:spcPct val="50000"/>
              </a:spcBef>
            </a:pPr>
            <a:r>
              <a:rPr lang="en-US" sz="2000" dirty="0">
                <a:latin typeface="Times New Roman" charset="0"/>
              </a:rPr>
              <a:t>     </a:t>
            </a:r>
            <a:r>
              <a:rPr lang="en-US" sz="2000" dirty="0" err="1">
                <a:latin typeface="Times New Roman" charset="0"/>
              </a:rPr>
              <a:t>i</a:t>
            </a:r>
            <a:r>
              <a:rPr lang="en-US" sz="2000" dirty="0">
                <a:latin typeface="Times New Roman" charset="0"/>
              </a:rPr>
              <a:t> = n;</a:t>
            </a:r>
          </a:p>
          <a:p>
            <a:pPr eaLnBrk="1" hangingPunct="1">
              <a:lnSpc>
                <a:spcPct val="40000"/>
              </a:lnSpc>
              <a:spcBef>
                <a:spcPct val="50000"/>
              </a:spcBef>
            </a:pPr>
            <a:r>
              <a:rPr lang="en-US" sz="2000" dirty="0">
                <a:latin typeface="Times New Roman" charset="0"/>
              </a:rPr>
              <a:t>     ret = 1;</a:t>
            </a:r>
          </a:p>
          <a:p>
            <a:pPr eaLnBrk="1" hangingPunct="1">
              <a:lnSpc>
                <a:spcPct val="40000"/>
              </a:lnSpc>
              <a:spcBef>
                <a:spcPct val="50000"/>
              </a:spcBef>
            </a:pPr>
            <a:r>
              <a:rPr lang="en-US" sz="2000" dirty="0">
                <a:latin typeface="Times New Roman" charset="0"/>
              </a:rPr>
              <a:t>     while (</a:t>
            </a:r>
            <a:r>
              <a:rPr lang="en-US" sz="2000" dirty="0" err="1">
                <a:latin typeface="Times New Roman" charset="0"/>
              </a:rPr>
              <a:t>i</a:t>
            </a:r>
            <a:r>
              <a:rPr lang="en-US" sz="2000" dirty="0">
                <a:latin typeface="Times New Roman" charset="0"/>
              </a:rPr>
              <a:t> &gt; 0) {</a:t>
            </a:r>
          </a:p>
          <a:p>
            <a:pPr eaLnBrk="1" hangingPunct="1">
              <a:lnSpc>
                <a:spcPct val="40000"/>
              </a:lnSpc>
              <a:spcBef>
                <a:spcPct val="50000"/>
              </a:spcBef>
            </a:pPr>
            <a:r>
              <a:rPr lang="en-US" sz="2000" dirty="0">
                <a:latin typeface="Times New Roman" charset="0"/>
              </a:rPr>
              <a:t>           ret = ret * </a:t>
            </a:r>
            <a:r>
              <a:rPr lang="en-US" sz="2000" dirty="0" err="1">
                <a:latin typeface="Times New Roman" charset="0"/>
              </a:rPr>
              <a:t>i</a:t>
            </a:r>
            <a:r>
              <a:rPr lang="en-US" sz="2000" dirty="0">
                <a:latin typeface="Times New Roman" charset="0"/>
              </a:rPr>
              <a:t>;</a:t>
            </a:r>
          </a:p>
          <a:p>
            <a:pPr eaLnBrk="1" hangingPunct="1">
              <a:lnSpc>
                <a:spcPct val="40000"/>
              </a:lnSpc>
              <a:spcBef>
                <a:spcPct val="50000"/>
              </a:spcBef>
            </a:pPr>
            <a:r>
              <a:rPr lang="en-US" sz="2000" dirty="0">
                <a:latin typeface="Times New Roman" charset="0"/>
              </a:rPr>
              <a:t>           </a:t>
            </a:r>
            <a:r>
              <a:rPr lang="en-US" sz="2000" dirty="0" err="1">
                <a:latin typeface="Times New Roman" charset="0"/>
              </a:rPr>
              <a:t>i</a:t>
            </a:r>
            <a:r>
              <a:rPr lang="en-US" sz="2000" dirty="0">
                <a:latin typeface="Times New Roman" charset="0"/>
              </a:rPr>
              <a:t> = </a:t>
            </a:r>
            <a:r>
              <a:rPr lang="en-US" sz="2000" dirty="0" err="1">
                <a:latin typeface="Times New Roman" charset="0"/>
              </a:rPr>
              <a:t>i</a:t>
            </a:r>
            <a:r>
              <a:rPr lang="en-US" sz="2000" dirty="0">
                <a:latin typeface="Times New Roman" charset="0"/>
              </a:rPr>
              <a:t>  - 1;</a:t>
            </a:r>
          </a:p>
          <a:p>
            <a:pPr eaLnBrk="1" hangingPunct="1">
              <a:lnSpc>
                <a:spcPct val="40000"/>
              </a:lnSpc>
              <a:spcBef>
                <a:spcPct val="50000"/>
              </a:spcBef>
            </a:pPr>
            <a:r>
              <a:rPr lang="en-US" sz="2000" dirty="0">
                <a:latin typeface="Times New Roman" charset="0"/>
              </a:rPr>
              <a:t>     }</a:t>
            </a:r>
          </a:p>
          <a:p>
            <a:pPr eaLnBrk="1" hangingPunct="1">
              <a:lnSpc>
                <a:spcPct val="40000"/>
              </a:lnSpc>
              <a:spcBef>
                <a:spcPct val="50000"/>
              </a:spcBef>
            </a:pPr>
            <a:r>
              <a:rPr lang="en-US" sz="2000" dirty="0">
                <a:latin typeface="Times New Roman" charset="0"/>
              </a:rPr>
              <a:t>     return ret;</a:t>
            </a:r>
          </a:p>
          <a:p>
            <a:pPr eaLnBrk="1" hangingPunct="1">
              <a:lnSpc>
                <a:spcPct val="40000"/>
              </a:lnSpc>
              <a:spcBef>
                <a:spcPct val="50000"/>
              </a:spcBef>
            </a:pPr>
            <a:r>
              <a:rPr lang="en-US" sz="2000" dirty="0">
                <a:latin typeface="Times New Roman" charset="0"/>
              </a:rPr>
              <a: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6BB2C50-C985-F246-9A86-33FEBB2286C1}" type="datetime1">
              <a:rPr lang="en-US" sz="1200"/>
              <a:pPr/>
              <a:t>12/4/18</a:t>
            </a:fld>
            <a:endParaRPr lang="en-US" sz="1200"/>
          </a:p>
        </p:txBody>
      </p:sp>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DE32FA4-DC8A-5E4E-BE5D-CF36F15E91E3}" type="slidenum">
              <a:rPr lang="en-US" sz="1200"/>
              <a:pPr/>
              <a:t>27</a:t>
            </a:fld>
            <a:endParaRPr lang="en-US" sz="1200"/>
          </a:p>
        </p:txBody>
      </p:sp>
      <p:sp>
        <p:nvSpPr>
          <p:cNvPr id="5734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 computing factorial (continued)</a:t>
            </a:r>
          </a:p>
        </p:txBody>
      </p:sp>
      <p:sp>
        <p:nvSpPr>
          <p:cNvPr id="57349" name="Rectangle 3"/>
          <p:cNvSpPr>
            <a:spLocks noGrp="1" noChangeArrowheads="1"/>
          </p:cNvSpPr>
          <p:nvPr>
            <p:ph type="body" idx="1"/>
          </p:nvPr>
        </p:nvSpPr>
        <p:spPr/>
        <p:txBody>
          <a:bodyPr/>
          <a:lstStyle/>
          <a:p>
            <a:pPr marL="342900" indent="-342900" eaLnBrk="1" hangingPunct="1">
              <a:lnSpc>
                <a:spcPct val="90000"/>
              </a:lnSpc>
            </a:pPr>
            <a:r>
              <a:rPr lang="en-US" sz="2600" dirty="0">
                <a:latin typeface="Verdana" charset="0"/>
                <a:ea typeface="ＭＳ Ｐゴシック" charset="0"/>
                <a:cs typeface="ＭＳ Ｐゴシック" charset="0"/>
              </a:rPr>
              <a:t>Test cases:</a:t>
            </a:r>
          </a:p>
          <a:p>
            <a:pPr marL="742950" lvl="1" indent="-285750" eaLnBrk="1" hangingPunct="1">
              <a:lnSpc>
                <a:spcPct val="90000"/>
              </a:lnSpc>
            </a:pPr>
            <a:r>
              <a:rPr lang="en-US" sz="2200" dirty="0">
                <a:latin typeface="Verdana" charset="0"/>
                <a:ea typeface="ＭＳ Ｐゴシック" charset="0"/>
              </a:rPr>
              <a:t>case 1: n  is negative; return value must be 0</a:t>
            </a:r>
          </a:p>
          <a:p>
            <a:pPr marL="742950" lvl="1" indent="-285750" eaLnBrk="1" hangingPunct="1">
              <a:lnSpc>
                <a:spcPct val="90000"/>
              </a:lnSpc>
            </a:pPr>
            <a:r>
              <a:rPr lang="en-US" sz="2200" dirty="0">
                <a:latin typeface="Verdana" charset="0"/>
                <a:ea typeface="ＭＳ Ｐゴシック" charset="0"/>
              </a:rPr>
              <a:t>case 2: n is positive; return value must be </a:t>
            </a:r>
            <a:r>
              <a:rPr lang="en-US" sz="2200" dirty="0" smtClean="0">
                <a:latin typeface="Verdana" charset="0"/>
                <a:ea typeface="ＭＳ Ｐゴシック" charset="0"/>
              </a:rPr>
              <a:t>n!</a:t>
            </a:r>
          </a:p>
          <a:p>
            <a:pPr marL="457200" lvl="1" indent="0" eaLnBrk="1" hangingPunct="1">
              <a:lnSpc>
                <a:spcPct val="90000"/>
              </a:lnSpc>
              <a:buNone/>
            </a:pPr>
            <a:endParaRPr lang="en-US" sz="2200" dirty="0">
              <a:latin typeface="Verdana" charset="0"/>
              <a:ea typeface="ＭＳ Ｐゴシック" charset="0"/>
            </a:endParaRPr>
          </a:p>
          <a:p>
            <a:pPr marL="342900" indent="-342900" eaLnBrk="1" hangingPunct="1">
              <a:lnSpc>
                <a:spcPct val="90000"/>
              </a:lnSpc>
            </a:pPr>
            <a:r>
              <a:rPr lang="en-US" sz="2600" dirty="0" smtClean="0">
                <a:latin typeface="Verdana" charset="0"/>
                <a:ea typeface="ＭＳ Ｐゴシック" charset="0"/>
                <a:cs typeface="ＭＳ Ｐゴシック" charset="0"/>
              </a:rPr>
              <a:t>Test </a:t>
            </a:r>
            <a:r>
              <a:rPr lang="en-US" sz="2600" dirty="0">
                <a:latin typeface="Verdana" charset="0"/>
                <a:ea typeface="ＭＳ Ｐゴシック" charset="0"/>
                <a:cs typeface="ＭＳ Ｐゴシック" charset="0"/>
              </a:rPr>
              <a:t>data:</a:t>
            </a:r>
          </a:p>
          <a:p>
            <a:pPr marL="742950" lvl="1" indent="-285750" eaLnBrk="1" hangingPunct="1">
              <a:lnSpc>
                <a:spcPct val="90000"/>
              </a:lnSpc>
            </a:pPr>
            <a:r>
              <a:rPr lang="en-US" sz="2200" dirty="0">
                <a:latin typeface="Verdana" charset="0"/>
                <a:ea typeface="ＭＳ Ｐゴシック" charset="0"/>
              </a:rPr>
              <a:t>n = -2</a:t>
            </a:r>
            <a:r>
              <a:rPr lang="en-US" sz="2200" dirty="0" smtClean="0">
                <a:latin typeface="Verdana" charset="0"/>
                <a:ea typeface="ＭＳ Ｐゴシック" charset="0"/>
              </a:rPr>
              <a:t>,   n </a:t>
            </a:r>
            <a:r>
              <a:rPr lang="en-US" sz="2200" dirty="0">
                <a:latin typeface="Verdana" charset="0"/>
                <a:ea typeface="ＭＳ Ｐゴシック" charset="0"/>
              </a:rPr>
              <a:t>= </a:t>
            </a:r>
            <a:r>
              <a:rPr lang="en-US" sz="2200" dirty="0" smtClean="0">
                <a:latin typeface="Verdana" charset="0"/>
                <a:ea typeface="ＭＳ Ｐゴシック" charset="0"/>
              </a:rPr>
              <a:t>5</a:t>
            </a:r>
          </a:p>
          <a:p>
            <a:pPr marL="457200" lvl="1" indent="0" eaLnBrk="1" hangingPunct="1">
              <a:lnSpc>
                <a:spcPct val="90000"/>
              </a:lnSpc>
              <a:buNone/>
            </a:pPr>
            <a:endParaRPr lang="en-US" sz="2200" dirty="0">
              <a:latin typeface="Verdana" charset="0"/>
              <a:ea typeface="ＭＳ Ｐゴシック" charset="0"/>
            </a:endParaRPr>
          </a:p>
          <a:p>
            <a:pPr marL="342900" indent="-342900" eaLnBrk="1" hangingPunct="1">
              <a:lnSpc>
                <a:spcPct val="90000"/>
              </a:lnSpc>
            </a:pPr>
            <a:r>
              <a:rPr lang="en-US" sz="2600" dirty="0">
                <a:latin typeface="Verdana" charset="0"/>
                <a:ea typeface="ＭＳ Ｐゴシック" charset="0"/>
                <a:cs typeface="ＭＳ Ｐゴシック" charset="0"/>
              </a:rPr>
              <a:t>Test oracles</a:t>
            </a:r>
          </a:p>
          <a:p>
            <a:pPr marL="742950" lvl="1" indent="-285750" eaLnBrk="1" hangingPunct="1">
              <a:lnSpc>
                <a:spcPct val="90000"/>
              </a:lnSpc>
            </a:pPr>
            <a:r>
              <a:rPr lang="en-US" sz="2200" dirty="0">
                <a:latin typeface="Verdana" charset="0"/>
                <a:ea typeface="ＭＳ Ｐゴシック" charset="0"/>
              </a:rPr>
              <a:t>run the program for the above test data, get the actual outputs and check against the expected outputs shows in test cases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3944611-8A9A-394D-9F93-8B63FDAF489A}" type="datetime1">
              <a:rPr lang="en-US" sz="1200"/>
              <a:pPr/>
              <a:t>12/4/18</a:t>
            </a:fld>
            <a:endParaRPr lang="en-US" sz="1200"/>
          </a:p>
        </p:txBody>
      </p:sp>
      <p:sp>
        <p:nvSpPr>
          <p:cNvPr id="583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83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D6AAF2-E647-D64A-90F6-2557596877E1}" type="slidenum">
              <a:rPr lang="en-US" sz="1200"/>
              <a:pPr/>
              <a:t>28</a:t>
            </a:fld>
            <a:endParaRPr lang="en-US" sz="1200"/>
          </a:p>
        </p:txBody>
      </p:sp>
      <p:sp>
        <p:nvSpPr>
          <p:cNvPr id="58372" name="Text Box 2"/>
          <p:cNvSpPr txBox="1">
            <a:spLocks noChangeArrowheads="1"/>
          </p:cNvSpPr>
          <p:nvPr/>
        </p:nvSpPr>
        <p:spPr bwMode="auto">
          <a:xfrm>
            <a:off x="304800" y="1870075"/>
            <a:ext cx="8458200" cy="2862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1800" dirty="0">
                <a:latin typeface="Arial" charset="0"/>
              </a:rPr>
              <a:t>	Example</a:t>
            </a:r>
            <a:r>
              <a:rPr lang="en-US" sz="1800" dirty="0" smtClean="0">
                <a:latin typeface="Arial" charset="0"/>
              </a:rPr>
              <a:t>:</a:t>
            </a:r>
          </a:p>
          <a:p>
            <a:pPr eaLnBrk="1" hangingPunct="1"/>
            <a:endParaRPr lang="en-US" sz="1800" dirty="0">
              <a:latin typeface="Arial" charset="0"/>
            </a:endParaRPr>
          </a:p>
          <a:p>
            <a:pPr eaLnBrk="1" hangingPunct="1"/>
            <a:r>
              <a:rPr lang="en-US" sz="1800" dirty="0">
                <a:latin typeface="Arial" charset="0"/>
              </a:rPr>
              <a:t>	Consider the following part of the code that is supposed to compute the absolute value of y:</a:t>
            </a:r>
          </a:p>
          <a:p>
            <a:pPr eaLnBrk="1" hangingPunct="1"/>
            <a:r>
              <a:rPr lang="en-US" sz="1800" dirty="0">
                <a:latin typeface="Arial" charset="0"/>
              </a:rPr>
              <a:t>	</a:t>
            </a:r>
          </a:p>
          <a:p>
            <a:pPr lvl="2" eaLnBrk="1" hangingPunct="1"/>
            <a:r>
              <a:rPr lang="en-US" sz="1800" dirty="0">
                <a:latin typeface="Arial" charset="0"/>
              </a:rPr>
              <a:t>	if (y &gt;= 0) </a:t>
            </a:r>
          </a:p>
          <a:p>
            <a:pPr lvl="2" eaLnBrk="1" hangingPunct="1"/>
            <a:r>
              <a:rPr lang="en-US" sz="1800" dirty="0">
                <a:latin typeface="Arial" charset="0"/>
              </a:rPr>
              <a:t>		then y = 0 - y;</a:t>
            </a:r>
          </a:p>
          <a:p>
            <a:pPr lvl="2" eaLnBrk="1" hangingPunct="1"/>
            <a:r>
              <a:rPr lang="en-US" sz="1800" dirty="0">
                <a:latin typeface="Arial" charset="0"/>
              </a:rPr>
              <a:t>	abs = y;</a:t>
            </a:r>
          </a:p>
          <a:p>
            <a:pPr eaLnBrk="1" hangingPunct="1"/>
            <a:endParaRPr lang="en-US" sz="1800" dirty="0">
              <a:latin typeface="Arial" charset="0"/>
            </a:endParaRPr>
          </a:p>
          <a:p>
            <a:pPr eaLnBrk="1" hangingPunct="1"/>
            <a:r>
              <a:rPr lang="en-US" sz="1800" dirty="0">
                <a:latin typeface="Arial" charset="0"/>
              </a:rPr>
              <a:t>	</a:t>
            </a:r>
          </a:p>
        </p:txBody>
      </p:sp>
      <p:sp>
        <p:nvSpPr>
          <p:cNvPr id="58373" name="Rectangle 3"/>
          <p:cNvSpPr>
            <a:spLocks noChangeArrowheads="1"/>
          </p:cNvSpPr>
          <p:nvPr/>
        </p:nvSpPr>
        <p:spPr bwMode="auto">
          <a:xfrm>
            <a:off x="228600" y="685800"/>
            <a:ext cx="8915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800" dirty="0" smtClean="0"/>
              <a:t>Is </a:t>
            </a:r>
            <a:r>
              <a:rPr lang="en-US" sz="3800" dirty="0"/>
              <a:t>S</a:t>
            </a:r>
            <a:r>
              <a:rPr lang="en-US" sz="3800" dirty="0" smtClean="0"/>
              <a:t>tatement </a:t>
            </a:r>
            <a:r>
              <a:rPr lang="en-US" sz="3800" dirty="0"/>
              <a:t>C</a:t>
            </a:r>
            <a:r>
              <a:rPr lang="en-US" sz="3800" dirty="0" smtClean="0"/>
              <a:t>overage </a:t>
            </a:r>
            <a:r>
              <a:rPr lang="en-US" sz="3800" dirty="0"/>
              <a:t>S</a:t>
            </a:r>
            <a:r>
              <a:rPr lang="en-US" sz="3800" dirty="0" smtClean="0"/>
              <a:t>ufficient?</a:t>
            </a:r>
            <a:endParaRPr lang="en-US" sz="38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82C1B6B-4AB3-BB4E-BB0B-121C9A299BA2}" type="datetime1">
              <a:rPr lang="en-US" sz="1200"/>
              <a:pPr/>
              <a:t>12/4/18</a:t>
            </a:fld>
            <a:endParaRPr lang="en-US" sz="1200"/>
          </a:p>
        </p:txBody>
      </p:sp>
      <p:sp>
        <p:nvSpPr>
          <p:cNvPr id="593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593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9793C94-B59C-6340-A0D8-8DE2C3D7AF4F}" type="slidenum">
              <a:rPr lang="en-US" sz="1200"/>
              <a:pPr/>
              <a:t>29</a:t>
            </a:fld>
            <a:endParaRPr lang="en-US" sz="1200"/>
          </a:p>
        </p:txBody>
      </p:sp>
      <p:sp>
        <p:nvSpPr>
          <p:cNvPr id="59396" name="Rectangle 2"/>
          <p:cNvSpPr>
            <a:spLocks noChangeArrowheads="1"/>
          </p:cNvSpPr>
          <p:nvPr/>
        </p:nvSpPr>
        <p:spPr bwMode="auto">
          <a:xfrm>
            <a:off x="533400" y="2057400"/>
            <a:ext cx="83820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7800" indent="-177800" eaLnBrk="1" hangingPunct="1">
              <a:spcBef>
                <a:spcPct val="50000"/>
              </a:spcBef>
            </a:pPr>
            <a:r>
              <a:rPr lang="en-US" dirty="0">
                <a:latin typeface="Arial" charset="0"/>
              </a:rPr>
              <a:t>Branch coverage: </a:t>
            </a:r>
          </a:p>
          <a:p>
            <a:pPr marL="177800" indent="-177800" eaLnBrk="1" hangingPunct="1">
              <a:spcBef>
                <a:spcPct val="50000"/>
              </a:spcBef>
              <a:buFontTx/>
              <a:buChar char="•"/>
            </a:pPr>
            <a:r>
              <a:rPr lang="en-US" dirty="0">
                <a:latin typeface="Arial" charset="0"/>
              </a:rPr>
              <a:t>focus on testing branches in code</a:t>
            </a:r>
          </a:p>
          <a:p>
            <a:pPr marL="177800" indent="-177800" eaLnBrk="1" hangingPunct="1">
              <a:spcBef>
                <a:spcPct val="50000"/>
              </a:spcBef>
              <a:buFontTx/>
              <a:buChar char="•"/>
            </a:pPr>
            <a:r>
              <a:rPr lang="en-US" dirty="0">
                <a:latin typeface="Arial" charset="0"/>
              </a:rPr>
              <a:t>Test cases are selected in such a way that each branch in the code is executed at least once.  </a:t>
            </a:r>
          </a:p>
          <a:p>
            <a:pPr marL="177800" indent="-177800" eaLnBrk="1" hangingPunct="1">
              <a:spcBef>
                <a:spcPct val="50000"/>
              </a:spcBef>
              <a:buFontTx/>
              <a:buChar char="•"/>
            </a:pPr>
            <a:r>
              <a:rPr lang="en-US" dirty="0">
                <a:latin typeface="Arial" charset="0"/>
              </a:rPr>
              <a:t>This requires that each decision box is evaluated to </a:t>
            </a:r>
            <a:r>
              <a:rPr lang="en-US" dirty="0" smtClean="0">
                <a:latin typeface="Arial" charset="0"/>
              </a:rPr>
              <a:t>be true </a:t>
            </a:r>
            <a:r>
              <a:rPr lang="en-US" dirty="0">
                <a:latin typeface="Arial" charset="0"/>
              </a:rPr>
              <a:t>and false at least once.  </a:t>
            </a:r>
          </a:p>
        </p:txBody>
      </p:sp>
      <p:sp>
        <p:nvSpPr>
          <p:cNvPr id="59397" name="Rectangle 3"/>
          <p:cNvSpPr>
            <a:spLocks noChangeArrowheads="1"/>
          </p:cNvSpPr>
          <p:nvPr/>
        </p:nvSpPr>
        <p:spPr bwMode="auto">
          <a:xfrm>
            <a:off x="609600" y="966788"/>
            <a:ext cx="8147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a:t>Branch Coverage / Condition Coverage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41CBFE7-96A8-474E-92A6-23CF9F972266}" type="datetime1">
              <a:rPr lang="en-US" sz="1200"/>
              <a:pPr/>
              <a:t>12/4/18</a:t>
            </a:fld>
            <a:endParaRPr lang="en-US" sz="1200"/>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6E56500-C245-EB49-8047-BBC355E73B52}" type="slidenum">
              <a:rPr lang="en-US" sz="1200"/>
              <a:pPr/>
              <a:t>3</a:t>
            </a:fld>
            <a:endParaRPr lang="en-US" sz="1200"/>
          </a:p>
        </p:txBody>
      </p:sp>
      <p:sp>
        <p:nvSpPr>
          <p:cNvPr id="19460"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Inspections</a:t>
            </a:r>
          </a:p>
        </p:txBody>
      </p:sp>
      <p:sp>
        <p:nvSpPr>
          <p:cNvPr id="19461" name="Rectangle 3"/>
          <p:cNvSpPr>
            <a:spLocks noGrp="1" noChangeArrowheads="1"/>
          </p:cNvSpPr>
          <p:nvPr>
            <p:ph type="body" idx="1"/>
          </p:nvPr>
        </p:nvSpPr>
        <p:spPr/>
        <p:txBody>
          <a:bodyPr/>
          <a:lstStyle/>
          <a:p>
            <a:pPr algn="just" eaLnBrk="1" hangingPunct="1"/>
            <a:r>
              <a:rPr lang="en-GB">
                <a:latin typeface="Verdana" charset="0"/>
                <a:ea typeface="ＭＳ Ｐゴシック" charset="0"/>
                <a:cs typeface="ＭＳ Ｐゴシック" charset="0"/>
              </a:rPr>
              <a:t>An inspection is an activity in which one or more people systematically</a:t>
            </a:r>
          </a:p>
          <a:p>
            <a:pPr lvl="1" algn="just" eaLnBrk="1" hangingPunct="1"/>
            <a:r>
              <a:rPr lang="en-GB">
                <a:latin typeface="Verdana" charset="0"/>
                <a:ea typeface="ＭＳ Ｐゴシック" charset="0"/>
              </a:rPr>
              <a:t>Examine source code or documentation, looking for defects. </a:t>
            </a:r>
          </a:p>
          <a:p>
            <a:pPr lvl="1" algn="just" eaLnBrk="1" hangingPunct="1"/>
            <a:r>
              <a:rPr lang="en-GB">
                <a:latin typeface="Verdana" charset="0"/>
                <a:ea typeface="ＭＳ Ｐゴシック" charset="0"/>
              </a:rPr>
              <a:t>Normally, inspection involves a meeting...</a:t>
            </a:r>
          </a:p>
          <a:p>
            <a:pPr lvl="2" algn="just" eaLnBrk="1" hangingPunct="1"/>
            <a:r>
              <a:rPr lang="en-GB">
                <a:latin typeface="Verdana" charset="0"/>
                <a:ea typeface="ＭＳ Ｐゴシック" charset="0"/>
              </a:rPr>
              <a:t>Although participants can also inspect alone at their desks</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F2AB439-EDA2-884A-B722-841EA50D5436}" type="datetime1">
              <a:rPr lang="en-US" sz="1200"/>
              <a:pPr/>
              <a:t>12/4/18</a:t>
            </a:fld>
            <a:endParaRPr lang="en-US" sz="1200"/>
          </a:p>
        </p:txBody>
      </p:sp>
      <p:sp>
        <p:nvSpPr>
          <p:cNvPr id="604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04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C8C644E-D845-264A-BAC7-3BC1214DC2B1}" type="slidenum">
              <a:rPr lang="en-US" sz="1200"/>
              <a:pPr/>
              <a:t>30</a:t>
            </a:fld>
            <a:endParaRPr lang="en-US" sz="1200"/>
          </a:p>
        </p:txBody>
      </p:sp>
      <p:sp>
        <p:nvSpPr>
          <p:cNvPr id="60420" name="Rectangle 2"/>
          <p:cNvSpPr>
            <a:spLocks noChangeArrowheads="1"/>
          </p:cNvSpPr>
          <p:nvPr/>
        </p:nvSpPr>
        <p:spPr bwMode="auto">
          <a:xfrm>
            <a:off x="457200" y="1925638"/>
            <a:ext cx="8382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71500" lvl="1" indent="-114300" eaLnBrk="1" hangingPunct="1">
              <a:spcBef>
                <a:spcPct val="50000"/>
              </a:spcBef>
            </a:pPr>
            <a:endParaRPr lang="en-US" dirty="0">
              <a:latin typeface="Arial" charset="0"/>
            </a:endParaRPr>
          </a:p>
          <a:p>
            <a:pPr marL="571500" lvl="1" indent="-114300" eaLnBrk="1" hangingPunct="1">
              <a:spcBef>
                <a:spcPct val="50000"/>
              </a:spcBef>
            </a:pPr>
            <a:r>
              <a:rPr lang="en-US" dirty="0">
                <a:latin typeface="Arial" charset="0"/>
              </a:rPr>
              <a:t>Example: </a:t>
            </a:r>
          </a:p>
          <a:p>
            <a:pPr marL="571500" lvl="1" indent="-114300" eaLnBrk="1" hangingPunct="1">
              <a:spcBef>
                <a:spcPct val="50000"/>
              </a:spcBef>
            </a:pPr>
            <a:r>
              <a:rPr lang="en-US" dirty="0">
                <a:latin typeface="Arial" charset="0"/>
              </a:rPr>
              <a:t>If ((x &lt; -5 ) &amp;&amp; (y &gt; 11))</a:t>
            </a:r>
          </a:p>
          <a:p>
            <a:pPr marL="571500" lvl="1" indent="-114300" eaLnBrk="1" hangingPunct="1">
              <a:spcBef>
                <a:spcPct val="50000"/>
              </a:spcBef>
            </a:pPr>
            <a:r>
              <a:rPr lang="en-US" dirty="0">
                <a:latin typeface="Arial" charset="0"/>
              </a:rPr>
              <a:t>		z = compute (</a:t>
            </a:r>
            <a:r>
              <a:rPr lang="en-US" dirty="0" err="1">
                <a:latin typeface="Arial" charset="0"/>
              </a:rPr>
              <a:t>x,y</a:t>
            </a:r>
            <a:r>
              <a:rPr lang="en-US" dirty="0">
                <a:latin typeface="Arial" charset="0"/>
              </a:rPr>
              <a:t>);</a:t>
            </a:r>
          </a:p>
          <a:p>
            <a:pPr marL="571500" lvl="1" indent="-114300" eaLnBrk="1" hangingPunct="1">
              <a:spcBef>
                <a:spcPct val="50000"/>
              </a:spcBef>
            </a:pPr>
            <a:r>
              <a:rPr lang="en-US" dirty="0">
                <a:latin typeface="Arial" charset="0"/>
              </a:rPr>
              <a:t> else z = </a:t>
            </a:r>
            <a:r>
              <a:rPr lang="en-US" dirty="0" err="1">
                <a:latin typeface="Arial" charset="0"/>
              </a:rPr>
              <a:t>compute_altern</a:t>
            </a:r>
            <a:r>
              <a:rPr lang="en-US" dirty="0">
                <a:latin typeface="Arial" charset="0"/>
              </a:rPr>
              <a:t> (</a:t>
            </a:r>
            <a:r>
              <a:rPr lang="en-US" dirty="0" err="1">
                <a:latin typeface="Arial" charset="0"/>
              </a:rPr>
              <a:t>x,y</a:t>
            </a:r>
            <a:r>
              <a:rPr lang="en-US" dirty="0">
                <a:latin typeface="Arial" charset="0"/>
              </a:rPr>
              <a:t>)</a:t>
            </a:r>
            <a:r>
              <a:rPr lang="en-US" dirty="0" smtClean="0">
                <a:latin typeface="Arial" charset="0"/>
              </a:rPr>
              <a:t>;</a:t>
            </a:r>
          </a:p>
          <a:p>
            <a:pPr marL="571500" lvl="1" indent="-114300" eaLnBrk="1" hangingPunct="1">
              <a:spcBef>
                <a:spcPct val="50000"/>
              </a:spcBef>
            </a:pPr>
            <a:endParaRPr lang="en-US" dirty="0">
              <a:latin typeface="Arial" charset="0"/>
            </a:endParaRPr>
          </a:p>
          <a:p>
            <a:pPr marL="571500" lvl="1" indent="-114300" eaLnBrk="1" hangingPunct="1">
              <a:spcBef>
                <a:spcPct val="50000"/>
              </a:spcBef>
            </a:pPr>
            <a:r>
              <a:rPr lang="en-US" dirty="0">
                <a:latin typeface="Arial" charset="0"/>
              </a:rPr>
              <a:t>Consider the test cases:</a:t>
            </a:r>
          </a:p>
          <a:p>
            <a:pPr marL="571500" lvl="1" indent="-114300" eaLnBrk="1" hangingPunct="1">
              <a:spcBef>
                <a:spcPct val="50000"/>
              </a:spcBef>
            </a:pPr>
            <a:r>
              <a:rPr lang="en-US" dirty="0">
                <a:latin typeface="Arial" charset="0"/>
              </a:rPr>
              <a:t>x = -4, y = 10     and x = -6 , y = 12 </a:t>
            </a:r>
            <a:endParaRPr lang="en-US" dirty="0" smtClean="0">
              <a:latin typeface="Arial" charset="0"/>
            </a:endParaRPr>
          </a:p>
          <a:p>
            <a:pPr marL="571500" lvl="1" indent="-114300" eaLnBrk="1" hangingPunct="1">
              <a:spcBef>
                <a:spcPct val="50000"/>
              </a:spcBef>
            </a:pPr>
            <a:endParaRPr lang="en-US" dirty="0">
              <a:latin typeface="Arial" charset="0"/>
            </a:endParaRPr>
          </a:p>
        </p:txBody>
      </p:sp>
      <p:sp>
        <p:nvSpPr>
          <p:cNvPr id="60421" name="Rectangle 3"/>
          <p:cNvSpPr>
            <a:spLocks noChangeArrowheads="1"/>
          </p:cNvSpPr>
          <p:nvPr/>
        </p:nvSpPr>
        <p:spPr bwMode="auto">
          <a:xfrm>
            <a:off x="457200" y="966788"/>
            <a:ext cx="8147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a:t>Branch Coverage / Condition Coverage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51CAED-E7A1-E849-BADA-F1E2166BC27A}" type="datetime1">
              <a:rPr lang="en-US" smtClean="0"/>
              <a:pPr>
                <a:defRPr/>
              </a:pPr>
              <a:t>12/4/18</a:t>
            </a:fld>
            <a:endParaRPr lang="en-US"/>
          </a:p>
        </p:txBody>
      </p:sp>
      <p:sp>
        <p:nvSpPr>
          <p:cNvPr id="3" name="Footer Placeholder 2"/>
          <p:cNvSpPr>
            <a:spLocks noGrp="1"/>
          </p:cNvSpPr>
          <p:nvPr>
            <p:ph type="ftr" sz="quarter" idx="11"/>
          </p:nvPr>
        </p:nvSpPr>
        <p:spPr/>
        <p:txBody>
          <a:bodyPr/>
          <a:lstStyle/>
          <a:p>
            <a:pPr>
              <a:defRPr/>
            </a:pPr>
            <a:r>
              <a:rPr lang="en-US" smtClean="0"/>
              <a:t>Lecture 9</a:t>
            </a:r>
            <a:endParaRPr lang="en-US"/>
          </a:p>
        </p:txBody>
      </p:sp>
      <p:sp>
        <p:nvSpPr>
          <p:cNvPr id="4" name="Slide Number Placeholder 3"/>
          <p:cNvSpPr>
            <a:spLocks noGrp="1"/>
          </p:cNvSpPr>
          <p:nvPr>
            <p:ph type="sldNum" sz="quarter" idx="12"/>
          </p:nvPr>
        </p:nvSpPr>
        <p:spPr/>
        <p:txBody>
          <a:bodyPr/>
          <a:lstStyle/>
          <a:p>
            <a:pPr>
              <a:defRPr/>
            </a:pPr>
            <a:fld id="{855F4FB2-7599-2F47-8966-CD6C307432FE}" type="slidenum">
              <a:rPr lang="en-US" smtClean="0"/>
              <a:pPr>
                <a:defRPr/>
              </a:pPr>
              <a:t>31</a:t>
            </a:fld>
            <a:endParaRPr lang="en-US" dirty="0"/>
          </a:p>
        </p:txBody>
      </p:sp>
      <p:sp>
        <p:nvSpPr>
          <p:cNvPr id="5" name="Rectangle 3"/>
          <p:cNvSpPr>
            <a:spLocks noChangeArrowheads="1"/>
          </p:cNvSpPr>
          <p:nvPr/>
        </p:nvSpPr>
        <p:spPr bwMode="auto">
          <a:xfrm>
            <a:off x="457200" y="966788"/>
            <a:ext cx="371988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smtClean="0"/>
              <a:t>Another Example </a:t>
            </a:r>
            <a:endParaRPr lang="en-US" sz="3200" dirty="0"/>
          </a:p>
        </p:txBody>
      </p:sp>
      <p:grpSp>
        <p:nvGrpSpPr>
          <p:cNvPr id="6" name="Group 3"/>
          <p:cNvGrpSpPr>
            <a:grpSpLocks/>
          </p:cNvGrpSpPr>
          <p:nvPr/>
        </p:nvGrpSpPr>
        <p:grpSpPr bwMode="auto">
          <a:xfrm>
            <a:off x="4495800" y="1981200"/>
            <a:ext cx="3962400" cy="3276600"/>
            <a:chOff x="3024" y="1680"/>
            <a:chExt cx="1968" cy="2064"/>
          </a:xfrm>
        </p:grpSpPr>
        <p:sp>
          <p:nvSpPr>
            <p:cNvPr id="7" name="AutoShape 4"/>
            <p:cNvSpPr>
              <a:spLocks noChangeArrowheads="1"/>
            </p:cNvSpPr>
            <p:nvPr/>
          </p:nvSpPr>
          <p:spPr bwMode="auto">
            <a:xfrm>
              <a:off x="3696" y="1824"/>
              <a:ext cx="576" cy="384"/>
            </a:xfrm>
            <a:prstGeom prst="flowChartDecision">
              <a:avLst/>
            </a:prstGeom>
            <a:solidFill>
              <a:schemeClr val="accent1"/>
            </a:solidFill>
            <a:ln w="9525">
              <a:solidFill>
                <a:schemeClr val="tx1"/>
              </a:solidFill>
              <a:miter lim="800000"/>
              <a:headEnd/>
              <a:tailEnd/>
            </a:ln>
          </p:spPr>
          <p:txBody>
            <a:bodyPr wrap="none" anchor="ctr"/>
            <a:lstStyle/>
            <a:p>
              <a:pPr algn="ctr" eaLnBrk="1" hangingPunct="1"/>
              <a:r>
                <a:rPr lang="en-US" sz="1000">
                  <a:latin typeface="Arial" charset="0"/>
                </a:rPr>
                <a:t>X&gt; 0</a:t>
              </a:r>
            </a:p>
          </p:txBody>
        </p:sp>
        <p:sp>
          <p:nvSpPr>
            <p:cNvPr id="8" name="AutoShape 5"/>
            <p:cNvSpPr>
              <a:spLocks noChangeArrowheads="1"/>
            </p:cNvSpPr>
            <p:nvPr/>
          </p:nvSpPr>
          <p:spPr bwMode="auto">
            <a:xfrm>
              <a:off x="3024" y="2256"/>
              <a:ext cx="624" cy="288"/>
            </a:xfrm>
            <a:prstGeom prst="flowChartProcess">
              <a:avLst/>
            </a:prstGeom>
            <a:solidFill>
              <a:schemeClr val="accent1"/>
            </a:solidFill>
            <a:ln w="9525">
              <a:solidFill>
                <a:schemeClr val="tx1"/>
              </a:solidFill>
              <a:miter lim="800000"/>
              <a:headEnd/>
              <a:tailEnd/>
            </a:ln>
          </p:spPr>
          <p:txBody>
            <a:bodyPr wrap="none" anchor="ctr"/>
            <a:lstStyle/>
            <a:p>
              <a:pPr algn="ctr" eaLnBrk="1" hangingPunct="1"/>
              <a:r>
                <a:rPr lang="en-US" sz="1200" dirty="0">
                  <a:latin typeface="Arial" charset="0"/>
                </a:rPr>
                <a:t>z = </a:t>
              </a:r>
              <a:r>
                <a:rPr lang="en-US" sz="1200" dirty="0" smtClean="0">
                  <a:latin typeface="Arial" charset="0"/>
                </a:rPr>
                <a:t>someF2(x)</a:t>
              </a:r>
              <a:endParaRPr lang="en-US" sz="1200" dirty="0">
                <a:latin typeface="Arial" charset="0"/>
              </a:endParaRPr>
            </a:p>
          </p:txBody>
        </p:sp>
        <p:sp>
          <p:nvSpPr>
            <p:cNvPr id="9" name="AutoShape 6"/>
            <p:cNvSpPr>
              <a:spLocks noChangeArrowheads="1"/>
            </p:cNvSpPr>
            <p:nvPr/>
          </p:nvSpPr>
          <p:spPr bwMode="auto">
            <a:xfrm>
              <a:off x="4368" y="2256"/>
              <a:ext cx="624" cy="288"/>
            </a:xfrm>
            <a:prstGeom prst="flowChartProcess">
              <a:avLst/>
            </a:prstGeom>
            <a:solidFill>
              <a:schemeClr val="accent1"/>
            </a:solidFill>
            <a:ln w="9525">
              <a:solidFill>
                <a:schemeClr val="tx1"/>
              </a:solidFill>
              <a:miter lim="800000"/>
              <a:headEnd/>
              <a:tailEnd/>
            </a:ln>
          </p:spPr>
          <p:txBody>
            <a:bodyPr wrap="none" anchor="ctr"/>
            <a:lstStyle/>
            <a:p>
              <a:pPr algn="ctr" eaLnBrk="1" hangingPunct="1"/>
              <a:r>
                <a:rPr lang="en-US" sz="1200" dirty="0">
                  <a:latin typeface="Arial" charset="0"/>
                </a:rPr>
                <a:t>z = </a:t>
              </a:r>
              <a:r>
                <a:rPr lang="en-US" sz="1200" dirty="0" smtClean="0">
                  <a:latin typeface="Arial" charset="0"/>
                </a:rPr>
                <a:t>someF1(</a:t>
              </a:r>
              <a:r>
                <a:rPr lang="en-US" sz="1200" dirty="0">
                  <a:latin typeface="Arial" charset="0"/>
                </a:rPr>
                <a:t>x)</a:t>
              </a:r>
            </a:p>
          </p:txBody>
        </p:sp>
        <p:sp>
          <p:nvSpPr>
            <p:cNvPr id="10" name="AutoShape 7"/>
            <p:cNvSpPr>
              <a:spLocks noChangeArrowheads="1"/>
            </p:cNvSpPr>
            <p:nvPr/>
          </p:nvSpPr>
          <p:spPr bwMode="auto">
            <a:xfrm>
              <a:off x="3696" y="2736"/>
              <a:ext cx="576" cy="384"/>
            </a:xfrm>
            <a:prstGeom prst="flowChartDecision">
              <a:avLst/>
            </a:prstGeom>
            <a:solidFill>
              <a:schemeClr val="accent1"/>
            </a:solidFill>
            <a:ln w="9525">
              <a:solidFill>
                <a:schemeClr val="tx1"/>
              </a:solidFill>
              <a:miter lim="800000"/>
              <a:headEnd/>
              <a:tailEnd/>
            </a:ln>
          </p:spPr>
          <p:txBody>
            <a:bodyPr wrap="none" anchor="ctr"/>
            <a:lstStyle/>
            <a:p>
              <a:pPr algn="ctr" eaLnBrk="1" hangingPunct="1"/>
              <a:r>
                <a:rPr lang="en-US" sz="1200">
                  <a:latin typeface="Arial" charset="0"/>
                </a:rPr>
                <a:t>z &gt; 10</a:t>
              </a:r>
            </a:p>
          </p:txBody>
        </p:sp>
        <p:sp>
          <p:nvSpPr>
            <p:cNvPr id="11" name="AutoShape 8"/>
            <p:cNvSpPr>
              <a:spLocks noChangeArrowheads="1"/>
            </p:cNvSpPr>
            <p:nvPr/>
          </p:nvSpPr>
          <p:spPr bwMode="auto">
            <a:xfrm>
              <a:off x="3072" y="3120"/>
              <a:ext cx="624" cy="288"/>
            </a:xfrm>
            <a:prstGeom prst="flowChartProcess">
              <a:avLst/>
            </a:prstGeom>
            <a:solidFill>
              <a:schemeClr val="accent1"/>
            </a:solidFill>
            <a:ln w="9525">
              <a:solidFill>
                <a:schemeClr val="tx1"/>
              </a:solidFill>
              <a:miter lim="800000"/>
              <a:headEnd/>
              <a:tailEnd/>
            </a:ln>
          </p:spPr>
          <p:txBody>
            <a:bodyPr wrap="none" anchor="ctr"/>
            <a:lstStyle/>
            <a:p>
              <a:pPr algn="ctr" eaLnBrk="1" hangingPunct="1"/>
              <a:r>
                <a:rPr lang="en-US" sz="1200" dirty="0">
                  <a:latin typeface="Arial" charset="0"/>
                </a:rPr>
                <a:t>z = </a:t>
              </a:r>
              <a:r>
                <a:rPr lang="en-US" sz="1200" dirty="0" smtClean="0">
                  <a:latin typeface="Arial" charset="0"/>
                </a:rPr>
                <a:t>doSth1();</a:t>
              </a:r>
              <a:endParaRPr lang="en-US" sz="1200" dirty="0">
                <a:latin typeface="Arial" charset="0"/>
              </a:endParaRPr>
            </a:p>
          </p:txBody>
        </p:sp>
        <p:sp>
          <p:nvSpPr>
            <p:cNvPr id="12" name="AutoShape 9"/>
            <p:cNvSpPr>
              <a:spLocks noChangeArrowheads="1"/>
            </p:cNvSpPr>
            <p:nvPr/>
          </p:nvSpPr>
          <p:spPr bwMode="auto">
            <a:xfrm>
              <a:off x="4368" y="3120"/>
              <a:ext cx="624" cy="288"/>
            </a:xfrm>
            <a:prstGeom prst="flowChartProcess">
              <a:avLst/>
            </a:prstGeom>
            <a:solidFill>
              <a:schemeClr val="accent1"/>
            </a:solidFill>
            <a:ln w="9525">
              <a:solidFill>
                <a:schemeClr val="tx1"/>
              </a:solidFill>
              <a:miter lim="800000"/>
              <a:headEnd/>
              <a:tailEnd/>
            </a:ln>
          </p:spPr>
          <p:txBody>
            <a:bodyPr wrap="none" anchor="ctr"/>
            <a:lstStyle/>
            <a:p>
              <a:pPr algn="ctr" eaLnBrk="1" hangingPunct="1"/>
              <a:r>
                <a:rPr lang="en-US" sz="1200" dirty="0">
                  <a:latin typeface="Arial" charset="0"/>
                </a:rPr>
                <a:t>z = </a:t>
              </a:r>
              <a:r>
                <a:rPr lang="en-US" sz="1200" dirty="0" smtClean="0">
                  <a:latin typeface="Arial" charset="0"/>
                </a:rPr>
                <a:t>doSth2();</a:t>
              </a:r>
              <a:endParaRPr lang="en-US" sz="1200" dirty="0">
                <a:latin typeface="Arial" charset="0"/>
              </a:endParaRPr>
            </a:p>
          </p:txBody>
        </p:sp>
        <p:sp>
          <p:nvSpPr>
            <p:cNvPr id="13" name="Line 10"/>
            <p:cNvSpPr>
              <a:spLocks noChangeShapeType="1"/>
            </p:cNvSpPr>
            <p:nvPr/>
          </p:nvSpPr>
          <p:spPr bwMode="auto">
            <a:xfrm>
              <a:off x="3984" y="168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a:off x="4272" y="2016"/>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2"/>
            <p:cNvSpPr>
              <a:spLocks noChangeShapeType="1"/>
            </p:cNvSpPr>
            <p:nvPr/>
          </p:nvSpPr>
          <p:spPr bwMode="auto">
            <a:xfrm>
              <a:off x="3312" y="2016"/>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3312" y="201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a:off x="4752" y="201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15"/>
            <p:cNvSpPr>
              <a:spLocks noChangeShapeType="1"/>
            </p:cNvSpPr>
            <p:nvPr/>
          </p:nvSpPr>
          <p:spPr bwMode="auto">
            <a:xfrm>
              <a:off x="3456" y="2640"/>
              <a:ext cx="12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6"/>
            <p:cNvSpPr>
              <a:spLocks noChangeShapeType="1"/>
            </p:cNvSpPr>
            <p:nvPr/>
          </p:nvSpPr>
          <p:spPr bwMode="auto">
            <a:xfrm>
              <a:off x="3456" y="254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7"/>
            <p:cNvSpPr>
              <a:spLocks noChangeShapeType="1"/>
            </p:cNvSpPr>
            <p:nvPr/>
          </p:nvSpPr>
          <p:spPr bwMode="auto">
            <a:xfrm>
              <a:off x="4704" y="254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a:off x="3984" y="2640"/>
              <a:ext cx="0" cy="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a:off x="4272" y="2928"/>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a:off x="3360" y="2928"/>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1"/>
            <p:cNvSpPr>
              <a:spLocks noChangeShapeType="1"/>
            </p:cNvSpPr>
            <p:nvPr/>
          </p:nvSpPr>
          <p:spPr bwMode="auto">
            <a:xfrm>
              <a:off x="4752" y="292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2"/>
            <p:cNvSpPr>
              <a:spLocks noChangeShapeType="1"/>
            </p:cNvSpPr>
            <p:nvPr/>
          </p:nvSpPr>
          <p:spPr bwMode="auto">
            <a:xfrm>
              <a:off x="3360" y="292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23"/>
            <p:cNvSpPr>
              <a:spLocks noChangeShapeType="1"/>
            </p:cNvSpPr>
            <p:nvPr/>
          </p:nvSpPr>
          <p:spPr bwMode="auto">
            <a:xfrm>
              <a:off x="3360" y="340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4"/>
            <p:cNvSpPr>
              <a:spLocks noChangeShapeType="1"/>
            </p:cNvSpPr>
            <p:nvPr/>
          </p:nvSpPr>
          <p:spPr bwMode="auto">
            <a:xfrm>
              <a:off x="4704" y="340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5"/>
            <p:cNvSpPr>
              <a:spLocks noChangeShapeType="1"/>
            </p:cNvSpPr>
            <p:nvPr/>
          </p:nvSpPr>
          <p:spPr bwMode="auto">
            <a:xfrm>
              <a:off x="3360" y="3600"/>
              <a:ext cx="13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26"/>
            <p:cNvSpPr>
              <a:spLocks noChangeShapeType="1"/>
            </p:cNvSpPr>
            <p:nvPr/>
          </p:nvSpPr>
          <p:spPr bwMode="auto">
            <a:xfrm>
              <a:off x="4032" y="360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Text Box 27"/>
            <p:cNvSpPr txBox="1">
              <a:spLocks noChangeArrowheads="1"/>
            </p:cNvSpPr>
            <p:nvPr/>
          </p:nvSpPr>
          <p:spPr bwMode="auto">
            <a:xfrm>
              <a:off x="4358" y="1861"/>
              <a:ext cx="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1000">
                  <a:latin typeface="Arial" charset="0"/>
                </a:rPr>
                <a:t>Yes</a:t>
              </a:r>
            </a:p>
          </p:txBody>
        </p:sp>
        <p:sp>
          <p:nvSpPr>
            <p:cNvPr id="31" name="Text Box 28"/>
            <p:cNvSpPr txBox="1">
              <a:spLocks noChangeArrowheads="1"/>
            </p:cNvSpPr>
            <p:nvPr/>
          </p:nvSpPr>
          <p:spPr bwMode="auto">
            <a:xfrm>
              <a:off x="3350" y="1861"/>
              <a:ext cx="21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1000">
                  <a:latin typeface="Arial" charset="0"/>
                </a:rPr>
                <a:t>No</a:t>
              </a:r>
            </a:p>
          </p:txBody>
        </p:sp>
        <p:sp>
          <p:nvSpPr>
            <p:cNvPr id="32" name="Text Box 29"/>
            <p:cNvSpPr txBox="1">
              <a:spLocks noChangeArrowheads="1"/>
            </p:cNvSpPr>
            <p:nvPr/>
          </p:nvSpPr>
          <p:spPr bwMode="auto">
            <a:xfrm>
              <a:off x="3408" y="2784"/>
              <a:ext cx="2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1000">
                  <a:latin typeface="Arial" charset="0"/>
                </a:rPr>
                <a:t>Yes</a:t>
              </a:r>
            </a:p>
          </p:txBody>
        </p:sp>
        <p:sp>
          <p:nvSpPr>
            <p:cNvPr id="33" name="Text Box 30"/>
            <p:cNvSpPr txBox="1">
              <a:spLocks noChangeArrowheads="1"/>
            </p:cNvSpPr>
            <p:nvPr/>
          </p:nvSpPr>
          <p:spPr bwMode="auto">
            <a:xfrm>
              <a:off x="4464" y="2784"/>
              <a:ext cx="21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r>
                <a:rPr lang="en-US" sz="1000">
                  <a:latin typeface="Arial" charset="0"/>
                </a:rPr>
                <a:t>No</a:t>
              </a:r>
            </a:p>
          </p:txBody>
        </p:sp>
      </p:grpSp>
      <p:sp>
        <p:nvSpPr>
          <p:cNvPr id="34" name="TextBox 33"/>
          <p:cNvSpPr txBox="1"/>
          <p:nvPr/>
        </p:nvSpPr>
        <p:spPr>
          <a:xfrm>
            <a:off x="838200" y="2209800"/>
            <a:ext cx="3429000" cy="2308324"/>
          </a:xfrm>
          <a:prstGeom prst="rect">
            <a:avLst/>
          </a:prstGeom>
          <a:noFill/>
        </p:spPr>
        <p:txBody>
          <a:bodyPr wrap="square" rtlCol="0">
            <a:spAutoFit/>
          </a:bodyPr>
          <a:lstStyle/>
          <a:p>
            <a:pPr lvl="1" eaLnBrk="1" hangingPunct="1">
              <a:spcBef>
                <a:spcPct val="50000"/>
              </a:spcBef>
            </a:pPr>
            <a:r>
              <a:rPr lang="en-US" dirty="0" smtClean="0">
                <a:latin typeface="Arial" charset="0"/>
              </a:rPr>
              <a:t>Consider:</a:t>
            </a:r>
          </a:p>
          <a:p>
            <a:pPr lvl="1" eaLnBrk="1" hangingPunct="1">
              <a:spcBef>
                <a:spcPct val="50000"/>
              </a:spcBef>
            </a:pPr>
            <a:endParaRPr lang="en-US" dirty="0">
              <a:latin typeface="Arial" charset="0"/>
            </a:endParaRPr>
          </a:p>
          <a:p>
            <a:pPr lvl="1" eaLnBrk="1" hangingPunct="1">
              <a:spcBef>
                <a:spcPct val="50000"/>
              </a:spcBef>
            </a:pPr>
            <a:r>
              <a:rPr lang="en-US" dirty="0">
                <a:latin typeface="Arial" charset="0"/>
              </a:rPr>
              <a:t>Test cases:</a:t>
            </a:r>
          </a:p>
          <a:p>
            <a:pPr lvl="1" eaLnBrk="1" hangingPunct="1">
              <a:spcBef>
                <a:spcPct val="50000"/>
              </a:spcBef>
            </a:pPr>
            <a:r>
              <a:rPr lang="en-US" dirty="0">
                <a:latin typeface="Arial" charset="0"/>
              </a:rPr>
              <a:t>x = 2, z = 6</a:t>
            </a:r>
          </a:p>
          <a:p>
            <a:pPr lvl="1" eaLnBrk="1" hangingPunct="1">
              <a:spcBef>
                <a:spcPct val="50000"/>
              </a:spcBef>
            </a:pPr>
            <a:r>
              <a:rPr lang="en-US" dirty="0">
                <a:latin typeface="Arial" charset="0"/>
              </a:rPr>
              <a:t>x = 0, z = 12</a:t>
            </a:r>
          </a:p>
          <a:p>
            <a:endParaRPr lang="en-US" dirty="0"/>
          </a:p>
        </p:txBody>
      </p:sp>
    </p:spTree>
    <p:extLst>
      <p:ext uri="{BB962C8B-B14F-4D97-AF65-F5344CB8AC3E}">
        <p14:creationId xmlns:p14="http://schemas.microsoft.com/office/powerpoint/2010/main" val="40230493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E5DD5C7-908B-3A42-B952-E8C585C4747A}" type="datetime1">
              <a:rPr lang="en-US" sz="1200"/>
              <a:pPr/>
              <a:t>12/4/18</a:t>
            </a:fld>
            <a:endParaRPr lang="en-US" sz="1200"/>
          </a:p>
        </p:txBody>
      </p:sp>
      <p:sp>
        <p:nvSpPr>
          <p:cNvPr id="624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24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BCD9CC2-32F4-6A46-A2EC-DBFE11EE0270}" type="slidenum">
              <a:rPr lang="en-US" sz="1200"/>
              <a:pPr/>
              <a:t>32</a:t>
            </a:fld>
            <a:endParaRPr lang="en-US" sz="1200" dirty="0"/>
          </a:p>
        </p:txBody>
      </p:sp>
      <p:sp>
        <p:nvSpPr>
          <p:cNvPr id="62468" name="Rectangle 2"/>
          <p:cNvSpPr>
            <a:spLocks noChangeArrowheads="1"/>
          </p:cNvSpPr>
          <p:nvPr/>
        </p:nvSpPr>
        <p:spPr bwMode="auto">
          <a:xfrm>
            <a:off x="381000" y="1604963"/>
            <a:ext cx="7924800" cy="3785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7800" indent="-177800" eaLnBrk="1" hangingPunct="1">
              <a:spcBef>
                <a:spcPct val="50000"/>
              </a:spcBef>
              <a:buFontTx/>
              <a:buChar char="•"/>
            </a:pPr>
            <a:r>
              <a:rPr lang="en-US" sz="2400" dirty="0">
                <a:latin typeface="Arial" charset="0"/>
              </a:rPr>
              <a:t>Path coverage: considers all possible logical paths in a program and leads to test cases aimed at exercising a program along a path.  </a:t>
            </a:r>
            <a:endParaRPr lang="en-US" sz="2400" dirty="0" smtClean="0">
              <a:latin typeface="Arial" charset="0"/>
            </a:endParaRPr>
          </a:p>
          <a:p>
            <a:pPr marL="177800" indent="-177800" eaLnBrk="1" hangingPunct="1">
              <a:spcBef>
                <a:spcPct val="50000"/>
              </a:spcBef>
              <a:buFontTx/>
              <a:buChar char="•"/>
            </a:pPr>
            <a:r>
              <a:rPr lang="en-US" sz="2400" dirty="0">
                <a:latin typeface="Arial" charset="0"/>
              </a:rPr>
              <a:t>the use of the path coverage criterion may help detect faults easily omitted by branch coverage testing.</a:t>
            </a:r>
          </a:p>
          <a:p>
            <a:pPr marL="177800" indent="-177800" eaLnBrk="1" hangingPunct="1">
              <a:spcBef>
                <a:spcPct val="50000"/>
              </a:spcBef>
              <a:buFontTx/>
              <a:buChar char="•"/>
            </a:pPr>
            <a:r>
              <a:rPr lang="en-US" sz="2400" dirty="0" smtClean="0">
                <a:latin typeface="Arial" charset="0"/>
              </a:rPr>
              <a:t>However, in </a:t>
            </a:r>
            <a:r>
              <a:rPr lang="en-US" sz="2400" dirty="0">
                <a:latin typeface="Arial" charset="0"/>
              </a:rPr>
              <a:t>many cases, this criterion can be too impractical, especially when it comes to loops in the program that may easily lead to a very high number of paths.  </a:t>
            </a:r>
          </a:p>
        </p:txBody>
      </p:sp>
      <p:sp>
        <p:nvSpPr>
          <p:cNvPr id="62470" name="Rectangle 31"/>
          <p:cNvSpPr>
            <a:spLocks noChangeArrowheads="1"/>
          </p:cNvSpPr>
          <p:nvPr/>
        </p:nvSpPr>
        <p:spPr bwMode="auto">
          <a:xfrm>
            <a:off x="609600" y="814388"/>
            <a:ext cx="36322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800"/>
              <a:t>Path coverage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B3DC6CA-D299-B145-AB4E-F77EB863E7FC}" type="datetime1">
              <a:rPr lang="en-US" sz="1200"/>
              <a:pPr/>
              <a:t>12/4/18</a:t>
            </a:fld>
            <a:endParaRPr lang="en-US" sz="1200"/>
          </a:p>
        </p:txBody>
      </p:sp>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47ACEDE-A8AC-484B-974C-5D6E1125D205}" type="slidenum">
              <a:rPr lang="en-US" sz="1200"/>
              <a:pPr/>
              <a:t>33</a:t>
            </a:fld>
            <a:endParaRPr lang="en-US" sz="1200"/>
          </a:p>
        </p:txBody>
      </p:sp>
      <p:sp>
        <p:nvSpPr>
          <p:cNvPr id="6451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Loop Coverage</a:t>
            </a:r>
          </a:p>
        </p:txBody>
      </p:sp>
      <p:sp>
        <p:nvSpPr>
          <p:cNvPr id="64517" name="Rectangle 3"/>
          <p:cNvSpPr>
            <a:spLocks noGrp="1" noChangeArrowheads="1"/>
          </p:cNvSpPr>
          <p:nvPr>
            <p:ph type="body" idx="1"/>
          </p:nvPr>
        </p:nvSpPr>
        <p:spPr/>
        <p:txBody>
          <a:bodyPr/>
          <a:lstStyle/>
          <a:p>
            <a:pPr eaLnBrk="1" hangingPunct="1"/>
            <a:r>
              <a:rPr lang="en-US" dirty="0">
                <a:latin typeface="Verdana" charset="0"/>
                <a:ea typeface="ＭＳ Ｐゴシック" charset="0"/>
                <a:cs typeface="ＭＳ Ｐゴシック" charset="0"/>
              </a:rPr>
              <a:t>Loop Coverage</a:t>
            </a:r>
          </a:p>
          <a:p>
            <a:pPr lvl="1" eaLnBrk="1" hangingPunct="1"/>
            <a:r>
              <a:rPr lang="en-US" dirty="0">
                <a:latin typeface="Verdana" charset="0"/>
                <a:ea typeface="ＭＳ Ｐゴシック" charset="0"/>
              </a:rPr>
              <a:t>Ensure that every loop is covered for all possible execution scenarios</a:t>
            </a:r>
          </a:p>
          <a:p>
            <a:pPr lvl="2" eaLnBrk="1" hangingPunct="1"/>
            <a:r>
              <a:rPr lang="en-US" dirty="0">
                <a:latin typeface="Verdana" charset="0"/>
                <a:ea typeface="ＭＳ Ｐゴシック" charset="0"/>
              </a:rPr>
              <a:t>Loop skipped</a:t>
            </a:r>
          </a:p>
          <a:p>
            <a:pPr lvl="2" eaLnBrk="1" hangingPunct="1"/>
            <a:r>
              <a:rPr lang="en-US" dirty="0">
                <a:latin typeface="Verdana" charset="0"/>
                <a:ea typeface="ＭＳ Ｐゴシック" charset="0"/>
              </a:rPr>
              <a:t>Loop is iterated through </a:t>
            </a:r>
            <a:r>
              <a:rPr lang="en-US" dirty="0" smtClean="0">
                <a:latin typeface="Verdana" charset="0"/>
                <a:ea typeface="ＭＳ Ｐゴシック" charset="0"/>
              </a:rPr>
              <a:t>at the first time</a:t>
            </a:r>
            <a:endParaRPr lang="en-US" dirty="0">
              <a:latin typeface="Verdana" charset="0"/>
              <a:ea typeface="ＭＳ Ｐゴシック" charset="0"/>
            </a:endParaRPr>
          </a:p>
          <a:p>
            <a:pPr lvl="2" eaLnBrk="1" hangingPunct="1"/>
            <a:r>
              <a:rPr lang="en-US" dirty="0">
                <a:latin typeface="Verdana" charset="0"/>
                <a:ea typeface="ＭＳ Ｐゴシック" charset="0"/>
              </a:rPr>
              <a:t>Loop is iterated through many times</a:t>
            </a:r>
          </a:p>
          <a:p>
            <a:pPr lvl="2" eaLnBrk="1" hangingPunct="1"/>
            <a:r>
              <a:rPr lang="en-US" dirty="0">
                <a:latin typeface="Verdana" charset="0"/>
                <a:ea typeface="ＭＳ Ｐゴシック" charset="0"/>
              </a:rPr>
              <a:t>Loop is iterated at its last time </a:t>
            </a:r>
          </a:p>
          <a:p>
            <a:pPr lvl="1" eaLnBrk="1" hangingPunct="1"/>
            <a:r>
              <a:rPr lang="en-US" dirty="0">
                <a:latin typeface="Verdana" charset="0"/>
                <a:ea typeface="ＭＳ Ｐゴシック" charset="0"/>
              </a:rPr>
              <a:t>Independent loops are easier to test than nested loops</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F327E2C-2C1C-2948-BEA9-0DD2C1C7F48E}" type="datetime1">
              <a:rPr lang="en-US" sz="1200"/>
              <a:pPr/>
              <a:t>12/4/18</a:t>
            </a:fld>
            <a:endParaRPr lang="en-US" sz="1200"/>
          </a:p>
        </p:txBody>
      </p:sp>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8147177-627D-234F-8922-3C1207B938AF}" type="slidenum">
              <a:rPr lang="en-US" sz="1200"/>
              <a:pPr/>
              <a:t>34</a:t>
            </a:fld>
            <a:endParaRPr lang="en-US" sz="1200"/>
          </a:p>
        </p:txBody>
      </p:sp>
      <p:sp>
        <p:nvSpPr>
          <p:cNvPr id="65540" name="Rectangle 2"/>
          <p:cNvSpPr>
            <a:spLocks noGrp="1" noChangeArrowheads="1"/>
          </p:cNvSpPr>
          <p:nvPr>
            <p:ph type="title"/>
          </p:nvPr>
        </p:nvSpPr>
        <p:spPr/>
        <p:txBody>
          <a:bodyPr/>
          <a:lstStyle/>
          <a:p>
            <a:pPr eaLnBrk="1" hangingPunct="1"/>
            <a:r>
              <a:rPr lang="en-US" dirty="0">
                <a:latin typeface="Verdana" charset="0"/>
                <a:ea typeface="ＭＳ Ｐゴシック" charset="0"/>
                <a:cs typeface="ＭＳ Ｐゴシック" charset="0"/>
              </a:rPr>
              <a:t>Flow graph notation</a:t>
            </a:r>
          </a:p>
        </p:txBody>
      </p:sp>
      <p:sp>
        <p:nvSpPr>
          <p:cNvPr id="65541"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Also called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program graph</a:t>
            </a:r>
            <a:r>
              <a:rPr lang="ja-JP" altLang="en-US">
                <a:latin typeface="Verdana" charset="0"/>
                <a:ea typeface="ＭＳ Ｐゴシック" charset="0"/>
                <a:cs typeface="ＭＳ Ｐゴシック" charset="0"/>
              </a:rPr>
              <a:t>”</a:t>
            </a:r>
            <a:endParaRPr lang="en-US" altLang="ja-JP">
              <a:latin typeface="Verdana" charset="0"/>
              <a:ea typeface="ＭＳ Ｐゴシック" charset="0"/>
              <a:cs typeface="ＭＳ Ｐゴシック" charset="0"/>
            </a:endParaRPr>
          </a:p>
          <a:p>
            <a:pPr marL="342900" indent="-342900" eaLnBrk="1" hangingPunct="1">
              <a:lnSpc>
                <a:spcPct val="90000"/>
              </a:lnSpc>
            </a:pPr>
            <a:r>
              <a:rPr lang="en-US">
                <a:latin typeface="Verdana" charset="0"/>
                <a:ea typeface="ＭＳ Ｐゴシック" charset="0"/>
                <a:cs typeface="ＭＳ Ｐゴシック" charset="0"/>
              </a:rPr>
              <a:t>Describes the </a:t>
            </a:r>
            <a:r>
              <a:rPr lang="en-US" i="1">
                <a:latin typeface="Verdana" charset="0"/>
                <a:ea typeface="ＭＳ Ｐゴシック" charset="0"/>
                <a:cs typeface="ＭＳ Ｐゴシック" charset="0"/>
              </a:rPr>
              <a:t>logical control flow</a:t>
            </a:r>
            <a:r>
              <a:rPr lang="en-US">
                <a:latin typeface="Verdana" charset="0"/>
                <a:ea typeface="ＭＳ Ｐゴシック" charset="0"/>
                <a:cs typeface="ＭＳ Ｐゴシック" charset="0"/>
              </a:rPr>
              <a:t> in the program</a:t>
            </a:r>
          </a:p>
          <a:p>
            <a:pPr marL="342900" indent="-342900" eaLnBrk="1" hangingPunct="1">
              <a:lnSpc>
                <a:spcPct val="90000"/>
              </a:lnSpc>
            </a:pPr>
            <a:r>
              <a:rPr lang="en-US">
                <a:latin typeface="Verdana" charset="0"/>
                <a:ea typeface="ＭＳ Ｐゴシック" charset="0"/>
                <a:cs typeface="ＭＳ Ｐゴシック" charset="0"/>
              </a:rPr>
              <a:t>Consists of nodes (represented as circles) and transitions (represented by arrows)</a:t>
            </a:r>
          </a:p>
          <a:p>
            <a:pPr marL="742950" lvl="1" indent="-285750" eaLnBrk="1" hangingPunct="1">
              <a:lnSpc>
                <a:spcPct val="90000"/>
              </a:lnSpc>
            </a:pPr>
            <a:r>
              <a:rPr lang="en-US">
                <a:latin typeface="Verdana" charset="0"/>
                <a:ea typeface="ＭＳ Ｐゴシック" charset="0"/>
              </a:rPr>
              <a:t>nodes represent executable statements or expressions</a:t>
            </a:r>
          </a:p>
          <a:p>
            <a:pPr marL="742950" lvl="1" indent="-285750" eaLnBrk="1" hangingPunct="1">
              <a:lnSpc>
                <a:spcPct val="90000"/>
              </a:lnSpc>
            </a:pPr>
            <a:r>
              <a:rPr lang="en-US">
                <a:latin typeface="Verdana" charset="0"/>
                <a:ea typeface="ＭＳ Ｐゴシック" charset="0"/>
              </a:rPr>
              <a:t>transitions represent control flow</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66FE5AB-FC6D-B34C-9EB8-59A5C21FE3F3}" type="datetime1">
              <a:rPr lang="en-US" sz="1200"/>
              <a:pPr/>
              <a:t>12/4/18</a:t>
            </a:fld>
            <a:endParaRPr lang="en-US" sz="1200"/>
          </a:p>
        </p:txBody>
      </p:sp>
      <p:sp>
        <p:nvSpPr>
          <p:cNvPr id="665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EF47AD5-799E-CD47-A57F-878E9706DE97}" type="slidenum">
              <a:rPr lang="en-US" sz="1200"/>
              <a:pPr/>
              <a:t>35</a:t>
            </a:fld>
            <a:endParaRPr lang="en-US" sz="1200"/>
          </a:p>
        </p:txBody>
      </p:sp>
      <p:sp>
        <p:nvSpPr>
          <p:cNvPr id="66564" name="Oval 2"/>
          <p:cNvSpPr>
            <a:spLocks noChangeArrowheads="1"/>
          </p:cNvSpPr>
          <p:nvPr/>
        </p:nvSpPr>
        <p:spPr bwMode="auto">
          <a:xfrm>
            <a:off x="914400" y="685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65" name="Oval 3"/>
          <p:cNvSpPr>
            <a:spLocks noChangeArrowheads="1"/>
          </p:cNvSpPr>
          <p:nvPr/>
        </p:nvSpPr>
        <p:spPr bwMode="auto">
          <a:xfrm>
            <a:off x="914400" y="1371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66" name="Oval 4"/>
          <p:cNvSpPr>
            <a:spLocks noChangeArrowheads="1"/>
          </p:cNvSpPr>
          <p:nvPr/>
        </p:nvSpPr>
        <p:spPr bwMode="auto">
          <a:xfrm>
            <a:off x="2286000" y="685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67" name="Oval 5"/>
          <p:cNvSpPr>
            <a:spLocks noChangeArrowheads="1"/>
          </p:cNvSpPr>
          <p:nvPr/>
        </p:nvSpPr>
        <p:spPr bwMode="auto">
          <a:xfrm>
            <a:off x="3810000" y="685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68" name="Oval 6"/>
          <p:cNvSpPr>
            <a:spLocks noChangeArrowheads="1"/>
          </p:cNvSpPr>
          <p:nvPr/>
        </p:nvSpPr>
        <p:spPr bwMode="auto">
          <a:xfrm>
            <a:off x="2286000" y="19812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69" name="Oval 7"/>
          <p:cNvSpPr>
            <a:spLocks noChangeArrowheads="1"/>
          </p:cNvSpPr>
          <p:nvPr/>
        </p:nvSpPr>
        <p:spPr bwMode="auto">
          <a:xfrm>
            <a:off x="1828800" y="1371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70" name="Oval 8"/>
          <p:cNvSpPr>
            <a:spLocks noChangeArrowheads="1"/>
          </p:cNvSpPr>
          <p:nvPr/>
        </p:nvSpPr>
        <p:spPr bwMode="auto">
          <a:xfrm>
            <a:off x="3276600" y="1371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71" name="Oval 9"/>
          <p:cNvSpPr>
            <a:spLocks noChangeArrowheads="1"/>
          </p:cNvSpPr>
          <p:nvPr/>
        </p:nvSpPr>
        <p:spPr bwMode="auto">
          <a:xfrm>
            <a:off x="4343400" y="1371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72" name="Oval 10"/>
          <p:cNvSpPr>
            <a:spLocks noChangeArrowheads="1"/>
          </p:cNvSpPr>
          <p:nvPr/>
        </p:nvSpPr>
        <p:spPr bwMode="auto">
          <a:xfrm>
            <a:off x="3810000" y="19812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73" name="Line 11"/>
          <p:cNvSpPr>
            <a:spLocks noChangeShapeType="1"/>
          </p:cNvSpPr>
          <p:nvPr/>
        </p:nvSpPr>
        <p:spPr bwMode="auto">
          <a:xfrm>
            <a:off x="1066800" y="3048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4" name="Line 12"/>
          <p:cNvSpPr>
            <a:spLocks noChangeShapeType="1"/>
          </p:cNvSpPr>
          <p:nvPr/>
        </p:nvSpPr>
        <p:spPr bwMode="auto">
          <a:xfrm>
            <a:off x="1066800" y="10668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5" name="Line 13"/>
          <p:cNvSpPr>
            <a:spLocks noChangeShapeType="1"/>
          </p:cNvSpPr>
          <p:nvPr/>
        </p:nvSpPr>
        <p:spPr bwMode="auto">
          <a:xfrm>
            <a:off x="1066800" y="17526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6" name="Text Box 14"/>
          <p:cNvSpPr txBox="1">
            <a:spLocks noChangeArrowheads="1"/>
          </p:cNvSpPr>
          <p:nvPr/>
        </p:nvSpPr>
        <p:spPr bwMode="auto">
          <a:xfrm>
            <a:off x="609600" y="2209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2000">
                <a:latin typeface="Times New Roman" charset="0"/>
              </a:rPr>
              <a:t>sequence</a:t>
            </a:r>
          </a:p>
        </p:txBody>
      </p:sp>
      <p:sp>
        <p:nvSpPr>
          <p:cNvPr id="66577" name="Line 15"/>
          <p:cNvSpPr>
            <a:spLocks noChangeShapeType="1"/>
          </p:cNvSpPr>
          <p:nvPr/>
        </p:nvSpPr>
        <p:spPr bwMode="auto">
          <a:xfrm>
            <a:off x="2438400" y="3048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8" name="Line 16"/>
          <p:cNvSpPr>
            <a:spLocks noChangeShapeType="1"/>
          </p:cNvSpPr>
          <p:nvPr/>
        </p:nvSpPr>
        <p:spPr bwMode="auto">
          <a:xfrm flipH="1">
            <a:off x="2133600" y="1066800"/>
            <a:ext cx="2286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9" name="Line 17"/>
          <p:cNvSpPr>
            <a:spLocks noChangeShapeType="1"/>
          </p:cNvSpPr>
          <p:nvPr/>
        </p:nvSpPr>
        <p:spPr bwMode="auto">
          <a:xfrm>
            <a:off x="2514600" y="1066800"/>
            <a:ext cx="0" cy="914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0" name="Line 18"/>
          <p:cNvSpPr>
            <a:spLocks noChangeShapeType="1"/>
          </p:cNvSpPr>
          <p:nvPr/>
        </p:nvSpPr>
        <p:spPr bwMode="auto">
          <a:xfrm>
            <a:off x="2057400" y="1752600"/>
            <a:ext cx="2286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1" name="Line 19"/>
          <p:cNvSpPr>
            <a:spLocks noChangeShapeType="1"/>
          </p:cNvSpPr>
          <p:nvPr/>
        </p:nvSpPr>
        <p:spPr bwMode="auto">
          <a:xfrm>
            <a:off x="2438400" y="23622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2" name="Text Box 20"/>
          <p:cNvSpPr txBox="1">
            <a:spLocks noChangeArrowheads="1"/>
          </p:cNvSpPr>
          <p:nvPr/>
        </p:nvSpPr>
        <p:spPr bwMode="auto">
          <a:xfrm>
            <a:off x="2133600" y="27432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2000">
                <a:latin typeface="Times New Roman" charset="0"/>
              </a:rPr>
              <a:t>if</a:t>
            </a:r>
          </a:p>
        </p:txBody>
      </p:sp>
      <p:sp>
        <p:nvSpPr>
          <p:cNvPr id="66583" name="Line 21"/>
          <p:cNvSpPr>
            <a:spLocks noChangeShapeType="1"/>
          </p:cNvSpPr>
          <p:nvPr/>
        </p:nvSpPr>
        <p:spPr bwMode="auto">
          <a:xfrm>
            <a:off x="4038600" y="3048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4" name="Line 22"/>
          <p:cNvSpPr>
            <a:spLocks noChangeShapeType="1"/>
          </p:cNvSpPr>
          <p:nvPr/>
        </p:nvSpPr>
        <p:spPr bwMode="auto">
          <a:xfrm flipH="1">
            <a:off x="3581400" y="1066800"/>
            <a:ext cx="3048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5" name="Line 23"/>
          <p:cNvSpPr>
            <a:spLocks noChangeShapeType="1"/>
          </p:cNvSpPr>
          <p:nvPr/>
        </p:nvSpPr>
        <p:spPr bwMode="auto">
          <a:xfrm>
            <a:off x="4191000" y="990600"/>
            <a:ext cx="30480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6" name="Line 24"/>
          <p:cNvSpPr>
            <a:spLocks noChangeShapeType="1"/>
          </p:cNvSpPr>
          <p:nvPr/>
        </p:nvSpPr>
        <p:spPr bwMode="auto">
          <a:xfrm>
            <a:off x="3505200" y="1752600"/>
            <a:ext cx="3048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7" name="Line 25"/>
          <p:cNvSpPr>
            <a:spLocks noChangeShapeType="1"/>
          </p:cNvSpPr>
          <p:nvPr/>
        </p:nvSpPr>
        <p:spPr bwMode="auto">
          <a:xfrm flipH="1">
            <a:off x="4191000" y="1752600"/>
            <a:ext cx="3048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8" name="Line 26"/>
          <p:cNvSpPr>
            <a:spLocks noChangeShapeType="1"/>
          </p:cNvSpPr>
          <p:nvPr/>
        </p:nvSpPr>
        <p:spPr bwMode="auto">
          <a:xfrm>
            <a:off x="3962400" y="23622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89" name="Text Box 27"/>
          <p:cNvSpPr txBox="1">
            <a:spLocks noChangeArrowheads="1"/>
          </p:cNvSpPr>
          <p:nvPr/>
        </p:nvSpPr>
        <p:spPr bwMode="auto">
          <a:xfrm>
            <a:off x="3505200" y="28194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2000">
                <a:latin typeface="Times New Roman" charset="0"/>
              </a:rPr>
              <a:t>if-else</a:t>
            </a:r>
          </a:p>
        </p:txBody>
      </p:sp>
      <p:sp>
        <p:nvSpPr>
          <p:cNvPr id="66590" name="Oval 28"/>
          <p:cNvSpPr>
            <a:spLocks noChangeArrowheads="1"/>
          </p:cNvSpPr>
          <p:nvPr/>
        </p:nvSpPr>
        <p:spPr bwMode="auto">
          <a:xfrm>
            <a:off x="7467600" y="685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91" name="Oval 29"/>
          <p:cNvSpPr>
            <a:spLocks noChangeArrowheads="1"/>
          </p:cNvSpPr>
          <p:nvPr/>
        </p:nvSpPr>
        <p:spPr bwMode="auto">
          <a:xfrm>
            <a:off x="5943600" y="19812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92" name="Oval 30"/>
          <p:cNvSpPr>
            <a:spLocks noChangeArrowheads="1"/>
          </p:cNvSpPr>
          <p:nvPr/>
        </p:nvSpPr>
        <p:spPr bwMode="auto">
          <a:xfrm>
            <a:off x="5943600" y="1371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93" name="Oval 31"/>
          <p:cNvSpPr>
            <a:spLocks noChangeArrowheads="1"/>
          </p:cNvSpPr>
          <p:nvPr/>
        </p:nvSpPr>
        <p:spPr bwMode="auto">
          <a:xfrm>
            <a:off x="5943600" y="685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594" name="Line 32"/>
          <p:cNvSpPr>
            <a:spLocks noChangeShapeType="1"/>
          </p:cNvSpPr>
          <p:nvPr/>
        </p:nvSpPr>
        <p:spPr bwMode="auto">
          <a:xfrm>
            <a:off x="6096000" y="3810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95" name="Line 33"/>
          <p:cNvSpPr>
            <a:spLocks noChangeShapeType="1"/>
          </p:cNvSpPr>
          <p:nvPr/>
        </p:nvSpPr>
        <p:spPr bwMode="auto">
          <a:xfrm>
            <a:off x="6172200" y="10668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96" name="Line 34"/>
          <p:cNvSpPr>
            <a:spLocks noChangeShapeType="1"/>
          </p:cNvSpPr>
          <p:nvPr/>
        </p:nvSpPr>
        <p:spPr bwMode="auto">
          <a:xfrm flipV="1">
            <a:off x="5715000" y="990600"/>
            <a:ext cx="22860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97" name="Line 35"/>
          <p:cNvSpPr>
            <a:spLocks noChangeShapeType="1"/>
          </p:cNvSpPr>
          <p:nvPr/>
        </p:nvSpPr>
        <p:spPr bwMode="auto">
          <a:xfrm>
            <a:off x="5715000" y="12192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98" name="Text Box 36"/>
          <p:cNvSpPr txBox="1">
            <a:spLocks noChangeArrowheads="1"/>
          </p:cNvSpPr>
          <p:nvPr/>
        </p:nvSpPr>
        <p:spPr bwMode="auto">
          <a:xfrm>
            <a:off x="5562600" y="28194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2000">
                <a:latin typeface="Times New Roman" charset="0"/>
              </a:rPr>
              <a:t>while</a:t>
            </a:r>
          </a:p>
        </p:txBody>
      </p:sp>
      <p:sp>
        <p:nvSpPr>
          <p:cNvPr id="66599" name="Oval 37"/>
          <p:cNvSpPr>
            <a:spLocks noChangeArrowheads="1"/>
          </p:cNvSpPr>
          <p:nvPr/>
        </p:nvSpPr>
        <p:spPr bwMode="auto">
          <a:xfrm>
            <a:off x="7467600" y="12954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00" name="Oval 38"/>
          <p:cNvSpPr>
            <a:spLocks noChangeArrowheads="1"/>
          </p:cNvSpPr>
          <p:nvPr/>
        </p:nvSpPr>
        <p:spPr bwMode="auto">
          <a:xfrm>
            <a:off x="7467600" y="19812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01" name="Line 39"/>
          <p:cNvSpPr>
            <a:spLocks noChangeShapeType="1"/>
          </p:cNvSpPr>
          <p:nvPr/>
        </p:nvSpPr>
        <p:spPr bwMode="auto">
          <a:xfrm>
            <a:off x="7620000" y="3810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02" name="Line 40"/>
          <p:cNvSpPr>
            <a:spLocks noChangeShapeType="1"/>
          </p:cNvSpPr>
          <p:nvPr/>
        </p:nvSpPr>
        <p:spPr bwMode="auto">
          <a:xfrm>
            <a:off x="7620000" y="10668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03" name="Line 41"/>
          <p:cNvSpPr>
            <a:spLocks noChangeShapeType="1"/>
          </p:cNvSpPr>
          <p:nvPr/>
        </p:nvSpPr>
        <p:spPr bwMode="auto">
          <a:xfrm>
            <a:off x="7620000" y="16764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04" name="Line 42"/>
          <p:cNvSpPr>
            <a:spLocks noChangeShapeType="1"/>
          </p:cNvSpPr>
          <p:nvPr/>
        </p:nvSpPr>
        <p:spPr bwMode="auto">
          <a:xfrm flipH="1">
            <a:off x="6324600" y="1524000"/>
            <a:ext cx="3048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05" name="Line 43"/>
          <p:cNvSpPr>
            <a:spLocks noChangeShapeType="1"/>
          </p:cNvSpPr>
          <p:nvPr/>
        </p:nvSpPr>
        <p:spPr bwMode="auto">
          <a:xfrm flipH="1" flipV="1">
            <a:off x="6324600" y="914400"/>
            <a:ext cx="30480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6" name="Line 44"/>
          <p:cNvSpPr>
            <a:spLocks noChangeShapeType="1"/>
          </p:cNvSpPr>
          <p:nvPr/>
        </p:nvSpPr>
        <p:spPr bwMode="auto">
          <a:xfrm flipV="1">
            <a:off x="7162800" y="914400"/>
            <a:ext cx="3048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07" name="Line 45"/>
          <p:cNvSpPr>
            <a:spLocks noChangeShapeType="1"/>
          </p:cNvSpPr>
          <p:nvPr/>
        </p:nvSpPr>
        <p:spPr bwMode="auto">
          <a:xfrm>
            <a:off x="7162800" y="1219200"/>
            <a:ext cx="30480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08" name="Text Box 46"/>
          <p:cNvSpPr txBox="1">
            <a:spLocks noChangeArrowheads="1"/>
          </p:cNvSpPr>
          <p:nvPr/>
        </p:nvSpPr>
        <p:spPr bwMode="auto">
          <a:xfrm>
            <a:off x="7315200" y="26670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2000">
                <a:latin typeface="Times New Roman" charset="0"/>
              </a:rPr>
              <a:t>Do-while</a:t>
            </a:r>
          </a:p>
        </p:txBody>
      </p:sp>
      <p:sp>
        <p:nvSpPr>
          <p:cNvPr id="66609" name="Oval 47"/>
          <p:cNvSpPr>
            <a:spLocks noChangeArrowheads="1"/>
          </p:cNvSpPr>
          <p:nvPr/>
        </p:nvSpPr>
        <p:spPr bwMode="auto">
          <a:xfrm>
            <a:off x="4572000" y="4038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0" name="Oval 48"/>
          <p:cNvSpPr>
            <a:spLocks noChangeArrowheads="1"/>
          </p:cNvSpPr>
          <p:nvPr/>
        </p:nvSpPr>
        <p:spPr bwMode="auto">
          <a:xfrm>
            <a:off x="3886200" y="4038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1" name="Oval 49"/>
          <p:cNvSpPr>
            <a:spLocks noChangeArrowheads="1"/>
          </p:cNvSpPr>
          <p:nvPr/>
        </p:nvSpPr>
        <p:spPr bwMode="auto">
          <a:xfrm>
            <a:off x="3124200" y="4038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2" name="Oval 50"/>
          <p:cNvSpPr>
            <a:spLocks noChangeArrowheads="1"/>
          </p:cNvSpPr>
          <p:nvPr/>
        </p:nvSpPr>
        <p:spPr bwMode="auto">
          <a:xfrm>
            <a:off x="4191000" y="3276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3" name="Oval 51"/>
          <p:cNvSpPr>
            <a:spLocks noChangeArrowheads="1"/>
          </p:cNvSpPr>
          <p:nvPr/>
        </p:nvSpPr>
        <p:spPr bwMode="auto">
          <a:xfrm>
            <a:off x="5181600" y="4038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4" name="Oval 52"/>
          <p:cNvSpPr>
            <a:spLocks noChangeArrowheads="1"/>
          </p:cNvSpPr>
          <p:nvPr/>
        </p:nvSpPr>
        <p:spPr bwMode="auto">
          <a:xfrm>
            <a:off x="4191000" y="4876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15" name="Line 53"/>
          <p:cNvSpPr>
            <a:spLocks noChangeShapeType="1"/>
          </p:cNvSpPr>
          <p:nvPr/>
        </p:nvSpPr>
        <p:spPr bwMode="auto">
          <a:xfrm>
            <a:off x="4419600" y="30480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16" name="Line 54"/>
          <p:cNvSpPr>
            <a:spLocks noChangeShapeType="1"/>
          </p:cNvSpPr>
          <p:nvPr/>
        </p:nvSpPr>
        <p:spPr bwMode="auto">
          <a:xfrm flipH="1">
            <a:off x="3429000" y="3581400"/>
            <a:ext cx="7620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17" name="Line 55"/>
          <p:cNvSpPr>
            <a:spLocks noChangeShapeType="1"/>
          </p:cNvSpPr>
          <p:nvPr/>
        </p:nvSpPr>
        <p:spPr bwMode="auto">
          <a:xfrm flipH="1">
            <a:off x="4114800" y="3657600"/>
            <a:ext cx="15240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18" name="Line 56"/>
          <p:cNvSpPr>
            <a:spLocks noChangeShapeType="1"/>
          </p:cNvSpPr>
          <p:nvPr/>
        </p:nvSpPr>
        <p:spPr bwMode="auto">
          <a:xfrm>
            <a:off x="4419600" y="3657600"/>
            <a:ext cx="30480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19" name="Line 57"/>
          <p:cNvSpPr>
            <a:spLocks noChangeShapeType="1"/>
          </p:cNvSpPr>
          <p:nvPr/>
        </p:nvSpPr>
        <p:spPr bwMode="auto">
          <a:xfrm>
            <a:off x="4572000" y="3505200"/>
            <a:ext cx="6858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0" name="Line 58"/>
          <p:cNvSpPr>
            <a:spLocks noChangeShapeType="1"/>
          </p:cNvSpPr>
          <p:nvPr/>
        </p:nvSpPr>
        <p:spPr bwMode="auto">
          <a:xfrm>
            <a:off x="3352800" y="4419600"/>
            <a:ext cx="8382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1" name="Line 59"/>
          <p:cNvSpPr>
            <a:spLocks noChangeShapeType="1"/>
          </p:cNvSpPr>
          <p:nvPr/>
        </p:nvSpPr>
        <p:spPr bwMode="auto">
          <a:xfrm>
            <a:off x="4114800" y="4419600"/>
            <a:ext cx="15240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2" name="Line 60"/>
          <p:cNvSpPr>
            <a:spLocks noChangeShapeType="1"/>
          </p:cNvSpPr>
          <p:nvPr/>
        </p:nvSpPr>
        <p:spPr bwMode="auto">
          <a:xfrm flipH="1">
            <a:off x="4419600" y="4419600"/>
            <a:ext cx="30480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3" name="Line 61"/>
          <p:cNvSpPr>
            <a:spLocks noChangeShapeType="1"/>
          </p:cNvSpPr>
          <p:nvPr/>
        </p:nvSpPr>
        <p:spPr bwMode="auto">
          <a:xfrm flipH="1">
            <a:off x="4572000" y="4419600"/>
            <a:ext cx="7620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4" name="Line 62"/>
          <p:cNvSpPr>
            <a:spLocks noChangeShapeType="1"/>
          </p:cNvSpPr>
          <p:nvPr/>
        </p:nvSpPr>
        <p:spPr bwMode="auto">
          <a:xfrm>
            <a:off x="4343400" y="52578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5" name="Text Box 63"/>
          <p:cNvSpPr txBox="1">
            <a:spLocks noChangeArrowheads="1"/>
          </p:cNvSpPr>
          <p:nvPr/>
        </p:nvSpPr>
        <p:spPr bwMode="auto">
          <a:xfrm>
            <a:off x="3810000" y="56388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2000">
                <a:latin typeface="Times New Roman" charset="0"/>
              </a:rPr>
              <a:t>Switch-case</a:t>
            </a:r>
          </a:p>
        </p:txBody>
      </p:sp>
      <p:sp>
        <p:nvSpPr>
          <p:cNvPr id="36928" name="Text Box 64"/>
          <p:cNvSpPr txBox="1">
            <a:spLocks noChangeArrowheads="1"/>
          </p:cNvSpPr>
          <p:nvPr/>
        </p:nvSpPr>
        <p:spPr bwMode="auto">
          <a:xfrm>
            <a:off x="6477000" y="4953000"/>
            <a:ext cx="1752600" cy="822325"/>
          </a:xfrm>
          <a:prstGeom prst="rect">
            <a:avLst/>
          </a:prstGeom>
          <a:noFill/>
          <a:ln w="12700">
            <a:noFill/>
            <a:miter lim="800000"/>
            <a:headEnd/>
            <a:tailEnd/>
          </a:ln>
          <a:effectLst/>
        </p:spPr>
        <p:txBody>
          <a:bodyPr>
            <a:spAutoFit/>
          </a:bodyPr>
          <a:lstStyle>
            <a:lvl1pPr>
              <a:defRPr sz="2400">
                <a:solidFill>
                  <a:schemeClr val="tx1"/>
                </a:solidFill>
                <a:latin typeface="Verdana" charset="0"/>
                <a:ea typeface="ＭＳ Ｐゴシック" charset="0"/>
                <a:cs typeface="ＭＳ Ｐゴシック" charset="0"/>
              </a:defRPr>
            </a:lvl1pPr>
            <a:lvl2pPr marL="37931725" indent="-37474525">
              <a:defRPr sz="2400">
                <a:solidFill>
                  <a:schemeClr val="tx1"/>
                </a:solidFill>
                <a:latin typeface="Verdana" charset="0"/>
                <a:ea typeface="ＭＳ Ｐゴシック" charset="0"/>
              </a:defRPr>
            </a:lvl2pPr>
            <a:lvl3pPr>
              <a:defRPr sz="2400">
                <a:solidFill>
                  <a:schemeClr val="tx1"/>
                </a:solidFill>
                <a:latin typeface="Verdana" charset="0"/>
                <a:ea typeface="ＭＳ Ｐゴシック" charset="0"/>
              </a:defRPr>
            </a:lvl3pPr>
            <a:lvl4pPr>
              <a:defRPr sz="2400">
                <a:solidFill>
                  <a:schemeClr val="tx1"/>
                </a:solidFill>
                <a:latin typeface="Verdana" charset="0"/>
                <a:ea typeface="ＭＳ Ｐゴシック" charset="0"/>
              </a:defRPr>
            </a:lvl4pPr>
            <a:lvl5pPr>
              <a:defRPr sz="2400">
                <a:solidFill>
                  <a:schemeClr val="tx1"/>
                </a:solidFill>
                <a:latin typeface="Verdana" charset="0"/>
                <a:ea typeface="ＭＳ Ｐゴシック" charset="0"/>
              </a:defRPr>
            </a:lvl5pPr>
            <a:lvl6pPr marL="457200" eaLnBrk="0" fontAlgn="base" hangingPunct="0">
              <a:spcBef>
                <a:spcPct val="0"/>
              </a:spcBef>
              <a:spcAft>
                <a:spcPct val="0"/>
              </a:spcAft>
              <a:defRPr sz="2400">
                <a:solidFill>
                  <a:schemeClr val="tx1"/>
                </a:solidFill>
                <a:latin typeface="Verdana" charset="0"/>
                <a:ea typeface="ＭＳ Ｐゴシック" charset="0"/>
              </a:defRPr>
            </a:lvl6pPr>
            <a:lvl7pPr marL="914400" eaLnBrk="0" fontAlgn="base" hangingPunct="0">
              <a:spcBef>
                <a:spcPct val="0"/>
              </a:spcBef>
              <a:spcAft>
                <a:spcPct val="0"/>
              </a:spcAft>
              <a:defRPr sz="2400">
                <a:solidFill>
                  <a:schemeClr val="tx1"/>
                </a:solidFill>
                <a:latin typeface="Verdana" charset="0"/>
                <a:ea typeface="ＭＳ Ｐゴシック" charset="0"/>
              </a:defRPr>
            </a:lvl7pPr>
            <a:lvl8pPr marL="1371600" eaLnBrk="0" fontAlgn="base" hangingPunct="0">
              <a:spcBef>
                <a:spcPct val="0"/>
              </a:spcBef>
              <a:spcAft>
                <a:spcPct val="0"/>
              </a:spcAft>
              <a:defRPr sz="2400">
                <a:solidFill>
                  <a:schemeClr val="tx1"/>
                </a:solidFill>
                <a:latin typeface="Verdana" charset="0"/>
                <a:ea typeface="ＭＳ Ｐゴシック" charset="0"/>
              </a:defRPr>
            </a:lvl8pPr>
            <a:lvl9pPr marL="18288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defRPr/>
            </a:pPr>
            <a:r>
              <a:rPr lang="en-US" smtClean="0">
                <a:effectLst>
                  <a:outerShdw blurRad="38100" dist="38100" dir="2700000" algn="tl">
                    <a:srgbClr val="DDDDDD"/>
                  </a:outerShdw>
                </a:effectLst>
                <a:latin typeface="Times New Roman" charset="0"/>
              </a:rPr>
              <a:t>Flow graph notations</a:t>
            </a:r>
          </a:p>
        </p:txBody>
      </p:sp>
      <p:sp>
        <p:nvSpPr>
          <p:cNvPr id="66627" name="Line 65"/>
          <p:cNvSpPr>
            <a:spLocks noChangeShapeType="1"/>
          </p:cNvSpPr>
          <p:nvPr/>
        </p:nvSpPr>
        <p:spPr bwMode="auto">
          <a:xfrm>
            <a:off x="6096000" y="23622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8" name="Line 66"/>
          <p:cNvSpPr>
            <a:spLocks noChangeShapeType="1"/>
          </p:cNvSpPr>
          <p:nvPr/>
        </p:nvSpPr>
        <p:spPr bwMode="auto">
          <a:xfrm>
            <a:off x="7620000" y="23622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29" name="Oval 67"/>
          <p:cNvSpPr>
            <a:spLocks noChangeArrowheads="1"/>
          </p:cNvSpPr>
          <p:nvPr/>
        </p:nvSpPr>
        <p:spPr bwMode="auto">
          <a:xfrm>
            <a:off x="1143000" y="33528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30" name="Oval 68"/>
          <p:cNvSpPr>
            <a:spLocks noChangeArrowheads="1"/>
          </p:cNvSpPr>
          <p:nvPr/>
        </p:nvSpPr>
        <p:spPr bwMode="auto">
          <a:xfrm>
            <a:off x="1143000" y="47244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31" name="Oval 69"/>
          <p:cNvSpPr>
            <a:spLocks noChangeArrowheads="1"/>
          </p:cNvSpPr>
          <p:nvPr/>
        </p:nvSpPr>
        <p:spPr bwMode="auto">
          <a:xfrm>
            <a:off x="1143000" y="40386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32" name="Oval 70"/>
          <p:cNvSpPr>
            <a:spLocks noChangeArrowheads="1"/>
          </p:cNvSpPr>
          <p:nvPr/>
        </p:nvSpPr>
        <p:spPr bwMode="auto">
          <a:xfrm>
            <a:off x="1143000" y="5334000"/>
            <a:ext cx="381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633" name="Line 71"/>
          <p:cNvSpPr>
            <a:spLocks noChangeShapeType="1"/>
          </p:cNvSpPr>
          <p:nvPr/>
        </p:nvSpPr>
        <p:spPr bwMode="auto">
          <a:xfrm>
            <a:off x="1295400" y="31242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34" name="Line 72"/>
          <p:cNvSpPr>
            <a:spLocks noChangeShapeType="1"/>
          </p:cNvSpPr>
          <p:nvPr/>
        </p:nvSpPr>
        <p:spPr bwMode="auto">
          <a:xfrm>
            <a:off x="1295400" y="37338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35" name="Line 73"/>
          <p:cNvSpPr>
            <a:spLocks noChangeShapeType="1"/>
          </p:cNvSpPr>
          <p:nvPr/>
        </p:nvSpPr>
        <p:spPr bwMode="auto">
          <a:xfrm>
            <a:off x="1295400" y="4419600"/>
            <a:ext cx="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36" name="Line 74"/>
          <p:cNvSpPr>
            <a:spLocks noChangeShapeType="1"/>
          </p:cNvSpPr>
          <p:nvPr/>
        </p:nvSpPr>
        <p:spPr bwMode="auto">
          <a:xfrm>
            <a:off x="1295400" y="5715000"/>
            <a:ext cx="0" cy="152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37" name="Line 75"/>
          <p:cNvSpPr>
            <a:spLocks noChangeShapeType="1"/>
          </p:cNvSpPr>
          <p:nvPr/>
        </p:nvSpPr>
        <p:spPr bwMode="auto">
          <a:xfrm flipH="1">
            <a:off x="1447800" y="4876800"/>
            <a:ext cx="45720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38" name="Line 76"/>
          <p:cNvSpPr>
            <a:spLocks noChangeShapeType="1"/>
          </p:cNvSpPr>
          <p:nvPr/>
        </p:nvSpPr>
        <p:spPr bwMode="auto">
          <a:xfrm>
            <a:off x="1524000" y="4267200"/>
            <a:ext cx="38100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39" name="Line 77"/>
          <p:cNvSpPr>
            <a:spLocks noChangeShapeType="1"/>
          </p:cNvSpPr>
          <p:nvPr/>
        </p:nvSpPr>
        <p:spPr bwMode="auto">
          <a:xfrm flipV="1">
            <a:off x="838200" y="4267200"/>
            <a:ext cx="3048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640" name="Line 78"/>
          <p:cNvSpPr>
            <a:spLocks noChangeShapeType="1"/>
          </p:cNvSpPr>
          <p:nvPr/>
        </p:nvSpPr>
        <p:spPr bwMode="auto">
          <a:xfrm>
            <a:off x="838200" y="4572000"/>
            <a:ext cx="304800" cy="304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41" name="Text Box 79"/>
          <p:cNvSpPr txBox="1">
            <a:spLocks noChangeArrowheads="1"/>
          </p:cNvSpPr>
          <p:nvPr/>
        </p:nvSpPr>
        <p:spPr bwMode="auto">
          <a:xfrm>
            <a:off x="762000" y="61722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2000">
                <a:latin typeface="Times New Roman" charset="0"/>
              </a:rPr>
              <a:t>for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51CAED-E7A1-E849-BADA-F1E2166BC27A}" type="datetime1">
              <a:rPr lang="en-US" smtClean="0"/>
              <a:pPr>
                <a:defRPr/>
              </a:pPr>
              <a:t>12/4/18</a:t>
            </a:fld>
            <a:endParaRPr lang="en-US"/>
          </a:p>
        </p:txBody>
      </p:sp>
      <p:sp>
        <p:nvSpPr>
          <p:cNvPr id="3" name="Footer Placeholder 2"/>
          <p:cNvSpPr>
            <a:spLocks noGrp="1"/>
          </p:cNvSpPr>
          <p:nvPr>
            <p:ph type="ftr" sz="quarter" idx="11"/>
          </p:nvPr>
        </p:nvSpPr>
        <p:spPr/>
        <p:txBody>
          <a:bodyPr/>
          <a:lstStyle/>
          <a:p>
            <a:pPr>
              <a:defRPr/>
            </a:pPr>
            <a:r>
              <a:rPr lang="en-US" smtClean="0"/>
              <a:t>Lecture 9</a:t>
            </a:r>
            <a:endParaRPr lang="en-US"/>
          </a:p>
        </p:txBody>
      </p:sp>
      <p:sp>
        <p:nvSpPr>
          <p:cNvPr id="4" name="Slide Number Placeholder 3"/>
          <p:cNvSpPr>
            <a:spLocks noGrp="1"/>
          </p:cNvSpPr>
          <p:nvPr>
            <p:ph type="sldNum" sz="quarter" idx="12"/>
          </p:nvPr>
        </p:nvSpPr>
        <p:spPr/>
        <p:txBody>
          <a:bodyPr/>
          <a:lstStyle/>
          <a:p>
            <a:pPr>
              <a:defRPr/>
            </a:pPr>
            <a:fld id="{855F4FB2-7599-2F47-8966-CD6C307432FE}" type="slidenum">
              <a:rPr lang="en-US" smtClean="0"/>
              <a:pPr>
                <a:defRPr/>
              </a:pPr>
              <a:t>36</a:t>
            </a:fld>
            <a:endParaRPr lang="en-US"/>
          </a:p>
        </p:txBody>
      </p:sp>
      <p:sp>
        <p:nvSpPr>
          <p:cNvPr id="5" name="Rectangle 4"/>
          <p:cNvSpPr/>
          <p:nvPr/>
        </p:nvSpPr>
        <p:spPr>
          <a:xfrm>
            <a:off x="76200" y="1752600"/>
            <a:ext cx="9067800" cy="4335033"/>
          </a:xfrm>
          <a:prstGeom prst="rect">
            <a:avLst/>
          </a:prstGeom>
        </p:spPr>
        <p:txBody>
          <a:bodyPr wrap="square">
            <a:spAutoFit/>
          </a:bodyPr>
          <a:lstStyle/>
          <a:p>
            <a:pPr>
              <a:lnSpc>
                <a:spcPct val="90000"/>
              </a:lnSpc>
              <a:buSzTx/>
              <a:buFont typeface="Monotype Sorts" pitchFamily="2" charset="2"/>
              <a:buNone/>
            </a:pPr>
            <a:r>
              <a:rPr lang="en-US" dirty="0" smtClean="0">
                <a:latin typeface="Courier New" pitchFamily="49" charset="0"/>
              </a:rPr>
              <a:t>Line1</a:t>
            </a:r>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a:t>
            </a:r>
            <a:r>
              <a:rPr lang="en-US" b="1" dirty="0">
                <a:latin typeface="Courier New" pitchFamily="49" charset="0"/>
              </a:rPr>
              <a:t>age;</a:t>
            </a:r>
          </a:p>
          <a:p>
            <a:pPr>
              <a:lnSpc>
                <a:spcPct val="90000"/>
              </a:lnSpc>
              <a:buSzTx/>
              <a:buFont typeface="Monotype Sorts" pitchFamily="2" charset="2"/>
              <a:buNone/>
            </a:pPr>
            <a:endParaRPr lang="en-US" b="1" dirty="0">
              <a:latin typeface="Courier New" pitchFamily="49" charset="0"/>
            </a:endParaRPr>
          </a:p>
          <a:p>
            <a:pPr>
              <a:lnSpc>
                <a:spcPct val="90000"/>
              </a:lnSpc>
              <a:buSzTx/>
              <a:buFont typeface="Monotype Sorts" pitchFamily="2" charset="2"/>
              <a:buNone/>
            </a:pPr>
            <a:r>
              <a:rPr lang="en-US" dirty="0" smtClean="0">
                <a:latin typeface="Courier New" pitchFamily="49" charset="0"/>
              </a:rPr>
              <a:t>Line2</a:t>
            </a:r>
            <a:r>
              <a:rPr lang="en-US" b="1" dirty="0" smtClean="0">
                <a:latin typeface="Courier New" pitchFamily="49" charset="0"/>
              </a:rPr>
              <a:t>	try </a:t>
            </a:r>
            <a:r>
              <a:rPr lang="en-US" b="1" dirty="0">
                <a:latin typeface="Courier New" pitchFamily="49" charset="0"/>
              </a:rPr>
              <a:t>{ </a:t>
            </a:r>
          </a:p>
          <a:p>
            <a:pPr>
              <a:lnSpc>
                <a:spcPct val="90000"/>
              </a:lnSpc>
              <a:buSzTx/>
              <a:buFont typeface="Monotype Sorts" pitchFamily="2" charset="2"/>
              <a:buNone/>
            </a:pPr>
            <a:r>
              <a:rPr lang="en-US" dirty="0" smtClean="0">
                <a:latin typeface="Courier New" pitchFamily="49" charset="0"/>
              </a:rPr>
              <a:t>Line3</a:t>
            </a:r>
            <a:r>
              <a:rPr lang="en-US" b="1" dirty="0" smtClean="0">
                <a:latin typeface="Courier New" pitchFamily="49" charset="0"/>
              </a:rPr>
              <a:t>	</a:t>
            </a:r>
            <a:r>
              <a:rPr lang="en-US" b="1" dirty="0">
                <a:latin typeface="Courier New" pitchFamily="49" charset="0"/>
              </a:rPr>
              <a:t>	</a:t>
            </a:r>
            <a:r>
              <a:rPr lang="en-US" b="1" dirty="0" err="1">
                <a:latin typeface="Courier New" pitchFamily="49" charset="0"/>
              </a:rPr>
              <a:t>System.out.print</a:t>
            </a:r>
            <a:r>
              <a:rPr lang="en-US" b="1" dirty="0">
                <a:latin typeface="Courier New" pitchFamily="49" charset="0"/>
              </a:rPr>
              <a:t>(“Enter your age: “);</a:t>
            </a:r>
          </a:p>
          <a:p>
            <a:pPr>
              <a:lnSpc>
                <a:spcPct val="90000"/>
              </a:lnSpc>
              <a:buSzTx/>
              <a:buFont typeface="Monotype Sorts" pitchFamily="2" charset="2"/>
              <a:buNone/>
            </a:pPr>
            <a:r>
              <a:rPr lang="en-US" dirty="0" smtClean="0">
                <a:latin typeface="Courier New" pitchFamily="49" charset="0"/>
              </a:rPr>
              <a:t>Line4</a:t>
            </a:r>
            <a:r>
              <a:rPr lang="en-US" b="1" dirty="0" smtClean="0">
                <a:latin typeface="Courier New" pitchFamily="49" charset="0"/>
              </a:rPr>
              <a:t>	</a:t>
            </a:r>
            <a:r>
              <a:rPr lang="en-US" b="1" dirty="0">
                <a:latin typeface="Courier New" pitchFamily="49" charset="0"/>
              </a:rPr>
              <a:t>	age = </a:t>
            </a:r>
            <a:r>
              <a:rPr lang="en-US" b="1" dirty="0" err="1">
                <a:latin typeface="Courier New" pitchFamily="49" charset="0"/>
              </a:rPr>
              <a:t>Keyboard.readInt</a:t>
            </a:r>
            <a:r>
              <a:rPr lang="en-US" b="1" dirty="0">
                <a:latin typeface="Courier New" pitchFamily="49" charset="0"/>
              </a:rPr>
              <a:t>();</a:t>
            </a:r>
          </a:p>
          <a:p>
            <a:pPr>
              <a:lnSpc>
                <a:spcPct val="90000"/>
              </a:lnSpc>
              <a:buSzTx/>
              <a:buFont typeface="Monotype Sorts" pitchFamily="2" charset="2"/>
              <a:buNone/>
            </a:pPr>
            <a:r>
              <a:rPr lang="en-US" dirty="0" smtClean="0">
                <a:latin typeface="Courier New" pitchFamily="49" charset="0"/>
              </a:rPr>
              <a:t>Line5</a:t>
            </a:r>
            <a:r>
              <a:rPr lang="en-US" b="1" dirty="0" smtClean="0">
                <a:latin typeface="Courier New" pitchFamily="49" charset="0"/>
              </a:rPr>
              <a:t>		if</a:t>
            </a:r>
            <a:r>
              <a:rPr lang="en-US" b="1" dirty="0">
                <a:latin typeface="Courier New" pitchFamily="49" charset="0"/>
              </a:rPr>
              <a:t>(age &lt; 0 || age &gt; 120) {</a:t>
            </a:r>
          </a:p>
          <a:p>
            <a:pPr>
              <a:lnSpc>
                <a:spcPct val="90000"/>
              </a:lnSpc>
              <a:buSzTx/>
              <a:buFont typeface="Monotype Sorts" pitchFamily="2" charset="2"/>
              <a:buNone/>
            </a:pPr>
            <a:r>
              <a:rPr lang="en-US" dirty="0" smtClean="0">
                <a:latin typeface="Courier New" pitchFamily="49" charset="0"/>
              </a:rPr>
              <a:t>Line6</a:t>
            </a:r>
            <a:r>
              <a:rPr lang="en-US" b="1" dirty="0" smtClean="0">
                <a:latin typeface="Courier New" pitchFamily="49" charset="0"/>
              </a:rPr>
              <a:t>	</a:t>
            </a:r>
            <a:r>
              <a:rPr lang="en-US" b="1" dirty="0">
                <a:latin typeface="Courier New" pitchFamily="49" charset="0"/>
              </a:rPr>
              <a:t>		throw new Exception(“Invalid age: “ </a:t>
            </a:r>
            <a:r>
              <a:rPr lang="en-US" b="1" dirty="0" smtClean="0">
                <a:latin typeface="Courier New" pitchFamily="49" charset="0"/>
              </a:rPr>
              <a:t>+ age</a:t>
            </a:r>
            <a:r>
              <a:rPr lang="en-US" b="1" dirty="0">
                <a:latin typeface="Courier New" pitchFamily="49" charset="0"/>
              </a:rPr>
              <a:t>);</a:t>
            </a:r>
          </a:p>
          <a:p>
            <a:pPr>
              <a:lnSpc>
                <a:spcPct val="90000"/>
              </a:lnSpc>
              <a:buSzTx/>
              <a:buFont typeface="Monotype Sorts" pitchFamily="2" charset="2"/>
              <a:buNone/>
            </a:pPr>
            <a:r>
              <a:rPr lang="en-US" b="1" dirty="0" smtClean="0">
                <a:latin typeface="Courier New" pitchFamily="49" charset="0"/>
              </a:rPr>
              <a:t>	    	}</a:t>
            </a:r>
          </a:p>
          <a:p>
            <a:pPr>
              <a:lnSpc>
                <a:spcPct val="90000"/>
              </a:lnSpc>
              <a:buSzTx/>
              <a:buFont typeface="Monotype Sorts" pitchFamily="2" charset="2"/>
              <a:buNone/>
            </a:pPr>
            <a:endParaRPr lang="en-US" b="1" dirty="0">
              <a:latin typeface="Courier New" pitchFamily="49" charset="0"/>
            </a:endParaRPr>
          </a:p>
          <a:p>
            <a:pPr>
              <a:lnSpc>
                <a:spcPct val="90000"/>
              </a:lnSpc>
              <a:buSzTx/>
              <a:buFont typeface="Monotype Sorts" pitchFamily="2" charset="2"/>
              <a:buNone/>
            </a:pPr>
            <a:r>
              <a:rPr lang="en-US" dirty="0" smtClean="0">
                <a:latin typeface="Courier New" pitchFamily="49" charset="0"/>
              </a:rPr>
              <a:t>Line7</a:t>
            </a:r>
            <a:r>
              <a:rPr lang="en-US" b="1" dirty="0" smtClean="0">
                <a:latin typeface="Courier New" pitchFamily="49" charset="0"/>
              </a:rPr>
              <a:t>		</a:t>
            </a:r>
            <a:r>
              <a:rPr lang="en-US" b="1" dirty="0" err="1" smtClean="0">
                <a:latin typeface="Courier New" pitchFamily="49" charset="0"/>
              </a:rPr>
              <a:t>System.out.println</a:t>
            </a:r>
            <a:r>
              <a:rPr lang="en-US" b="1" dirty="0">
                <a:latin typeface="Courier New" pitchFamily="49" charset="0"/>
              </a:rPr>
              <a:t>(“Your age is ” + age); </a:t>
            </a:r>
          </a:p>
          <a:p>
            <a:pPr>
              <a:lnSpc>
                <a:spcPct val="90000"/>
              </a:lnSpc>
              <a:buSzTx/>
              <a:buFont typeface="Monotype Sorts" pitchFamily="2" charset="2"/>
              <a:buNone/>
            </a:pPr>
            <a:r>
              <a:rPr lang="en-US" b="1" dirty="0">
                <a:latin typeface="Courier New" pitchFamily="49" charset="0"/>
              </a:rPr>
              <a:t> </a:t>
            </a:r>
            <a:r>
              <a:rPr lang="en-US" b="1" dirty="0" smtClean="0">
                <a:latin typeface="Courier New" pitchFamily="49" charset="0"/>
              </a:rPr>
              <a:t>	} </a:t>
            </a:r>
          </a:p>
          <a:p>
            <a:pPr>
              <a:lnSpc>
                <a:spcPct val="90000"/>
              </a:lnSpc>
              <a:buSzTx/>
              <a:buFont typeface="Monotype Sorts" pitchFamily="2" charset="2"/>
              <a:buNone/>
            </a:pPr>
            <a:endParaRPr lang="en-US" b="1" dirty="0" smtClean="0">
              <a:latin typeface="Courier New" pitchFamily="49" charset="0"/>
            </a:endParaRPr>
          </a:p>
          <a:p>
            <a:pPr>
              <a:lnSpc>
                <a:spcPct val="90000"/>
              </a:lnSpc>
              <a:buSzTx/>
              <a:buFont typeface="Monotype Sorts" pitchFamily="2" charset="2"/>
              <a:buNone/>
            </a:pPr>
            <a:r>
              <a:rPr lang="en-US" dirty="0" smtClean="0">
                <a:latin typeface="Courier New" pitchFamily="49" charset="0"/>
              </a:rPr>
              <a:t>Line8</a:t>
            </a:r>
            <a:r>
              <a:rPr lang="en-US" b="1" dirty="0" smtClean="0">
                <a:latin typeface="Courier New" pitchFamily="49" charset="0"/>
              </a:rPr>
              <a:t>	catch </a:t>
            </a:r>
            <a:r>
              <a:rPr lang="en-US" b="1" dirty="0">
                <a:latin typeface="Courier New" pitchFamily="49" charset="0"/>
              </a:rPr>
              <a:t>(Exception e) { </a:t>
            </a:r>
          </a:p>
          <a:p>
            <a:pPr>
              <a:lnSpc>
                <a:spcPct val="90000"/>
              </a:lnSpc>
              <a:buSzTx/>
              <a:buFont typeface="Monotype Sorts" pitchFamily="2" charset="2"/>
              <a:buNone/>
            </a:pPr>
            <a:r>
              <a:rPr lang="en-US" dirty="0" smtClean="0">
                <a:latin typeface="Courier New" pitchFamily="49" charset="0"/>
              </a:rPr>
              <a:t>Line9</a:t>
            </a:r>
            <a:r>
              <a:rPr lang="en-US" b="1" dirty="0" smtClean="0">
                <a:latin typeface="Courier New" pitchFamily="49" charset="0"/>
              </a:rPr>
              <a:t>	</a:t>
            </a:r>
            <a:r>
              <a:rPr lang="en-US" b="1" dirty="0">
                <a:latin typeface="Courier New" pitchFamily="49" charset="0"/>
              </a:rPr>
              <a:t>	</a:t>
            </a:r>
            <a:r>
              <a:rPr lang="en-US" b="1" dirty="0" err="1">
                <a:latin typeface="Courier New" pitchFamily="49" charset="0"/>
              </a:rPr>
              <a:t>System.out.println</a:t>
            </a:r>
            <a:r>
              <a:rPr lang="en-US" b="1" dirty="0">
                <a:latin typeface="Courier New" pitchFamily="49" charset="0"/>
              </a:rPr>
              <a:t>(</a:t>
            </a:r>
            <a:r>
              <a:rPr lang="en-US" b="1" dirty="0" err="1">
                <a:latin typeface="Courier New" pitchFamily="49" charset="0"/>
              </a:rPr>
              <a:t>e.getMessage</a:t>
            </a:r>
            <a:r>
              <a:rPr lang="en-US" b="1" dirty="0">
                <a:latin typeface="Courier New" pitchFamily="49" charset="0"/>
              </a:rPr>
              <a:t>());</a:t>
            </a:r>
          </a:p>
          <a:p>
            <a:pPr>
              <a:lnSpc>
                <a:spcPct val="90000"/>
              </a:lnSpc>
              <a:buSzTx/>
              <a:buFont typeface="Monotype Sorts" pitchFamily="2" charset="2"/>
              <a:buNone/>
            </a:pPr>
            <a:r>
              <a:rPr lang="en-US" b="1" dirty="0" smtClean="0">
                <a:latin typeface="Courier New" pitchFamily="49" charset="0"/>
              </a:rPr>
              <a:t>	} </a:t>
            </a:r>
          </a:p>
          <a:p>
            <a:pPr>
              <a:lnSpc>
                <a:spcPct val="90000"/>
              </a:lnSpc>
              <a:buSzTx/>
              <a:buFont typeface="Monotype Sorts" pitchFamily="2" charset="2"/>
              <a:buNone/>
            </a:pPr>
            <a:endParaRPr lang="en-US" b="1" dirty="0">
              <a:latin typeface="Courier New" pitchFamily="49" charset="0"/>
            </a:endParaRPr>
          </a:p>
          <a:p>
            <a:pPr>
              <a:lnSpc>
                <a:spcPct val="90000"/>
              </a:lnSpc>
              <a:buSzTx/>
              <a:buFont typeface="Monotype Sorts" pitchFamily="2" charset="2"/>
              <a:buNone/>
            </a:pPr>
            <a:r>
              <a:rPr lang="en-US" dirty="0" smtClean="0">
                <a:latin typeface="Courier New" pitchFamily="49" charset="0"/>
              </a:rPr>
              <a:t>Line10</a:t>
            </a:r>
            <a:r>
              <a:rPr lang="en-US" b="1" dirty="0" smtClean="0">
                <a:latin typeface="Courier New" pitchFamily="49" charset="0"/>
              </a:rPr>
              <a:t>	</a:t>
            </a:r>
            <a:r>
              <a:rPr lang="en-US" b="1" dirty="0" err="1" smtClean="0">
                <a:latin typeface="Courier New" pitchFamily="49" charset="0"/>
              </a:rPr>
              <a:t>System.out.println</a:t>
            </a:r>
            <a:r>
              <a:rPr lang="en-US" b="1" dirty="0">
                <a:latin typeface="Courier New" pitchFamily="49" charset="0"/>
              </a:rPr>
              <a:t>(“Done.”);</a:t>
            </a:r>
          </a:p>
        </p:txBody>
      </p:sp>
      <p:sp>
        <p:nvSpPr>
          <p:cNvPr id="6" name="Rectangle 2"/>
          <p:cNvSpPr txBox="1">
            <a:spLocks noChangeArrowheads="1"/>
          </p:cNvSpPr>
          <p:nvPr/>
        </p:nvSpPr>
        <p:spPr>
          <a:xfrm>
            <a:off x="574675" y="765175"/>
            <a:ext cx="8001000" cy="1216025"/>
          </a:xfrm>
          <a:prstGeom prst="rect">
            <a:avLst/>
          </a:prstGeom>
        </p:spPr>
        <p:txBody>
          <a:bodyPr/>
          <a:lstStyle>
            <a:lvl1pPr algn="l" rtl="0" eaLnBrk="0" fontAlgn="base" hangingPunct="0">
              <a:spcBef>
                <a:spcPct val="0"/>
              </a:spcBef>
              <a:spcAft>
                <a:spcPct val="0"/>
              </a:spcAft>
              <a:defRPr sz="38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2pPr>
            <a:lvl3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3pPr>
            <a:lvl4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4pPr>
            <a:lvl5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a:lstStyle>
          <a:p>
            <a:pPr eaLnBrk="1" hangingPunct="1"/>
            <a:r>
              <a:rPr lang="en-US" dirty="0" smtClean="0">
                <a:latin typeface="Verdana" charset="0"/>
                <a:ea typeface="ＭＳ Ｐゴシック" charset="0"/>
                <a:cs typeface="ＭＳ Ｐゴシック" charset="0"/>
              </a:rPr>
              <a:t>Try-catch example</a:t>
            </a:r>
            <a:endParaRPr lang="en-US" dirty="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30261790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C82B31A-7D00-294B-A9FE-EF101F36CA5B}" type="datetime1">
              <a:rPr lang="en-US" sz="1200"/>
              <a:pPr/>
              <a:t>12/4/18</a:t>
            </a:fld>
            <a:endParaRPr lang="en-US" sz="1200"/>
          </a:p>
        </p:txBody>
      </p:sp>
      <p:sp>
        <p:nvSpPr>
          <p:cNvPr id="675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75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0CA9A41-4C1B-3048-85DA-73E0E636467E}" type="slidenum">
              <a:rPr lang="en-US" sz="1200"/>
              <a:pPr/>
              <a:t>37</a:t>
            </a:fld>
            <a:endParaRPr lang="en-US" sz="1200"/>
          </a:p>
        </p:txBody>
      </p:sp>
      <p:sp>
        <p:nvSpPr>
          <p:cNvPr id="67588" name="Text Box 2"/>
          <p:cNvSpPr txBox="1">
            <a:spLocks noChangeArrowheads="1"/>
          </p:cNvSpPr>
          <p:nvPr/>
        </p:nvSpPr>
        <p:spPr bwMode="auto">
          <a:xfrm>
            <a:off x="1143000" y="304800"/>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a:latin typeface="Times New Roman" charset="0"/>
              </a:rPr>
              <a:t>Flow graph for the factorial example</a:t>
            </a:r>
          </a:p>
        </p:txBody>
      </p:sp>
      <p:sp>
        <p:nvSpPr>
          <p:cNvPr id="67589" name="Oval 3"/>
          <p:cNvSpPr>
            <a:spLocks noChangeArrowheads="1"/>
          </p:cNvSpPr>
          <p:nvPr/>
        </p:nvSpPr>
        <p:spPr bwMode="auto">
          <a:xfrm>
            <a:off x="3200400" y="1143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0" name="Oval 4"/>
          <p:cNvSpPr>
            <a:spLocks noChangeArrowheads="1"/>
          </p:cNvSpPr>
          <p:nvPr/>
        </p:nvSpPr>
        <p:spPr bwMode="auto">
          <a:xfrm>
            <a:off x="3200400" y="1905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1" name="Oval 5"/>
          <p:cNvSpPr>
            <a:spLocks noChangeArrowheads="1"/>
          </p:cNvSpPr>
          <p:nvPr/>
        </p:nvSpPr>
        <p:spPr bwMode="auto">
          <a:xfrm>
            <a:off x="3276600" y="3429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2" name="Oval 6"/>
          <p:cNvSpPr>
            <a:spLocks noChangeArrowheads="1"/>
          </p:cNvSpPr>
          <p:nvPr/>
        </p:nvSpPr>
        <p:spPr bwMode="auto">
          <a:xfrm>
            <a:off x="5486400" y="1905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3" name="Oval 7"/>
          <p:cNvSpPr>
            <a:spLocks noChangeArrowheads="1"/>
          </p:cNvSpPr>
          <p:nvPr/>
        </p:nvSpPr>
        <p:spPr bwMode="auto">
          <a:xfrm>
            <a:off x="3276600" y="4191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4" name="Oval 8"/>
          <p:cNvSpPr>
            <a:spLocks noChangeArrowheads="1"/>
          </p:cNvSpPr>
          <p:nvPr/>
        </p:nvSpPr>
        <p:spPr bwMode="auto">
          <a:xfrm>
            <a:off x="3276600" y="50292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5" name="Oval 9"/>
          <p:cNvSpPr>
            <a:spLocks noChangeArrowheads="1"/>
          </p:cNvSpPr>
          <p:nvPr/>
        </p:nvSpPr>
        <p:spPr bwMode="auto">
          <a:xfrm>
            <a:off x="3276600" y="2667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596" name="Text Box 10"/>
          <p:cNvSpPr txBox="1">
            <a:spLocks noChangeArrowheads="1"/>
          </p:cNvSpPr>
          <p:nvPr/>
        </p:nvSpPr>
        <p:spPr bwMode="auto">
          <a:xfrm>
            <a:off x="3429000" y="1219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ret = 0</a:t>
            </a:r>
          </a:p>
        </p:txBody>
      </p:sp>
      <p:sp>
        <p:nvSpPr>
          <p:cNvPr id="67597" name="Text Box 11"/>
          <p:cNvSpPr txBox="1">
            <a:spLocks noChangeArrowheads="1"/>
          </p:cNvSpPr>
          <p:nvPr/>
        </p:nvSpPr>
        <p:spPr bwMode="auto">
          <a:xfrm>
            <a:off x="3581400" y="1981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n &lt; 0</a:t>
            </a:r>
          </a:p>
        </p:txBody>
      </p:sp>
      <p:sp>
        <p:nvSpPr>
          <p:cNvPr id="67598" name="Text Box 12"/>
          <p:cNvSpPr txBox="1">
            <a:spLocks noChangeArrowheads="1"/>
          </p:cNvSpPr>
          <p:nvPr/>
        </p:nvSpPr>
        <p:spPr bwMode="auto">
          <a:xfrm>
            <a:off x="5638800" y="1981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return ret</a:t>
            </a:r>
          </a:p>
        </p:txBody>
      </p:sp>
      <p:sp>
        <p:nvSpPr>
          <p:cNvPr id="67599" name="Text Box 13"/>
          <p:cNvSpPr txBox="1">
            <a:spLocks noChangeArrowheads="1"/>
          </p:cNvSpPr>
          <p:nvPr/>
        </p:nvSpPr>
        <p:spPr bwMode="auto">
          <a:xfrm>
            <a:off x="3429000" y="2743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i = n;     ret = 1</a:t>
            </a:r>
          </a:p>
        </p:txBody>
      </p:sp>
      <p:sp>
        <p:nvSpPr>
          <p:cNvPr id="67600" name="Text Box 14"/>
          <p:cNvSpPr txBox="1">
            <a:spLocks noChangeArrowheads="1"/>
          </p:cNvSpPr>
          <p:nvPr/>
        </p:nvSpPr>
        <p:spPr bwMode="auto">
          <a:xfrm>
            <a:off x="3505200" y="3505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while (i &gt; 0)</a:t>
            </a:r>
          </a:p>
        </p:txBody>
      </p:sp>
      <p:sp>
        <p:nvSpPr>
          <p:cNvPr id="67601" name="Text Box 15"/>
          <p:cNvSpPr txBox="1">
            <a:spLocks noChangeArrowheads="1"/>
          </p:cNvSpPr>
          <p:nvPr/>
        </p:nvSpPr>
        <p:spPr bwMode="auto">
          <a:xfrm>
            <a:off x="3276600" y="42672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ret = ret * i;   i = i - 1</a:t>
            </a:r>
          </a:p>
        </p:txBody>
      </p:sp>
      <p:sp>
        <p:nvSpPr>
          <p:cNvPr id="67602" name="Text Box 16"/>
          <p:cNvSpPr txBox="1">
            <a:spLocks noChangeArrowheads="1"/>
          </p:cNvSpPr>
          <p:nvPr/>
        </p:nvSpPr>
        <p:spPr bwMode="auto">
          <a:xfrm>
            <a:off x="3352800" y="51054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sz="1600">
                <a:latin typeface="Times New Roman" charset="0"/>
              </a:rPr>
              <a:t>return ret</a:t>
            </a:r>
          </a:p>
        </p:txBody>
      </p:sp>
      <p:sp>
        <p:nvSpPr>
          <p:cNvPr id="67603" name="Line 17"/>
          <p:cNvSpPr>
            <a:spLocks noChangeShapeType="1"/>
          </p:cNvSpPr>
          <p:nvPr/>
        </p:nvSpPr>
        <p:spPr bwMode="auto">
          <a:xfrm>
            <a:off x="4114800" y="1676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4" name="Line 18"/>
          <p:cNvSpPr>
            <a:spLocks noChangeShapeType="1"/>
          </p:cNvSpPr>
          <p:nvPr/>
        </p:nvSpPr>
        <p:spPr bwMode="auto">
          <a:xfrm>
            <a:off x="5105400" y="2209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5" name="Line 19"/>
          <p:cNvSpPr>
            <a:spLocks noChangeShapeType="1"/>
          </p:cNvSpPr>
          <p:nvPr/>
        </p:nvSpPr>
        <p:spPr bwMode="auto">
          <a:xfrm>
            <a:off x="4114800" y="2438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6" name="Line 20"/>
          <p:cNvSpPr>
            <a:spLocks noChangeShapeType="1"/>
          </p:cNvSpPr>
          <p:nvPr/>
        </p:nvSpPr>
        <p:spPr bwMode="auto">
          <a:xfrm>
            <a:off x="4114800" y="3200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7" name="Line 21"/>
          <p:cNvSpPr>
            <a:spLocks noChangeShapeType="1"/>
          </p:cNvSpPr>
          <p:nvPr/>
        </p:nvSpPr>
        <p:spPr bwMode="auto">
          <a:xfrm>
            <a:off x="4114800" y="3962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8" name="Line 22"/>
          <p:cNvSpPr>
            <a:spLocks noChangeShapeType="1"/>
          </p:cNvSpPr>
          <p:nvPr/>
        </p:nvSpPr>
        <p:spPr bwMode="auto">
          <a:xfrm flipH="1">
            <a:off x="5029200" y="44196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9" name="Line 23"/>
          <p:cNvSpPr>
            <a:spLocks noChangeShapeType="1"/>
          </p:cNvSpPr>
          <p:nvPr/>
        </p:nvSpPr>
        <p:spPr bwMode="auto">
          <a:xfrm flipV="1">
            <a:off x="2743200" y="38100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10" name="Line 24"/>
          <p:cNvSpPr>
            <a:spLocks noChangeShapeType="1"/>
          </p:cNvSpPr>
          <p:nvPr/>
        </p:nvSpPr>
        <p:spPr bwMode="auto">
          <a:xfrm>
            <a:off x="2743200" y="4495800"/>
            <a:ext cx="533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11" name="Line 25"/>
          <p:cNvSpPr>
            <a:spLocks noChangeShapeType="1"/>
          </p:cNvSpPr>
          <p:nvPr/>
        </p:nvSpPr>
        <p:spPr bwMode="auto">
          <a:xfrm>
            <a:off x="5181600" y="3657600"/>
            <a:ext cx="457200" cy="762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12" name="Text Box 26"/>
          <p:cNvSpPr txBox="1">
            <a:spLocks noChangeArrowheads="1"/>
          </p:cNvSpPr>
          <p:nvPr/>
        </p:nvSpPr>
        <p:spPr bwMode="auto">
          <a:xfrm>
            <a:off x="6096000" y="2590800"/>
            <a:ext cx="2286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2000">
                <a:solidFill>
                  <a:schemeClr val="folHlink"/>
                </a:solidFill>
                <a:latin typeface="Times New Roman" charset="0"/>
              </a:rPr>
              <a:t>Notice that this is a special case; </a:t>
            </a:r>
            <a:r>
              <a:rPr lang="ja-JP" altLang="en-US" sz="2000">
                <a:solidFill>
                  <a:schemeClr val="folHlink"/>
                </a:solidFill>
                <a:latin typeface="Times New Roman" charset="0"/>
              </a:rPr>
              <a:t>“</a:t>
            </a:r>
            <a:r>
              <a:rPr lang="en-US" altLang="ja-JP" sz="2000">
                <a:solidFill>
                  <a:schemeClr val="folHlink"/>
                </a:solidFill>
                <a:latin typeface="Times New Roman" charset="0"/>
              </a:rPr>
              <a:t>return</a:t>
            </a:r>
            <a:r>
              <a:rPr lang="ja-JP" altLang="en-US" sz="2000">
                <a:solidFill>
                  <a:schemeClr val="folHlink"/>
                </a:solidFill>
                <a:latin typeface="Times New Roman" charset="0"/>
              </a:rPr>
              <a:t>”</a:t>
            </a:r>
            <a:r>
              <a:rPr lang="en-US" altLang="ja-JP" sz="2000">
                <a:solidFill>
                  <a:schemeClr val="folHlink"/>
                </a:solidFill>
                <a:latin typeface="Times New Roman" charset="0"/>
              </a:rPr>
              <a:t> is a terminal statement and so the arrow goes out rather than connecting back to the next statement</a:t>
            </a:r>
            <a:endParaRPr lang="en-US" sz="2000">
              <a:solidFill>
                <a:schemeClr val="folHlink"/>
              </a:solidFill>
              <a:latin typeface="Times New Roman" charset="0"/>
            </a:endParaRPr>
          </a:p>
        </p:txBody>
      </p:sp>
      <p:sp>
        <p:nvSpPr>
          <p:cNvPr id="67613" name="Line 27"/>
          <p:cNvSpPr>
            <a:spLocks noChangeShapeType="1"/>
          </p:cNvSpPr>
          <p:nvPr/>
        </p:nvSpPr>
        <p:spPr bwMode="auto">
          <a:xfrm flipH="1">
            <a:off x="7620000" y="1905000"/>
            <a:ext cx="152400" cy="76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14" name="Freeform 28"/>
          <p:cNvSpPr>
            <a:spLocks/>
          </p:cNvSpPr>
          <p:nvPr/>
        </p:nvSpPr>
        <p:spPr bwMode="auto">
          <a:xfrm>
            <a:off x="7772400" y="1866900"/>
            <a:ext cx="635000" cy="952500"/>
          </a:xfrm>
          <a:custGeom>
            <a:avLst/>
            <a:gdLst>
              <a:gd name="T0" fmla="*/ 0 w 400"/>
              <a:gd name="T1" fmla="*/ 2147483647 h 600"/>
              <a:gd name="T2" fmla="*/ 2147483647 w 400"/>
              <a:gd name="T3" fmla="*/ 2147483647 h 600"/>
              <a:gd name="T4" fmla="*/ 2147483647 w 400"/>
              <a:gd name="T5" fmla="*/ 2147483647 h 600"/>
              <a:gd name="T6" fmla="*/ 2147483647 w 400"/>
              <a:gd name="T7" fmla="*/ 2147483647 h 600"/>
              <a:gd name="T8" fmla="*/ 0 60000 65536"/>
              <a:gd name="T9" fmla="*/ 0 60000 65536"/>
              <a:gd name="T10" fmla="*/ 0 60000 65536"/>
              <a:gd name="T11" fmla="*/ 0 60000 65536"/>
              <a:gd name="T12" fmla="*/ 0 w 400"/>
              <a:gd name="T13" fmla="*/ 0 h 600"/>
              <a:gd name="T14" fmla="*/ 400 w 400"/>
              <a:gd name="T15" fmla="*/ 600 h 600"/>
            </a:gdLst>
            <a:ahLst/>
            <a:cxnLst>
              <a:cxn ang="T8">
                <a:pos x="T0" y="T1"/>
              </a:cxn>
              <a:cxn ang="T9">
                <a:pos x="T2" y="T3"/>
              </a:cxn>
              <a:cxn ang="T10">
                <a:pos x="T4" y="T5"/>
              </a:cxn>
              <a:cxn ang="T11">
                <a:pos x="T6" y="T7"/>
              </a:cxn>
            </a:cxnLst>
            <a:rect l="T12" t="T13" r="T14" b="T15"/>
            <a:pathLst>
              <a:path w="400" h="600">
                <a:moveTo>
                  <a:pt x="0" y="24"/>
                </a:moveTo>
                <a:cubicBezTo>
                  <a:pt x="136" y="12"/>
                  <a:pt x="272" y="0"/>
                  <a:pt x="336" y="24"/>
                </a:cubicBezTo>
                <a:cubicBezTo>
                  <a:pt x="400" y="48"/>
                  <a:pt x="400" y="72"/>
                  <a:pt x="384" y="168"/>
                </a:cubicBezTo>
                <a:cubicBezTo>
                  <a:pt x="368" y="264"/>
                  <a:pt x="304" y="432"/>
                  <a:pt x="240" y="600"/>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15" name="Text Box 29"/>
          <p:cNvSpPr txBox="1">
            <a:spLocks noChangeArrowheads="1"/>
          </p:cNvSpPr>
          <p:nvPr/>
        </p:nvSpPr>
        <p:spPr bwMode="auto">
          <a:xfrm>
            <a:off x="2819400" y="1219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1</a:t>
            </a:r>
          </a:p>
        </p:txBody>
      </p:sp>
      <p:sp>
        <p:nvSpPr>
          <p:cNvPr id="67616" name="Text Box 30"/>
          <p:cNvSpPr txBox="1">
            <a:spLocks noChangeArrowheads="1"/>
          </p:cNvSpPr>
          <p:nvPr/>
        </p:nvSpPr>
        <p:spPr bwMode="auto">
          <a:xfrm>
            <a:off x="2819400" y="1981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2</a:t>
            </a:r>
          </a:p>
        </p:txBody>
      </p:sp>
      <p:sp>
        <p:nvSpPr>
          <p:cNvPr id="67617" name="Text Box 31"/>
          <p:cNvSpPr txBox="1">
            <a:spLocks noChangeArrowheads="1"/>
          </p:cNvSpPr>
          <p:nvPr/>
        </p:nvSpPr>
        <p:spPr bwMode="auto">
          <a:xfrm>
            <a:off x="5562600" y="160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3</a:t>
            </a:r>
          </a:p>
        </p:txBody>
      </p:sp>
      <p:sp>
        <p:nvSpPr>
          <p:cNvPr id="67618" name="Text Box 32"/>
          <p:cNvSpPr txBox="1">
            <a:spLocks noChangeArrowheads="1"/>
          </p:cNvSpPr>
          <p:nvPr/>
        </p:nvSpPr>
        <p:spPr bwMode="auto">
          <a:xfrm>
            <a:off x="2895600" y="2743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4</a:t>
            </a:r>
          </a:p>
        </p:txBody>
      </p:sp>
      <p:sp>
        <p:nvSpPr>
          <p:cNvPr id="67619" name="Text Box 33"/>
          <p:cNvSpPr txBox="1">
            <a:spLocks noChangeArrowheads="1"/>
          </p:cNvSpPr>
          <p:nvPr/>
        </p:nvSpPr>
        <p:spPr bwMode="auto">
          <a:xfrm>
            <a:off x="2895600" y="3505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5</a:t>
            </a:r>
          </a:p>
        </p:txBody>
      </p:sp>
      <p:sp>
        <p:nvSpPr>
          <p:cNvPr id="67620" name="Text Box 34"/>
          <p:cNvSpPr txBox="1">
            <a:spLocks noChangeArrowheads="1"/>
          </p:cNvSpPr>
          <p:nvPr/>
        </p:nvSpPr>
        <p:spPr bwMode="auto">
          <a:xfrm>
            <a:off x="2971800" y="4343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6</a:t>
            </a:r>
          </a:p>
        </p:txBody>
      </p:sp>
      <p:sp>
        <p:nvSpPr>
          <p:cNvPr id="67621" name="Text Box 35"/>
          <p:cNvSpPr txBox="1">
            <a:spLocks noChangeArrowheads="1"/>
          </p:cNvSpPr>
          <p:nvPr/>
        </p:nvSpPr>
        <p:spPr bwMode="auto">
          <a:xfrm>
            <a:off x="2971800" y="5029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7</a:t>
            </a:r>
          </a:p>
        </p:txBody>
      </p:sp>
      <p:sp>
        <p:nvSpPr>
          <p:cNvPr id="67622" name="Line 36"/>
          <p:cNvSpPr>
            <a:spLocks noChangeShapeType="1"/>
          </p:cNvSpPr>
          <p:nvPr/>
        </p:nvSpPr>
        <p:spPr bwMode="auto">
          <a:xfrm>
            <a:off x="7391400" y="2133600"/>
            <a:ext cx="304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23" name="Line 37"/>
          <p:cNvSpPr>
            <a:spLocks noChangeShapeType="1"/>
          </p:cNvSpPr>
          <p:nvPr/>
        </p:nvSpPr>
        <p:spPr bwMode="auto">
          <a:xfrm>
            <a:off x="4191000" y="55626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69ED697-2A93-2240-A5FF-D5EA008F5778}" type="datetime1">
              <a:rPr lang="en-US" sz="1200"/>
              <a:pPr/>
              <a:t>12/4/18</a:t>
            </a:fld>
            <a:endParaRPr lang="en-US" sz="1200"/>
          </a:p>
        </p:txBody>
      </p:sp>
      <p:sp>
        <p:nvSpPr>
          <p:cNvPr id="686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FB29AB-150B-9B41-9806-529241741879}" type="slidenum">
              <a:rPr lang="en-US" sz="1200"/>
              <a:pPr/>
              <a:t>38</a:t>
            </a:fld>
            <a:endParaRPr lang="en-US" sz="1200"/>
          </a:p>
        </p:txBody>
      </p:sp>
      <p:sp>
        <p:nvSpPr>
          <p:cNvPr id="68612" name="Text Box 2"/>
          <p:cNvSpPr txBox="1">
            <a:spLocks noChangeArrowheads="1"/>
          </p:cNvSpPr>
          <p:nvPr/>
        </p:nvSpPr>
        <p:spPr bwMode="auto">
          <a:xfrm>
            <a:off x="838200" y="1755775"/>
            <a:ext cx="73914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Case 1:		n &lt; 0		will cover statements 1, 2, 3</a:t>
            </a:r>
          </a:p>
          <a:p>
            <a:pPr eaLnBrk="1" hangingPunct="1">
              <a:spcBef>
                <a:spcPct val="50000"/>
              </a:spcBef>
            </a:pPr>
            <a:r>
              <a:rPr lang="en-US">
                <a:latin typeface="Times New Roman" charset="0"/>
              </a:rPr>
              <a:t>				and return 0;</a:t>
            </a:r>
          </a:p>
          <a:p>
            <a:pPr eaLnBrk="1" hangingPunct="1">
              <a:spcBef>
                <a:spcPct val="50000"/>
              </a:spcBef>
            </a:pPr>
            <a:r>
              <a:rPr lang="en-US">
                <a:latin typeface="Times New Roman" charset="0"/>
              </a:rPr>
              <a:t>Case 2:		n = 0		will cover statements 1, 2, 4, 				5,  7 and return 1.</a:t>
            </a:r>
          </a:p>
          <a:p>
            <a:pPr eaLnBrk="1" hangingPunct="1">
              <a:spcBef>
                <a:spcPct val="50000"/>
              </a:spcBef>
            </a:pPr>
            <a:r>
              <a:rPr lang="en-US">
                <a:latin typeface="Times New Roman" charset="0"/>
              </a:rPr>
              <a:t>Case 3:		n &gt; 0		will cover statements 1, 2, 4, 				5, 6, 7 and return n!</a:t>
            </a:r>
          </a:p>
        </p:txBody>
      </p:sp>
      <p:sp>
        <p:nvSpPr>
          <p:cNvPr id="68613" name="Text Box 3"/>
          <p:cNvSpPr txBox="1">
            <a:spLocks noChangeArrowheads="1"/>
          </p:cNvSpPr>
          <p:nvPr/>
        </p:nvSpPr>
        <p:spPr bwMode="auto">
          <a:xfrm>
            <a:off x="685800" y="1143000"/>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Test cases:</a:t>
            </a:r>
          </a:p>
        </p:txBody>
      </p:sp>
      <p:sp>
        <p:nvSpPr>
          <p:cNvPr id="68614" name="Text Box 4"/>
          <p:cNvSpPr txBox="1">
            <a:spLocks noChangeArrowheads="1"/>
          </p:cNvSpPr>
          <p:nvPr/>
        </p:nvSpPr>
        <p:spPr bwMode="auto">
          <a:xfrm>
            <a:off x="914400" y="4664075"/>
            <a:ext cx="716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All statements are executed at least once with these test cases.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588D343-70D0-4E40-93B1-F6F45C8A347E}" type="datetime1">
              <a:rPr lang="en-US" sz="1200"/>
              <a:pPr/>
              <a:t>12/4/18</a:t>
            </a:fld>
            <a:endParaRPr lang="en-US" sz="1200"/>
          </a:p>
        </p:txBody>
      </p:sp>
      <p:sp>
        <p:nvSpPr>
          <p:cNvPr id="6963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696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07FFD63-84E2-0746-A546-5A2E75810F48}" type="slidenum">
              <a:rPr lang="en-US" sz="1200"/>
              <a:pPr/>
              <a:t>39</a:t>
            </a:fld>
            <a:endParaRPr lang="en-US" sz="1200"/>
          </a:p>
        </p:txBody>
      </p:sp>
      <p:sp>
        <p:nvSpPr>
          <p:cNvPr id="69636" name="Rectangle 2"/>
          <p:cNvSpPr>
            <a:spLocks noGrp="1" noChangeArrowheads="1"/>
          </p:cNvSpPr>
          <p:nvPr>
            <p:ph type="title"/>
          </p:nvPr>
        </p:nvSpPr>
        <p:spPr>
          <a:xfrm>
            <a:off x="685800" y="304800"/>
            <a:ext cx="7772400" cy="1143000"/>
          </a:xfrm>
        </p:spPr>
        <p:txBody>
          <a:bodyPr/>
          <a:lstStyle/>
          <a:p>
            <a:pPr eaLnBrk="1" hangingPunct="1"/>
            <a:r>
              <a:rPr lang="en-US">
                <a:latin typeface="Verdana" charset="0"/>
                <a:ea typeface="ＭＳ Ｐゴシック" charset="0"/>
                <a:cs typeface="ＭＳ Ｐゴシック" charset="0"/>
              </a:rPr>
              <a:t>Another example</a:t>
            </a:r>
          </a:p>
        </p:txBody>
      </p:sp>
      <p:sp>
        <p:nvSpPr>
          <p:cNvPr id="69637" name="Text Box 3"/>
          <p:cNvSpPr txBox="1">
            <a:spLocks noChangeArrowheads="1"/>
          </p:cNvSpPr>
          <p:nvPr/>
        </p:nvSpPr>
        <p:spPr bwMode="auto">
          <a:xfrm>
            <a:off x="609600" y="1600200"/>
            <a:ext cx="777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a:latin typeface="Times New Roman" charset="0"/>
              </a:rPr>
              <a:t>To remove an integer from an array and squeeze the array; add 0 at the end</a:t>
            </a:r>
          </a:p>
        </p:txBody>
      </p:sp>
      <p:sp>
        <p:nvSpPr>
          <p:cNvPr id="69638" name="Text Box 4"/>
          <p:cNvSpPr txBox="1">
            <a:spLocks noChangeArrowheads="1"/>
          </p:cNvSpPr>
          <p:nvPr/>
        </p:nvSpPr>
        <p:spPr bwMode="auto">
          <a:xfrm>
            <a:off x="609600" y="1752600"/>
            <a:ext cx="7924800"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lnSpc>
                <a:spcPct val="50000"/>
              </a:lnSpc>
              <a:spcBef>
                <a:spcPct val="50000"/>
              </a:spcBef>
            </a:pPr>
            <a:endParaRPr lang="en-US" sz="1400">
              <a:latin typeface="Times New Roman" charset="0"/>
            </a:endParaRPr>
          </a:p>
          <a:p>
            <a:pPr eaLnBrk="1" hangingPunct="1">
              <a:lnSpc>
                <a:spcPct val="50000"/>
              </a:lnSpc>
              <a:spcBef>
                <a:spcPct val="50000"/>
              </a:spcBef>
            </a:pPr>
            <a:r>
              <a:rPr lang="en-US" sz="1800">
                <a:latin typeface="Times New Roman" charset="0"/>
              </a:rPr>
              <a:t>void squeeze (int k) {</a:t>
            </a:r>
          </a:p>
          <a:p>
            <a:pPr eaLnBrk="1" hangingPunct="1">
              <a:lnSpc>
                <a:spcPct val="50000"/>
              </a:lnSpc>
              <a:spcBef>
                <a:spcPct val="50000"/>
              </a:spcBef>
            </a:pPr>
            <a:r>
              <a:rPr lang="en-US" sz="1800">
                <a:latin typeface="Times New Roman" charset="0"/>
              </a:rPr>
              <a:t>      boolean flag = false;       				line1</a:t>
            </a:r>
          </a:p>
          <a:p>
            <a:pPr eaLnBrk="1" hangingPunct="1">
              <a:lnSpc>
                <a:spcPct val="50000"/>
              </a:lnSpc>
              <a:spcBef>
                <a:spcPct val="50000"/>
              </a:spcBef>
            </a:pPr>
            <a:r>
              <a:rPr lang="en-US" sz="1800">
                <a:latin typeface="Times New Roman" charset="0"/>
              </a:rPr>
              <a:t>      int j, index = 0;					line2</a:t>
            </a:r>
          </a:p>
          <a:p>
            <a:pPr eaLnBrk="1" hangingPunct="1">
              <a:lnSpc>
                <a:spcPct val="50000"/>
              </a:lnSpc>
              <a:spcBef>
                <a:spcPct val="50000"/>
              </a:spcBef>
            </a:pPr>
            <a:r>
              <a:rPr lang="en-US" sz="1800">
                <a:latin typeface="Times New Roman" charset="0"/>
              </a:rPr>
              <a:t>      while (index &lt; arr.length &amp;&amp; !flag) {		line3</a:t>
            </a:r>
          </a:p>
          <a:p>
            <a:pPr eaLnBrk="1" hangingPunct="1">
              <a:lnSpc>
                <a:spcPct val="50000"/>
              </a:lnSpc>
              <a:spcBef>
                <a:spcPct val="50000"/>
              </a:spcBef>
            </a:pPr>
            <a:r>
              <a:rPr lang="en-US" sz="1800">
                <a:latin typeface="Times New Roman" charset="0"/>
              </a:rPr>
              <a:t>           if (arr[index] == k) {				line4</a:t>
            </a:r>
          </a:p>
          <a:p>
            <a:pPr eaLnBrk="1" hangingPunct="1">
              <a:lnSpc>
                <a:spcPct val="50000"/>
              </a:lnSpc>
              <a:spcBef>
                <a:spcPct val="50000"/>
              </a:spcBef>
            </a:pPr>
            <a:r>
              <a:rPr lang="en-US" sz="1800">
                <a:latin typeface="Times New Roman" charset="0"/>
              </a:rPr>
              <a:t>	for (j = index; j &lt; arr.length-1; j++) 		line5</a:t>
            </a:r>
          </a:p>
          <a:p>
            <a:pPr eaLnBrk="1" hangingPunct="1">
              <a:lnSpc>
                <a:spcPct val="50000"/>
              </a:lnSpc>
              <a:spcBef>
                <a:spcPct val="50000"/>
              </a:spcBef>
            </a:pPr>
            <a:r>
              <a:rPr lang="en-US" sz="1800">
                <a:latin typeface="Times New Roman" charset="0"/>
              </a:rPr>
              <a:t>	      arr[j] = arr[j+1];			line6</a:t>
            </a:r>
          </a:p>
          <a:p>
            <a:pPr eaLnBrk="1" hangingPunct="1">
              <a:lnSpc>
                <a:spcPct val="50000"/>
              </a:lnSpc>
              <a:spcBef>
                <a:spcPct val="50000"/>
              </a:spcBef>
            </a:pPr>
            <a:r>
              <a:rPr lang="en-US" sz="1800">
                <a:latin typeface="Times New Roman" charset="0"/>
              </a:rPr>
              <a:t>	arr[arr.length-1] = 0;			line7</a:t>
            </a:r>
          </a:p>
          <a:p>
            <a:pPr eaLnBrk="1" hangingPunct="1">
              <a:lnSpc>
                <a:spcPct val="50000"/>
              </a:lnSpc>
              <a:spcBef>
                <a:spcPct val="50000"/>
              </a:spcBef>
            </a:pPr>
            <a:r>
              <a:rPr lang="en-US" sz="1800">
                <a:latin typeface="Times New Roman" charset="0"/>
              </a:rPr>
              <a:t>	flag = true;				line8</a:t>
            </a:r>
          </a:p>
          <a:p>
            <a:pPr eaLnBrk="1" hangingPunct="1">
              <a:lnSpc>
                <a:spcPct val="50000"/>
              </a:lnSpc>
              <a:spcBef>
                <a:spcPct val="50000"/>
              </a:spcBef>
            </a:pPr>
            <a:r>
              <a:rPr lang="en-US" sz="1800">
                <a:latin typeface="Times New Roman" charset="0"/>
              </a:rPr>
              <a:t>             }</a:t>
            </a:r>
          </a:p>
          <a:p>
            <a:pPr eaLnBrk="1" hangingPunct="1">
              <a:lnSpc>
                <a:spcPct val="50000"/>
              </a:lnSpc>
              <a:spcBef>
                <a:spcPct val="50000"/>
              </a:spcBef>
            </a:pPr>
            <a:r>
              <a:rPr lang="en-US" sz="1800">
                <a:latin typeface="Times New Roman" charset="0"/>
              </a:rPr>
              <a:t>            else index = index + 1;			line9</a:t>
            </a:r>
          </a:p>
          <a:p>
            <a:pPr eaLnBrk="1" hangingPunct="1">
              <a:lnSpc>
                <a:spcPct val="50000"/>
              </a:lnSpc>
              <a:spcBef>
                <a:spcPct val="50000"/>
              </a:spcBef>
            </a:pPr>
            <a:r>
              <a:rPr lang="en-US" sz="1800">
                <a:latin typeface="Times New Roman" charset="0"/>
              </a:rPr>
              <a:t>       }</a:t>
            </a:r>
          </a:p>
          <a:p>
            <a:pPr eaLnBrk="1" hangingPunct="1">
              <a:lnSpc>
                <a:spcPct val="50000"/>
              </a:lnSpc>
              <a:spcBef>
                <a:spcPct val="50000"/>
              </a:spcBef>
            </a:pPr>
            <a:r>
              <a:rPr lang="en-US" sz="1800">
                <a:latin typeface="Times New Roman" charset="0"/>
              </a:rPr>
              <a:t>}</a:t>
            </a:r>
            <a:r>
              <a:rPr lang="en-US" sz="1400">
                <a:latin typeface="Times New Roman" charset="0"/>
              </a:rPr>
              <a:t>	</a:t>
            </a:r>
          </a:p>
        </p:txBody>
      </p:sp>
      <p:sp>
        <p:nvSpPr>
          <p:cNvPr id="69639" name="Text Box 5"/>
          <p:cNvSpPr txBox="1">
            <a:spLocks noChangeArrowheads="1"/>
          </p:cNvSpPr>
          <p:nvPr/>
        </p:nvSpPr>
        <p:spPr bwMode="auto">
          <a:xfrm>
            <a:off x="609600" y="5486400"/>
            <a:ext cx="8001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dirty="0">
                <a:latin typeface="Times New Roman" charset="0"/>
              </a:rPr>
              <a:t>Draw the flow graph for this </a:t>
            </a:r>
            <a:r>
              <a:rPr lang="en-US" sz="1800" dirty="0" smtClean="0">
                <a:latin typeface="Times New Roman" charset="0"/>
              </a:rPr>
              <a:t>example</a:t>
            </a:r>
          </a:p>
          <a:p>
            <a:pPr eaLnBrk="1" hangingPunct="1">
              <a:spcBef>
                <a:spcPct val="50000"/>
              </a:spcBef>
            </a:pPr>
            <a:r>
              <a:rPr lang="en-US" sz="1800" dirty="0" smtClean="0">
                <a:latin typeface="Times New Roman" charset="0"/>
              </a:rPr>
              <a:t>Identify representative path/independent path</a:t>
            </a:r>
            <a:endParaRPr lang="en-US" sz="1800" dirty="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B2C8AF0-8148-8845-AB27-2BC5110C59FC}" type="datetime1">
              <a:rPr lang="en-US" sz="1200"/>
              <a:pPr/>
              <a:t>12/4/18</a:t>
            </a:fld>
            <a:endParaRPr lang="en-US" sz="120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08ED502-5B8B-794D-881E-B9756DA68D5F}" type="slidenum">
              <a:rPr lang="en-US" sz="1200"/>
              <a:pPr/>
              <a:t>4</a:t>
            </a:fld>
            <a:endParaRPr lang="en-US" sz="1200"/>
          </a:p>
        </p:txBody>
      </p:sp>
      <p:sp>
        <p:nvSpPr>
          <p:cNvPr id="21508"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Roles on inspection teams</a:t>
            </a:r>
          </a:p>
        </p:txBody>
      </p:sp>
      <p:sp>
        <p:nvSpPr>
          <p:cNvPr id="21509" name="Rectangle 3"/>
          <p:cNvSpPr>
            <a:spLocks noGrp="1" noChangeArrowheads="1"/>
          </p:cNvSpPr>
          <p:nvPr>
            <p:ph type="body" idx="1"/>
          </p:nvPr>
        </p:nvSpPr>
        <p:spPr>
          <a:xfrm>
            <a:off x="0" y="1676400"/>
            <a:ext cx="8839200" cy="4267200"/>
          </a:xfrm>
        </p:spPr>
        <p:txBody>
          <a:bodyPr/>
          <a:lstStyle/>
          <a:p>
            <a:pPr lvl="1" algn="just" eaLnBrk="1" hangingPunct="1"/>
            <a:r>
              <a:rPr lang="en-GB" sz="2200">
                <a:latin typeface="Verdana" charset="0"/>
                <a:ea typeface="ＭＳ Ｐゴシック" charset="0"/>
              </a:rPr>
              <a:t>The </a:t>
            </a:r>
            <a:r>
              <a:rPr lang="en-GB" sz="2200" i="1">
                <a:latin typeface="Verdana" charset="0"/>
                <a:ea typeface="ＭＳ Ｐゴシック" charset="0"/>
              </a:rPr>
              <a:t>author</a:t>
            </a:r>
            <a:r>
              <a:rPr lang="en-US" sz="2200">
                <a:latin typeface="Verdana" charset="0"/>
                <a:ea typeface="ＭＳ Ｐゴシック" charset="0"/>
              </a:rPr>
              <a:t> </a:t>
            </a:r>
          </a:p>
          <a:p>
            <a:pPr lvl="1" algn="just" eaLnBrk="1" hangingPunct="1"/>
            <a:r>
              <a:rPr lang="en-GB" sz="2200">
                <a:latin typeface="Verdana" charset="0"/>
                <a:ea typeface="ＭＳ Ｐゴシック" charset="0"/>
              </a:rPr>
              <a:t>The </a:t>
            </a:r>
            <a:r>
              <a:rPr lang="en-GB" sz="2200" i="1">
                <a:latin typeface="Verdana" charset="0"/>
                <a:ea typeface="ＭＳ Ｐゴシック" charset="0"/>
              </a:rPr>
              <a:t>moderator</a:t>
            </a:r>
            <a:endParaRPr lang="en-GB" sz="2200">
              <a:latin typeface="Verdana" charset="0"/>
              <a:ea typeface="ＭＳ Ｐゴシック" charset="0"/>
            </a:endParaRPr>
          </a:p>
          <a:p>
            <a:pPr lvl="2" algn="just" eaLnBrk="1" hangingPunct="1"/>
            <a:r>
              <a:rPr lang="en-GB" sz="2100">
                <a:latin typeface="Verdana" charset="0"/>
                <a:ea typeface="ＭＳ Ｐゴシック" charset="0"/>
              </a:rPr>
              <a:t>Calls and runs the meeting</a:t>
            </a:r>
          </a:p>
          <a:p>
            <a:pPr lvl="2" algn="just" eaLnBrk="1" hangingPunct="1"/>
            <a:r>
              <a:rPr lang="en-GB" sz="2100">
                <a:latin typeface="Verdana" charset="0"/>
                <a:ea typeface="ＭＳ Ｐゴシック" charset="0"/>
              </a:rPr>
              <a:t>Makes sure that the general principles of inspection are adhered to</a:t>
            </a:r>
            <a:endParaRPr lang="en-US" sz="2100">
              <a:latin typeface="Verdana" charset="0"/>
              <a:ea typeface="ＭＳ Ｐゴシック" charset="0"/>
            </a:endParaRPr>
          </a:p>
          <a:p>
            <a:pPr lvl="1" algn="just" eaLnBrk="1" hangingPunct="1"/>
            <a:r>
              <a:rPr lang="en-GB" sz="2200">
                <a:latin typeface="Verdana" charset="0"/>
                <a:ea typeface="ＭＳ Ｐゴシック" charset="0"/>
              </a:rPr>
              <a:t>The </a:t>
            </a:r>
            <a:r>
              <a:rPr lang="en-GB" sz="2200" i="1">
                <a:latin typeface="Verdana" charset="0"/>
                <a:ea typeface="ＭＳ Ｐゴシック" charset="0"/>
              </a:rPr>
              <a:t>secretary</a:t>
            </a:r>
            <a:endParaRPr lang="en-GB" sz="2200">
              <a:latin typeface="Verdana" charset="0"/>
              <a:ea typeface="ＭＳ Ｐゴシック" charset="0"/>
            </a:endParaRPr>
          </a:p>
          <a:p>
            <a:pPr lvl="2" algn="just" eaLnBrk="1" hangingPunct="1"/>
            <a:r>
              <a:rPr lang="en-GB" sz="2100">
                <a:latin typeface="Verdana" charset="0"/>
                <a:ea typeface="ＭＳ Ｐゴシック" charset="0"/>
              </a:rPr>
              <a:t>Responsible for recording the defects when they are found</a:t>
            </a:r>
          </a:p>
          <a:p>
            <a:pPr lvl="2" algn="just" eaLnBrk="1" hangingPunct="1"/>
            <a:r>
              <a:rPr lang="en-GB" sz="2100">
                <a:latin typeface="Verdana" charset="0"/>
                <a:ea typeface="ＭＳ Ｐゴシック" charset="0"/>
              </a:rPr>
              <a:t>Must have a thorough knowledge of software engineering</a:t>
            </a:r>
            <a:endParaRPr lang="en-US" sz="2100">
              <a:latin typeface="Verdana" charset="0"/>
              <a:ea typeface="ＭＳ Ｐゴシック" charset="0"/>
            </a:endParaRPr>
          </a:p>
          <a:p>
            <a:pPr lvl="1" algn="just" eaLnBrk="1" hangingPunct="1"/>
            <a:r>
              <a:rPr lang="en-GB" sz="2200" i="1">
                <a:latin typeface="Verdana" charset="0"/>
                <a:ea typeface="ＭＳ Ｐゴシック" charset="0"/>
              </a:rPr>
              <a:t>Paraphrasers</a:t>
            </a:r>
            <a:endParaRPr lang="en-GB" sz="2200">
              <a:latin typeface="Verdana" charset="0"/>
              <a:ea typeface="ＭＳ Ｐゴシック" charset="0"/>
            </a:endParaRPr>
          </a:p>
          <a:p>
            <a:pPr lvl="2" algn="just" eaLnBrk="1" hangingPunct="1"/>
            <a:r>
              <a:rPr lang="en-GB" sz="2100">
                <a:latin typeface="Verdana" charset="0"/>
                <a:ea typeface="ＭＳ Ｐゴシック" charset="0"/>
              </a:rPr>
              <a:t>Step through the document explaining it in their own words</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0C10590-C14E-F540-B8AF-3D3D7C2147E0}" type="datetime1">
              <a:rPr lang="en-US" sz="1200"/>
              <a:pPr/>
              <a:t>12/4/18</a:t>
            </a:fld>
            <a:endParaRPr lang="en-US" sz="1200"/>
          </a:p>
        </p:txBody>
      </p:sp>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040B421-B2FD-FC42-99E8-E35856A49F32}" type="slidenum">
              <a:rPr lang="en-US" sz="1200"/>
              <a:pPr/>
              <a:t>40</a:t>
            </a:fld>
            <a:endParaRPr lang="en-US" sz="1200"/>
          </a:p>
        </p:txBody>
      </p:sp>
      <p:sp>
        <p:nvSpPr>
          <p:cNvPr id="7066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Cyclomatic complexity</a:t>
            </a:r>
          </a:p>
        </p:txBody>
      </p:sp>
      <p:sp>
        <p:nvSpPr>
          <p:cNvPr id="70661" name="Rectangle 3"/>
          <p:cNvSpPr>
            <a:spLocks noGrp="1" noChangeArrowheads="1"/>
          </p:cNvSpPr>
          <p:nvPr>
            <p:ph type="body" idx="1"/>
          </p:nvPr>
        </p:nvSpPr>
        <p:spPr/>
        <p:txBody>
          <a:bodyPr/>
          <a:lstStyle/>
          <a:p>
            <a:pPr marL="342900" indent="-342900" eaLnBrk="1" hangingPunct="1">
              <a:lnSpc>
                <a:spcPct val="90000"/>
              </a:lnSpc>
            </a:pPr>
            <a:r>
              <a:rPr lang="en-US" sz="2600">
                <a:solidFill>
                  <a:schemeClr val="folHlink"/>
                </a:solidFill>
                <a:latin typeface="Verdana" charset="0"/>
                <a:ea typeface="ＭＳ Ｐゴシック" charset="0"/>
                <a:cs typeface="ＭＳ Ｐゴシック" charset="0"/>
              </a:rPr>
              <a:t>Definition: Cyclomatic complexity is a software metric (quantitative) that denotes the number of independent paths derived from the flow graph</a:t>
            </a:r>
          </a:p>
          <a:p>
            <a:pPr marL="342900" indent="-342900" eaLnBrk="1" hangingPunct="1">
              <a:lnSpc>
                <a:spcPct val="90000"/>
              </a:lnSpc>
            </a:pPr>
            <a:r>
              <a:rPr lang="en-US" sz="2600">
                <a:solidFill>
                  <a:schemeClr val="folHlink"/>
                </a:solidFill>
                <a:latin typeface="Verdana" charset="0"/>
                <a:ea typeface="ＭＳ Ｐゴシック" charset="0"/>
                <a:cs typeface="ＭＳ Ｐゴシック" charset="0"/>
              </a:rPr>
              <a:t>Definition: An independent path in a flow graph is any path that introduces at least one new set of processing statements or  a new conditional expression</a:t>
            </a:r>
          </a:p>
          <a:p>
            <a:pPr marL="742950" lvl="1" indent="-285750" eaLnBrk="1" hangingPunct="1">
              <a:lnSpc>
                <a:spcPct val="90000"/>
              </a:lnSpc>
            </a:pPr>
            <a:r>
              <a:rPr lang="en-US" sz="2200">
                <a:latin typeface="Verdana" charset="0"/>
                <a:ea typeface="ＭＳ Ｐゴシック" charset="0"/>
              </a:rPr>
              <a:t>In terms of flow graph, there must be at least one new edge that is not traversed.</a:t>
            </a:r>
          </a:p>
          <a:p>
            <a:pPr marL="342900" indent="-342900" eaLnBrk="1" hangingPunct="1">
              <a:lnSpc>
                <a:spcPct val="90000"/>
              </a:lnSpc>
            </a:pPr>
            <a:r>
              <a:rPr lang="en-US" sz="2600">
                <a:latin typeface="Verdana" charset="0"/>
                <a:ea typeface="ＭＳ Ｐゴシック" charset="0"/>
                <a:cs typeface="ＭＳ Ｐゴシック" charset="0"/>
              </a:rPr>
              <a:t>Example: for the factorial method, it is 3.</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361899D-CE0C-2A45-BEFC-C722AD056703}" type="datetime1">
              <a:rPr lang="en-US" sz="1200"/>
              <a:pPr/>
              <a:t>12/4/18</a:t>
            </a:fld>
            <a:endParaRPr lang="en-US" sz="1200"/>
          </a:p>
        </p:txBody>
      </p:sp>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07672C8-81F9-7048-BE46-BB65D8895943}" type="slidenum">
              <a:rPr lang="en-US" sz="1200"/>
              <a:pPr/>
              <a:t>41</a:t>
            </a:fld>
            <a:endParaRPr lang="en-US" sz="1200"/>
          </a:p>
        </p:txBody>
      </p:sp>
      <p:sp>
        <p:nvSpPr>
          <p:cNvPr id="71684" name="Rectangle 2"/>
          <p:cNvSpPr>
            <a:spLocks noGrp="1" noChangeArrowheads="1"/>
          </p:cNvSpPr>
          <p:nvPr>
            <p:ph type="title"/>
          </p:nvPr>
        </p:nvSpPr>
        <p:spPr>
          <a:xfrm>
            <a:off x="685800" y="457200"/>
            <a:ext cx="7772400" cy="1143000"/>
          </a:xfrm>
        </p:spPr>
        <p:txBody>
          <a:bodyPr/>
          <a:lstStyle/>
          <a:p>
            <a:pPr eaLnBrk="1" hangingPunct="1"/>
            <a:r>
              <a:rPr lang="en-US" dirty="0">
                <a:latin typeface="Verdana" charset="0"/>
                <a:ea typeface="ＭＳ Ｐゴシック" charset="0"/>
                <a:cs typeface="ＭＳ Ｐゴシック" charset="0"/>
              </a:rPr>
              <a:t>Computing </a:t>
            </a:r>
            <a:r>
              <a:rPr lang="en-US" dirty="0" err="1">
                <a:latin typeface="Verdana" charset="0"/>
                <a:ea typeface="ＭＳ Ｐゴシック" charset="0"/>
                <a:cs typeface="ＭＳ Ｐゴシック" charset="0"/>
              </a:rPr>
              <a:t>cyclomatic</a:t>
            </a:r>
            <a:r>
              <a:rPr lang="en-US" dirty="0">
                <a:latin typeface="Verdana" charset="0"/>
                <a:ea typeface="ＭＳ Ｐゴシック" charset="0"/>
                <a:cs typeface="ＭＳ Ｐゴシック" charset="0"/>
              </a:rPr>
              <a:t> complexity</a:t>
            </a:r>
          </a:p>
        </p:txBody>
      </p:sp>
      <p:sp>
        <p:nvSpPr>
          <p:cNvPr id="71685" name="Rectangle 3"/>
          <p:cNvSpPr>
            <a:spLocks noGrp="1" noChangeArrowheads="1"/>
          </p:cNvSpPr>
          <p:nvPr>
            <p:ph type="body" idx="1"/>
          </p:nvPr>
        </p:nvSpPr>
        <p:spPr>
          <a:xfrm>
            <a:off x="685800" y="1752600"/>
            <a:ext cx="7772400" cy="4114800"/>
          </a:xfrm>
        </p:spPr>
        <p:txBody>
          <a:bodyPr/>
          <a:lstStyle/>
          <a:p>
            <a:pPr marL="342900" indent="-342900" eaLnBrk="1" hangingPunct="1">
              <a:lnSpc>
                <a:spcPct val="90000"/>
              </a:lnSpc>
            </a:pPr>
            <a:r>
              <a:rPr lang="en-US" sz="2600" dirty="0">
                <a:latin typeface="Verdana" charset="0"/>
                <a:ea typeface="ＭＳ Ｐゴシック" charset="0"/>
                <a:cs typeface="ＭＳ Ｐゴシック" charset="0"/>
              </a:rPr>
              <a:t>Gives a measure of number of test cases to be considered</a:t>
            </a:r>
          </a:p>
          <a:p>
            <a:pPr marL="342900" indent="-342900" eaLnBrk="1" hangingPunct="1">
              <a:lnSpc>
                <a:spcPct val="90000"/>
              </a:lnSpc>
            </a:pPr>
            <a:r>
              <a:rPr lang="en-US" sz="2600" dirty="0" err="1">
                <a:latin typeface="Verdana" charset="0"/>
                <a:ea typeface="ＭＳ Ｐゴシック" charset="0"/>
                <a:cs typeface="ＭＳ Ｐゴシック" charset="0"/>
              </a:rPr>
              <a:t>Cyclomatic</a:t>
            </a:r>
            <a:r>
              <a:rPr lang="en-US" sz="2600" dirty="0">
                <a:latin typeface="Verdana" charset="0"/>
                <a:ea typeface="ＭＳ Ｐゴシック" charset="0"/>
                <a:cs typeface="ＭＳ Ｐゴシック" charset="0"/>
              </a:rPr>
              <a:t> complexity V(G) of a flow graph G is defined as </a:t>
            </a:r>
          </a:p>
          <a:p>
            <a:pPr marL="742950" lvl="1" indent="-285750" eaLnBrk="1" hangingPunct="1">
              <a:lnSpc>
                <a:spcPct val="90000"/>
              </a:lnSpc>
            </a:pPr>
            <a:r>
              <a:rPr lang="en-US" sz="2200">
                <a:latin typeface="Verdana" charset="0"/>
                <a:ea typeface="ＭＳ Ｐゴシック" charset="0"/>
              </a:rPr>
              <a:t>V(G) = E – N + 1</a:t>
            </a:r>
          </a:p>
          <a:p>
            <a:pPr marL="342900" indent="-342900" eaLnBrk="1" hangingPunct="1">
              <a:lnSpc>
                <a:spcPct val="90000"/>
              </a:lnSpc>
              <a:buFont typeface="Wingdings" charset="0"/>
              <a:buNone/>
            </a:pPr>
            <a:r>
              <a:rPr lang="en-US" sz="2600" dirty="0">
                <a:latin typeface="Verdana" charset="0"/>
                <a:ea typeface="ＭＳ Ｐゴシック" charset="0"/>
                <a:cs typeface="ＭＳ Ｐゴシック" charset="0"/>
              </a:rPr>
              <a:t>    where </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E</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 denotes number of edges, and </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N</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 denotes number of nodes</a:t>
            </a:r>
          </a:p>
          <a:p>
            <a:pPr marL="342900" indent="-342900" eaLnBrk="1" hangingPunct="1">
              <a:lnSpc>
                <a:spcPct val="90000"/>
              </a:lnSpc>
              <a:buFont typeface="Wingdings" charset="0"/>
              <a:buNone/>
            </a:pPr>
            <a:r>
              <a:rPr lang="en-US" sz="2600" dirty="0">
                <a:latin typeface="Verdana" charset="0"/>
                <a:ea typeface="ＭＳ Ｐゴシック" charset="0"/>
                <a:cs typeface="ＭＳ Ｐゴシック" charset="0"/>
              </a:rPr>
              <a:t>Check this formula for the </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factorial</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 and </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squeeze</a:t>
            </a:r>
            <a:r>
              <a:rPr lang="ja-JP" altLang="en-US" sz="2600" dirty="0">
                <a:latin typeface="Verdana" charset="0"/>
                <a:ea typeface="ＭＳ Ｐゴシック" charset="0"/>
                <a:cs typeface="ＭＳ Ｐゴシック" charset="0"/>
              </a:rPr>
              <a:t>’</a:t>
            </a:r>
            <a:r>
              <a:rPr lang="en-US" altLang="ja-JP" sz="2600" dirty="0">
                <a:latin typeface="Verdana" charset="0"/>
                <a:ea typeface="ＭＳ Ｐゴシック" charset="0"/>
                <a:cs typeface="ＭＳ Ｐゴシック" charset="0"/>
              </a:rPr>
              <a:t> methods</a:t>
            </a:r>
            <a:endParaRPr lang="en-US" sz="2600" dirty="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err="1" smtClean="0"/>
              <a:t>Cyclomatic</a:t>
            </a:r>
            <a:r>
              <a:rPr lang="en-US" dirty="0" smtClean="0"/>
              <a:t> </a:t>
            </a:r>
            <a:r>
              <a:rPr lang="en-US" dirty="0" smtClean="0">
                <a:latin typeface="Verdana" charset="0"/>
                <a:ea typeface="ＭＳ Ｐゴシック" charset="0"/>
                <a:cs typeface="ＭＳ Ｐゴシック" charset="0"/>
              </a:rPr>
              <a:t>complexity differences </a:t>
            </a:r>
            <a:r>
              <a:rPr lang="en-US" dirty="0" smtClean="0"/>
              <a:t> </a:t>
            </a:r>
            <a:endParaRPr lang="en-US" dirty="0"/>
          </a:p>
        </p:txBody>
      </p:sp>
      <p:sp>
        <p:nvSpPr>
          <p:cNvPr id="4" name="Date Placeholder 3"/>
          <p:cNvSpPr>
            <a:spLocks noGrp="1"/>
          </p:cNvSpPr>
          <p:nvPr>
            <p:ph type="dt" sz="half" idx="10"/>
          </p:nvPr>
        </p:nvSpPr>
        <p:spPr/>
        <p:txBody>
          <a:bodyPr/>
          <a:lstStyle/>
          <a:p>
            <a:pPr>
              <a:defRPr/>
            </a:pPr>
            <a:fld id="{6C7B3A70-71F8-C246-8CEF-6582DC339FBF}" type="datetime1">
              <a:rPr lang="en-US" smtClean="0"/>
              <a:pPr>
                <a:defRPr/>
              </a:pPr>
              <a:t>12/4/18</a:t>
            </a:fld>
            <a:endParaRPr lang="en-US"/>
          </a:p>
        </p:txBody>
      </p:sp>
      <p:sp>
        <p:nvSpPr>
          <p:cNvPr id="5" name="Footer Placeholder 4"/>
          <p:cNvSpPr>
            <a:spLocks noGrp="1"/>
          </p:cNvSpPr>
          <p:nvPr>
            <p:ph type="ftr" sz="quarter" idx="11"/>
          </p:nvPr>
        </p:nvSpPr>
        <p:spPr/>
        <p:txBody>
          <a:bodyPr/>
          <a:lstStyle/>
          <a:p>
            <a:pPr>
              <a:defRPr/>
            </a:pPr>
            <a:r>
              <a:rPr lang="en-US" smtClean="0"/>
              <a:t>Lecture 9</a:t>
            </a:r>
            <a:endParaRPr lang="en-US"/>
          </a:p>
        </p:txBody>
      </p:sp>
      <p:sp>
        <p:nvSpPr>
          <p:cNvPr id="6" name="Slide Number Placeholder 5"/>
          <p:cNvSpPr>
            <a:spLocks noGrp="1"/>
          </p:cNvSpPr>
          <p:nvPr>
            <p:ph type="sldNum" sz="quarter" idx="12"/>
          </p:nvPr>
        </p:nvSpPr>
        <p:spPr/>
        <p:txBody>
          <a:bodyPr/>
          <a:lstStyle/>
          <a:p>
            <a:pPr>
              <a:defRPr/>
            </a:pPr>
            <a:fld id="{9694CE86-4E78-014D-B404-A23F71CBE810}" type="slidenum">
              <a:rPr lang="en-US" smtClean="0"/>
              <a:pPr>
                <a:defRPr/>
              </a:pPr>
              <a:t>42</a:t>
            </a:fld>
            <a:endParaRPr lang="en-US"/>
          </a:p>
        </p:txBody>
      </p:sp>
    </p:spTree>
    <p:extLst>
      <p:ext uri="{BB962C8B-B14F-4D97-AF65-F5344CB8AC3E}">
        <p14:creationId xmlns:p14="http://schemas.microsoft.com/office/powerpoint/2010/main" val="408755461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9BF9CFE-98D9-AF49-A225-919A09ED60C8}" type="datetime1">
              <a:rPr lang="en-US" sz="1200"/>
              <a:pPr/>
              <a:t>12/4/18</a:t>
            </a:fld>
            <a:endParaRPr lang="en-US" sz="1200"/>
          </a:p>
        </p:txBody>
      </p:sp>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E18C9C0-D669-B641-B0BC-49FF7B6FA6FC}" type="slidenum">
              <a:rPr lang="en-US" sz="1200"/>
              <a:pPr/>
              <a:t>43</a:t>
            </a:fld>
            <a:endParaRPr lang="en-US" sz="1200"/>
          </a:p>
        </p:txBody>
      </p:sp>
      <p:sp>
        <p:nvSpPr>
          <p:cNvPr id="72708" name="Rectangle 2"/>
          <p:cNvSpPr>
            <a:spLocks noGrp="1" noChangeArrowheads="1"/>
          </p:cNvSpPr>
          <p:nvPr>
            <p:ph type="title"/>
          </p:nvPr>
        </p:nvSpPr>
        <p:spPr/>
        <p:txBody>
          <a:bodyPr/>
          <a:lstStyle/>
          <a:p>
            <a:pPr eaLnBrk="1" hangingPunct="1"/>
            <a:r>
              <a:rPr lang="en-US" sz="3400">
                <a:latin typeface="Verdana" charset="0"/>
                <a:ea typeface="ＭＳ Ｐゴシック" charset="0"/>
                <a:cs typeface="ＭＳ Ｐゴシック" charset="0"/>
              </a:rPr>
              <a:t>Comparing White-box testing methods</a:t>
            </a:r>
          </a:p>
        </p:txBody>
      </p:sp>
      <p:grpSp>
        <p:nvGrpSpPr>
          <p:cNvPr id="72709" name="Group 3"/>
          <p:cNvGrpSpPr>
            <a:grpSpLocks/>
          </p:cNvGrpSpPr>
          <p:nvPr/>
        </p:nvGrpSpPr>
        <p:grpSpPr bwMode="auto">
          <a:xfrm>
            <a:off x="1295400" y="2209800"/>
            <a:ext cx="6400800" cy="3276600"/>
            <a:chOff x="816" y="1392"/>
            <a:chExt cx="4032" cy="2064"/>
          </a:xfrm>
        </p:grpSpPr>
        <p:sp>
          <p:nvSpPr>
            <p:cNvPr id="72710" name="Rectangle 4"/>
            <p:cNvSpPr>
              <a:spLocks noChangeArrowheads="1"/>
            </p:cNvSpPr>
            <p:nvPr/>
          </p:nvSpPr>
          <p:spPr bwMode="auto">
            <a:xfrm>
              <a:off x="816" y="1392"/>
              <a:ext cx="1824" cy="20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1" name="Oval 5"/>
            <p:cNvSpPr>
              <a:spLocks noChangeArrowheads="1"/>
            </p:cNvSpPr>
            <p:nvPr/>
          </p:nvSpPr>
          <p:spPr bwMode="auto">
            <a:xfrm>
              <a:off x="1056"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2" name="Oval 6"/>
            <p:cNvSpPr>
              <a:spLocks noChangeArrowheads="1"/>
            </p:cNvSpPr>
            <p:nvPr/>
          </p:nvSpPr>
          <p:spPr bwMode="auto">
            <a:xfrm>
              <a:off x="1392"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3" name="Oval 7"/>
            <p:cNvSpPr>
              <a:spLocks noChangeArrowheads="1"/>
            </p:cNvSpPr>
            <p:nvPr/>
          </p:nvSpPr>
          <p:spPr bwMode="auto">
            <a:xfrm>
              <a:off x="1488" y="2112"/>
              <a:ext cx="528" cy="48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4" name="Text Box 8"/>
            <p:cNvSpPr txBox="1">
              <a:spLocks noChangeArrowheads="1"/>
            </p:cNvSpPr>
            <p:nvPr/>
          </p:nvSpPr>
          <p:spPr bwMode="auto">
            <a:xfrm>
              <a:off x="854" y="1444"/>
              <a:ext cx="8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Specification</a:t>
              </a:r>
            </a:p>
          </p:txBody>
        </p:sp>
        <p:sp>
          <p:nvSpPr>
            <p:cNvPr id="72715" name="Text Box 9"/>
            <p:cNvSpPr txBox="1">
              <a:spLocks noChangeArrowheads="1"/>
            </p:cNvSpPr>
            <p:nvPr/>
          </p:nvSpPr>
          <p:spPr bwMode="auto">
            <a:xfrm>
              <a:off x="1814" y="1444"/>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Program</a:t>
              </a:r>
            </a:p>
          </p:txBody>
        </p:sp>
        <p:sp>
          <p:nvSpPr>
            <p:cNvPr id="72716" name="Text Box 10"/>
            <p:cNvSpPr txBox="1">
              <a:spLocks noChangeArrowheads="1"/>
            </p:cNvSpPr>
            <p:nvPr/>
          </p:nvSpPr>
          <p:spPr bwMode="auto">
            <a:xfrm>
              <a:off x="1008" y="2788"/>
              <a:ext cx="74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Test Cases</a:t>
              </a:r>
            </a:p>
            <a:p>
              <a:r>
                <a:rPr lang="en-US" sz="1400"/>
                <a:t>(Method A)</a:t>
              </a:r>
            </a:p>
          </p:txBody>
        </p:sp>
        <p:sp>
          <p:nvSpPr>
            <p:cNvPr id="72717" name="Rectangle 11"/>
            <p:cNvSpPr>
              <a:spLocks noChangeArrowheads="1"/>
            </p:cNvSpPr>
            <p:nvPr/>
          </p:nvSpPr>
          <p:spPr bwMode="auto">
            <a:xfrm>
              <a:off x="3024" y="1392"/>
              <a:ext cx="1824" cy="20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8" name="Oval 12"/>
            <p:cNvSpPr>
              <a:spLocks noChangeArrowheads="1"/>
            </p:cNvSpPr>
            <p:nvPr/>
          </p:nvSpPr>
          <p:spPr bwMode="auto">
            <a:xfrm>
              <a:off x="3264"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19" name="Oval 13"/>
            <p:cNvSpPr>
              <a:spLocks noChangeArrowheads="1"/>
            </p:cNvSpPr>
            <p:nvPr/>
          </p:nvSpPr>
          <p:spPr bwMode="auto">
            <a:xfrm>
              <a:off x="3600"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20" name="Text Box 14"/>
            <p:cNvSpPr txBox="1">
              <a:spLocks noChangeArrowheads="1"/>
            </p:cNvSpPr>
            <p:nvPr/>
          </p:nvSpPr>
          <p:spPr bwMode="auto">
            <a:xfrm>
              <a:off x="3062" y="1444"/>
              <a:ext cx="8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Specification</a:t>
              </a:r>
            </a:p>
          </p:txBody>
        </p:sp>
        <p:sp>
          <p:nvSpPr>
            <p:cNvPr id="72721" name="Text Box 15"/>
            <p:cNvSpPr txBox="1">
              <a:spLocks noChangeArrowheads="1"/>
            </p:cNvSpPr>
            <p:nvPr/>
          </p:nvSpPr>
          <p:spPr bwMode="auto">
            <a:xfrm>
              <a:off x="4022" y="1444"/>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Program</a:t>
              </a:r>
            </a:p>
          </p:txBody>
        </p:sp>
        <p:sp>
          <p:nvSpPr>
            <p:cNvPr id="72722" name="Text Box 16"/>
            <p:cNvSpPr txBox="1">
              <a:spLocks noChangeArrowheads="1"/>
            </p:cNvSpPr>
            <p:nvPr/>
          </p:nvSpPr>
          <p:spPr bwMode="auto">
            <a:xfrm>
              <a:off x="3216" y="2788"/>
              <a:ext cx="74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Test Cases</a:t>
              </a:r>
            </a:p>
            <a:p>
              <a:r>
                <a:rPr lang="en-US" sz="1400"/>
                <a:t>(Method B)</a:t>
              </a:r>
            </a:p>
          </p:txBody>
        </p:sp>
        <p:sp>
          <p:nvSpPr>
            <p:cNvPr id="72723" name="Oval 17"/>
            <p:cNvSpPr>
              <a:spLocks noChangeArrowheads="1"/>
            </p:cNvSpPr>
            <p:nvPr/>
          </p:nvSpPr>
          <p:spPr bwMode="auto">
            <a:xfrm>
              <a:off x="3792" y="2352"/>
              <a:ext cx="288" cy="24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a:t>Are branch and path coverage the same?</a:t>
            </a:r>
          </a:p>
          <a:p>
            <a:r>
              <a:rPr lang="en-US" dirty="0" smtClean="0"/>
              <a:t>Is </a:t>
            </a:r>
            <a:r>
              <a:rPr lang="en-US" dirty="0"/>
              <a:t>100% coverage the same as </a:t>
            </a:r>
            <a:r>
              <a:rPr lang="en-US" dirty="0" smtClean="0"/>
              <a:t>exhaustive testing?</a:t>
            </a:r>
            <a:endParaRPr lang="en-US" dirty="0"/>
          </a:p>
          <a:p>
            <a:r>
              <a:rPr lang="en-US" dirty="0" smtClean="0"/>
              <a:t>When </a:t>
            </a:r>
            <a:r>
              <a:rPr lang="en-US" dirty="0"/>
              <a:t>can I stop testing?</a:t>
            </a:r>
          </a:p>
        </p:txBody>
      </p:sp>
      <p:sp>
        <p:nvSpPr>
          <p:cNvPr id="4" name="Date Placeholder 3"/>
          <p:cNvSpPr>
            <a:spLocks noGrp="1"/>
          </p:cNvSpPr>
          <p:nvPr>
            <p:ph type="dt" sz="half" idx="10"/>
          </p:nvPr>
        </p:nvSpPr>
        <p:spPr/>
        <p:txBody>
          <a:bodyPr/>
          <a:lstStyle/>
          <a:p>
            <a:pPr>
              <a:defRPr/>
            </a:pPr>
            <a:fld id="{6C7B3A70-71F8-C246-8CEF-6582DC339FBF}" type="datetime1">
              <a:rPr lang="en-US" smtClean="0"/>
              <a:pPr>
                <a:defRPr/>
              </a:pPr>
              <a:t>12/4/18</a:t>
            </a:fld>
            <a:endParaRPr lang="en-US"/>
          </a:p>
        </p:txBody>
      </p:sp>
      <p:sp>
        <p:nvSpPr>
          <p:cNvPr id="5" name="Footer Placeholder 4"/>
          <p:cNvSpPr>
            <a:spLocks noGrp="1"/>
          </p:cNvSpPr>
          <p:nvPr>
            <p:ph type="ftr" sz="quarter" idx="11"/>
          </p:nvPr>
        </p:nvSpPr>
        <p:spPr/>
        <p:txBody>
          <a:bodyPr/>
          <a:lstStyle/>
          <a:p>
            <a:pPr>
              <a:defRPr/>
            </a:pPr>
            <a:r>
              <a:rPr lang="en-US" smtClean="0"/>
              <a:t>Lecture 9</a:t>
            </a:r>
            <a:endParaRPr lang="en-US"/>
          </a:p>
        </p:txBody>
      </p:sp>
      <p:sp>
        <p:nvSpPr>
          <p:cNvPr id="6" name="Slide Number Placeholder 5"/>
          <p:cNvSpPr>
            <a:spLocks noGrp="1"/>
          </p:cNvSpPr>
          <p:nvPr>
            <p:ph type="sldNum" sz="quarter" idx="12"/>
          </p:nvPr>
        </p:nvSpPr>
        <p:spPr/>
        <p:txBody>
          <a:bodyPr/>
          <a:lstStyle/>
          <a:p>
            <a:pPr>
              <a:defRPr/>
            </a:pPr>
            <a:fld id="{9694CE86-4E78-014D-B404-A23F71CBE810}" type="slidenum">
              <a:rPr lang="en-US" smtClean="0"/>
              <a:pPr>
                <a:defRPr/>
              </a:pPr>
              <a:t>44</a:t>
            </a:fld>
            <a:endParaRPr lang="en-US"/>
          </a:p>
        </p:txBody>
      </p:sp>
    </p:spTree>
    <p:extLst>
      <p:ext uri="{BB962C8B-B14F-4D97-AF65-F5344CB8AC3E}">
        <p14:creationId xmlns:p14="http://schemas.microsoft.com/office/powerpoint/2010/main" val="25095654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07DD2D-B8D9-8642-B08F-AFE4F71A2FFD}" type="datetime1">
              <a:rPr lang="en-US" sz="1200"/>
              <a:pPr/>
              <a:t>12/4/18</a:t>
            </a:fld>
            <a:endParaRPr lang="en-US" sz="1200"/>
          </a:p>
        </p:txBody>
      </p:sp>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CD7F3C0-4577-2541-8221-6A7501CDE89C}" type="slidenum">
              <a:rPr lang="en-US" sz="1200"/>
              <a:pPr/>
              <a:t>45</a:t>
            </a:fld>
            <a:endParaRPr lang="en-US" sz="1200"/>
          </a:p>
        </p:txBody>
      </p:sp>
      <p:sp>
        <p:nvSpPr>
          <p:cNvPr id="7373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Black-box testing</a:t>
            </a:r>
          </a:p>
        </p:txBody>
      </p:sp>
      <p:sp>
        <p:nvSpPr>
          <p:cNvPr id="73733"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Testers provide the system with inputs and observe the outputs</a:t>
            </a:r>
          </a:p>
          <a:p>
            <a:pPr lvl="1" eaLnBrk="1" hangingPunct="1"/>
            <a:r>
              <a:rPr lang="en-GB">
                <a:latin typeface="Verdana" charset="0"/>
                <a:ea typeface="ＭＳ Ｐゴシック" charset="0"/>
              </a:rPr>
              <a:t>They can see none of: </a:t>
            </a:r>
          </a:p>
          <a:p>
            <a:pPr lvl="2" eaLnBrk="1" hangingPunct="1"/>
            <a:r>
              <a:rPr lang="en-GB">
                <a:latin typeface="Verdana" charset="0"/>
                <a:ea typeface="ＭＳ Ｐゴシック" charset="0"/>
              </a:rPr>
              <a:t>The source code</a:t>
            </a:r>
          </a:p>
          <a:p>
            <a:pPr lvl="2" eaLnBrk="1" hangingPunct="1"/>
            <a:r>
              <a:rPr lang="en-GB">
                <a:latin typeface="Verdana" charset="0"/>
                <a:ea typeface="ＭＳ Ｐゴシック" charset="0"/>
              </a:rPr>
              <a:t>The internal data</a:t>
            </a:r>
          </a:p>
          <a:p>
            <a:pPr lvl="2" eaLnBrk="1" hangingPunct="1"/>
            <a:r>
              <a:rPr lang="en-GB">
                <a:latin typeface="Verdana" charset="0"/>
                <a:ea typeface="ＭＳ Ｐゴシック" charset="0"/>
              </a:rPr>
              <a:t>Any of the design documentation describing the system’s internals</a:t>
            </a:r>
            <a:r>
              <a:rPr lang="en-US">
                <a:latin typeface="Verdana" charset="0"/>
                <a:ea typeface="ＭＳ Ｐゴシック" charset="0"/>
              </a:rPr>
              <a:t> </a:t>
            </a:r>
            <a:endParaRPr lang="en-GB">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4F057D1-CD9F-A740-A2AE-97F8E007B8E1}" type="datetime1">
              <a:rPr lang="en-US" sz="1200"/>
              <a:pPr/>
              <a:t>12/4/18</a:t>
            </a:fld>
            <a:endParaRPr lang="en-US" sz="1200"/>
          </a:p>
        </p:txBody>
      </p:sp>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66B389E-9645-6C4A-B81E-98A1A92F70E4}" type="slidenum">
              <a:rPr lang="en-US" sz="1200"/>
              <a:pPr/>
              <a:t>46</a:t>
            </a:fld>
            <a:endParaRPr lang="en-US" sz="1200"/>
          </a:p>
        </p:txBody>
      </p:sp>
      <p:sp>
        <p:nvSpPr>
          <p:cNvPr id="75780"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ea typeface="ＭＳ Ｐゴシック" charset="0"/>
                <a:cs typeface="ＭＳ Ｐゴシック" charset="0"/>
              </a:rPr>
              <a:t>Example for black-box testing</a:t>
            </a:r>
          </a:p>
        </p:txBody>
      </p:sp>
      <p:sp>
        <p:nvSpPr>
          <p:cNvPr id="75781" name="Rectangle 3"/>
          <p:cNvSpPr>
            <a:spLocks noGrp="1" noChangeArrowheads="1"/>
          </p:cNvSpPr>
          <p:nvPr>
            <p:ph type="body" idx="1"/>
          </p:nvPr>
        </p:nvSpPr>
        <p:spPr>
          <a:xfrm>
            <a:off x="609600" y="1752600"/>
            <a:ext cx="82296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An automated teller machine (ATM)</a:t>
            </a:r>
          </a:p>
          <a:p>
            <a:pPr marL="742950" lvl="1" indent="-285750" eaLnBrk="1" hangingPunct="1">
              <a:lnSpc>
                <a:spcPct val="90000"/>
              </a:lnSpc>
            </a:pPr>
            <a:r>
              <a:rPr lang="en-US" sz="2200">
                <a:latin typeface="Verdana" charset="0"/>
                <a:ea typeface="ＭＳ Ｐゴシック" charset="0"/>
              </a:rPr>
              <a:t>consider the functional requirement </a:t>
            </a:r>
            <a:r>
              <a:rPr lang="ja-JP" altLang="en-US" sz="2200">
                <a:latin typeface="Verdana" charset="0"/>
                <a:ea typeface="ＭＳ Ｐゴシック" charset="0"/>
              </a:rPr>
              <a:t>“</a:t>
            </a:r>
            <a:r>
              <a:rPr lang="en-US" altLang="ja-JP" sz="2200">
                <a:latin typeface="Verdana" charset="0"/>
                <a:ea typeface="ＭＳ Ｐゴシック" charset="0"/>
              </a:rPr>
              <a:t>withdraw</a:t>
            </a:r>
            <a:r>
              <a:rPr lang="ja-JP" altLang="en-US" sz="2200">
                <a:latin typeface="Verdana" charset="0"/>
                <a:ea typeface="ＭＳ Ｐゴシック" charset="0"/>
              </a:rPr>
              <a:t>”</a:t>
            </a:r>
            <a:endParaRPr lang="en-US" altLang="ja-JP" sz="2200">
              <a:latin typeface="Verdana" charset="0"/>
              <a:ea typeface="ＭＳ Ｐゴシック" charset="0"/>
            </a:endParaRPr>
          </a:p>
          <a:p>
            <a:pPr marL="742950" lvl="1" indent="-285750" eaLnBrk="1" hangingPunct="1">
              <a:lnSpc>
                <a:spcPct val="90000"/>
              </a:lnSpc>
            </a:pPr>
            <a:r>
              <a:rPr lang="en-US" sz="2200">
                <a:latin typeface="Verdana" charset="0"/>
                <a:ea typeface="ＭＳ Ｐゴシック" charset="0"/>
              </a:rPr>
              <a:t>test cases for this function will include</a:t>
            </a:r>
          </a:p>
          <a:p>
            <a:pPr marL="1143000" lvl="2" indent="-228600" eaLnBrk="1" hangingPunct="1">
              <a:lnSpc>
                <a:spcPct val="90000"/>
              </a:lnSpc>
            </a:pPr>
            <a:r>
              <a:rPr lang="en-US" sz="2100">
                <a:latin typeface="Verdana" charset="0"/>
                <a:ea typeface="ＭＳ Ｐゴシック" charset="0"/>
              </a:rPr>
              <a:t>withdraw an amount within the balance</a:t>
            </a:r>
          </a:p>
          <a:p>
            <a:pPr marL="1143000" lvl="2" indent="-228600" eaLnBrk="1" hangingPunct="1">
              <a:lnSpc>
                <a:spcPct val="90000"/>
              </a:lnSpc>
            </a:pPr>
            <a:r>
              <a:rPr lang="en-US" sz="2100">
                <a:latin typeface="Verdana" charset="0"/>
                <a:ea typeface="ＭＳ Ｐゴシック" charset="0"/>
              </a:rPr>
              <a:t>withdraw an amount equal to the balance</a:t>
            </a:r>
          </a:p>
          <a:p>
            <a:pPr marL="1143000" lvl="2" indent="-228600" eaLnBrk="1" hangingPunct="1">
              <a:lnSpc>
                <a:spcPct val="90000"/>
              </a:lnSpc>
            </a:pPr>
            <a:r>
              <a:rPr lang="en-US" sz="2100">
                <a:latin typeface="Verdana" charset="0"/>
                <a:ea typeface="ＭＳ Ｐゴシック" charset="0"/>
              </a:rPr>
              <a:t>withdraw an amount more than the balance</a:t>
            </a:r>
          </a:p>
          <a:p>
            <a:pPr marL="1143000" lvl="2" indent="-228600" eaLnBrk="1" hangingPunct="1">
              <a:lnSpc>
                <a:spcPct val="90000"/>
              </a:lnSpc>
              <a:buFont typeface="Wingdings" charset="0"/>
              <a:buNone/>
            </a:pPr>
            <a:r>
              <a:rPr lang="en-US" sz="2100">
                <a:latin typeface="Verdana" charset="0"/>
                <a:ea typeface="ＭＳ Ｐゴシック" charset="0"/>
              </a:rPr>
              <a:t>???</a:t>
            </a:r>
            <a:r>
              <a:rPr lang="ja-JP" altLang="en-US" sz="2100">
                <a:latin typeface="Verdana" charset="0"/>
                <a:ea typeface="ＭＳ Ｐゴシック" charset="0"/>
              </a:rPr>
              <a:t>“</a:t>
            </a:r>
            <a:r>
              <a:rPr lang="en-US" altLang="ja-JP" sz="2100">
                <a:latin typeface="Verdana" charset="0"/>
                <a:ea typeface="ＭＳ Ｐゴシック" charset="0"/>
              </a:rPr>
              <a:t>withdraw a negative amount (though not applicable in practice, you can do so in software)</a:t>
            </a:r>
            <a:r>
              <a:rPr lang="ja-JP" altLang="en-US" sz="2100">
                <a:latin typeface="Verdana" charset="0"/>
                <a:ea typeface="ＭＳ Ｐゴシック" charset="0"/>
              </a:rPr>
              <a:t>”</a:t>
            </a:r>
            <a:endParaRPr lang="en-US" altLang="ja-JP" sz="2100">
              <a:latin typeface="Verdana" charset="0"/>
              <a:ea typeface="ＭＳ Ｐゴシック" charset="0"/>
            </a:endParaRPr>
          </a:p>
          <a:p>
            <a:pPr marL="742950" lvl="1" indent="-285750" eaLnBrk="1" hangingPunct="1">
              <a:lnSpc>
                <a:spcPct val="90000"/>
              </a:lnSpc>
            </a:pPr>
            <a:r>
              <a:rPr lang="en-US" sz="2200">
                <a:latin typeface="Verdana" charset="0"/>
                <a:ea typeface="ＭＳ Ｐゴシック" charset="0"/>
              </a:rPr>
              <a:t>no matter how the </a:t>
            </a:r>
            <a:r>
              <a:rPr lang="ja-JP" altLang="en-US" sz="2200">
                <a:latin typeface="Verdana" charset="0"/>
                <a:ea typeface="ＭＳ Ｐゴシック" charset="0"/>
              </a:rPr>
              <a:t>‘</a:t>
            </a:r>
            <a:r>
              <a:rPr lang="en-US" altLang="ja-JP" sz="2200">
                <a:latin typeface="Verdana" charset="0"/>
                <a:ea typeface="ＭＳ Ｐゴシック" charset="0"/>
              </a:rPr>
              <a:t>withdraw</a:t>
            </a:r>
            <a:r>
              <a:rPr lang="ja-JP" altLang="en-US" sz="2200">
                <a:latin typeface="Verdana" charset="0"/>
                <a:ea typeface="ＭＳ Ｐゴシック" charset="0"/>
              </a:rPr>
              <a:t>’</a:t>
            </a:r>
            <a:r>
              <a:rPr lang="en-US" altLang="ja-JP" sz="2200">
                <a:latin typeface="Verdana" charset="0"/>
                <a:ea typeface="ＭＳ Ｐゴシック" charset="0"/>
              </a:rPr>
              <a:t> function is implemented, these test cases will effectively test whether the implementation is satisfactory with regard to the requirements</a:t>
            </a: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6EAD6BF-38F4-A94C-A4AB-014BFAF3BE2A}" type="datetime1">
              <a:rPr lang="en-US" sz="1200"/>
              <a:pPr/>
              <a:t>12/4/18</a:t>
            </a:fld>
            <a:endParaRPr lang="en-US" sz="1200"/>
          </a:p>
        </p:txBody>
      </p:sp>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C3520BC-A84A-B641-B10E-2AF21160AB33}" type="slidenum">
              <a:rPr lang="en-US" sz="1200"/>
              <a:pPr/>
              <a:t>47</a:t>
            </a:fld>
            <a:endParaRPr lang="en-US" sz="1200"/>
          </a:p>
        </p:txBody>
      </p:sp>
      <p:sp>
        <p:nvSpPr>
          <p:cNvPr id="768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Objectives of black-box testing</a:t>
            </a:r>
          </a:p>
        </p:txBody>
      </p:sp>
      <p:sp>
        <p:nvSpPr>
          <p:cNvPr id="76805"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Identify incorrect or missing functionalities</a:t>
            </a:r>
          </a:p>
          <a:p>
            <a:pPr marL="342900" indent="-342900" eaLnBrk="1" hangingPunct="1"/>
            <a:r>
              <a:rPr lang="en-US" sz="2600">
                <a:latin typeface="Verdana" charset="0"/>
                <a:ea typeface="ＭＳ Ｐゴシック" charset="0"/>
                <a:cs typeface="ＭＳ Ｐゴシック" charset="0"/>
              </a:rPr>
              <a:t>Identify errors in interfaces among the components of the software</a:t>
            </a:r>
          </a:p>
          <a:p>
            <a:pPr marL="342900" indent="-342900" eaLnBrk="1" hangingPunct="1"/>
            <a:r>
              <a:rPr lang="en-US" sz="2600">
                <a:latin typeface="Verdana" charset="0"/>
                <a:ea typeface="ＭＳ Ｐゴシック" charset="0"/>
                <a:cs typeface="ＭＳ Ｐゴシック" charset="0"/>
              </a:rPr>
              <a:t>Identify errors in links with other programs such as databases</a:t>
            </a:r>
          </a:p>
          <a:p>
            <a:pPr marL="742950" lvl="1" indent="-285750" eaLnBrk="1" hangingPunct="1"/>
            <a:r>
              <a:rPr lang="en-US" sz="2200">
                <a:latin typeface="Verdana" charset="0"/>
                <a:ea typeface="ＭＳ Ｐゴシック" charset="0"/>
              </a:rPr>
              <a:t>a special case of the previous objective</a:t>
            </a:r>
          </a:p>
          <a:p>
            <a:pPr marL="342900" indent="-342900" eaLnBrk="1" hangingPunct="1"/>
            <a:r>
              <a:rPr lang="en-US" sz="2600">
                <a:latin typeface="Verdana" charset="0"/>
                <a:ea typeface="ＭＳ Ｐゴシック" charset="0"/>
                <a:cs typeface="ＭＳ Ｐゴシック" charset="0"/>
              </a:rPr>
              <a:t>Identify performance errors</a:t>
            </a:r>
          </a:p>
          <a:p>
            <a:pPr marL="342900" indent="-342900" eaLnBrk="1" hangingPunct="1"/>
            <a:r>
              <a:rPr lang="en-US" sz="2600">
                <a:latin typeface="Verdana" charset="0"/>
                <a:ea typeface="ＭＳ Ｐゴシック" charset="0"/>
                <a:cs typeface="ＭＳ Ｐゴシック" charset="0"/>
              </a:rPr>
              <a:t>Identify initialization and/or termination errors</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069E17A-3C26-2E4F-BA7D-ADBF8AACEF7B}" type="datetime1">
              <a:rPr lang="en-US" sz="1200"/>
              <a:pPr/>
              <a:t>12/4/18</a:t>
            </a:fld>
            <a:endParaRPr lang="en-US" sz="1200"/>
          </a:p>
        </p:txBody>
      </p:sp>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B9E80E9-0323-CD45-9ACF-8C9BE5553C08}" type="slidenum">
              <a:rPr lang="en-US" sz="1200"/>
              <a:pPr/>
              <a:t>48</a:t>
            </a:fld>
            <a:endParaRPr lang="en-US" sz="1200"/>
          </a:p>
        </p:txBody>
      </p:sp>
      <p:sp>
        <p:nvSpPr>
          <p:cNvPr id="7782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Equivalence partitioning</a:t>
            </a:r>
          </a:p>
        </p:txBody>
      </p:sp>
      <p:sp>
        <p:nvSpPr>
          <p:cNvPr id="77829"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A method to generate test data for black-box testing</a:t>
            </a:r>
          </a:p>
          <a:p>
            <a:pPr marL="342900" indent="-342900" eaLnBrk="1" hangingPunct="1">
              <a:lnSpc>
                <a:spcPct val="90000"/>
              </a:lnSpc>
            </a:pPr>
            <a:r>
              <a:rPr lang="en-US" sz="2600">
                <a:latin typeface="Verdana" charset="0"/>
                <a:ea typeface="ＭＳ Ｐゴシック" charset="0"/>
                <a:cs typeface="ＭＳ Ｐゴシック" charset="0"/>
              </a:rPr>
              <a:t>Divides the input domain (the set of values that can be used as input) into mutually disjoint subsets</a:t>
            </a:r>
          </a:p>
          <a:p>
            <a:pPr marL="742950" lvl="1" indent="-285750" eaLnBrk="1" hangingPunct="1">
              <a:lnSpc>
                <a:spcPct val="90000"/>
              </a:lnSpc>
            </a:pPr>
            <a:r>
              <a:rPr lang="en-US" sz="2200">
                <a:latin typeface="Verdana" charset="0"/>
                <a:ea typeface="ＭＳ Ｐゴシック" charset="0"/>
              </a:rPr>
              <a:t>these subsets are called </a:t>
            </a:r>
            <a:r>
              <a:rPr lang="ja-JP" altLang="en-US" sz="2200">
                <a:latin typeface="Verdana" charset="0"/>
                <a:ea typeface="ＭＳ Ｐゴシック" charset="0"/>
              </a:rPr>
              <a:t>‘</a:t>
            </a:r>
            <a:r>
              <a:rPr lang="en-US" altLang="ja-JP" sz="2200" i="1">
                <a:latin typeface="Verdana" charset="0"/>
                <a:ea typeface="ＭＳ Ｐゴシック" charset="0"/>
              </a:rPr>
              <a:t>equivalence classes</a:t>
            </a:r>
            <a:r>
              <a:rPr lang="ja-JP" altLang="en-US" sz="2200">
                <a:latin typeface="Verdana" charset="0"/>
                <a:ea typeface="ＭＳ Ｐゴシック" charset="0"/>
              </a:rPr>
              <a:t>’</a:t>
            </a:r>
            <a:endParaRPr lang="en-US" altLang="ja-JP" sz="2200">
              <a:latin typeface="Verdana" charset="0"/>
              <a:ea typeface="ＭＳ Ｐゴシック" charset="0"/>
            </a:endParaRPr>
          </a:p>
          <a:p>
            <a:pPr marL="342900" indent="-342900" eaLnBrk="1" hangingPunct="1">
              <a:lnSpc>
                <a:spcPct val="90000"/>
              </a:lnSpc>
            </a:pPr>
            <a:r>
              <a:rPr lang="en-US" sz="2600">
                <a:latin typeface="Verdana" charset="0"/>
                <a:ea typeface="ＭＳ Ｐゴシック" charset="0"/>
                <a:cs typeface="ＭＳ Ｐゴシック" charset="0"/>
              </a:rPr>
              <a:t>Each member in a subset has the same characteristic as that of the other elements in the same subset</a:t>
            </a:r>
          </a:p>
          <a:p>
            <a:pPr marL="742950" lvl="1" indent="-285750" eaLnBrk="1" hangingPunct="1">
              <a:lnSpc>
                <a:spcPct val="90000"/>
              </a:lnSpc>
            </a:pPr>
            <a:r>
              <a:rPr lang="en-US" sz="2200">
                <a:latin typeface="Verdana" charset="0"/>
                <a:ea typeface="ＭＳ Ｐゴシック" charset="0"/>
              </a:rPr>
              <a:t>consequence: it is sufficient to select one data from each subset </a:t>
            </a:r>
            <a:r>
              <a:rPr lang="en-US" sz="2200">
                <a:latin typeface="Verdana" charset="0"/>
                <a:ea typeface="ＭＳ Ｐゴシック" charset="0"/>
                <a:sym typeface="Wingdings" charset="0"/>
              </a:rPr>
              <a:t> reduce the time for testing</a:t>
            </a: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Verdana" charset="0"/>
                <a:ea typeface="ＭＳ Ｐゴシック" charset="0"/>
                <a:cs typeface="ＭＳ Ｐゴシック" charset="0"/>
              </a:rPr>
              <a:t>Mathematical Definition of Equivalence Classes</a:t>
            </a:r>
            <a:endParaRPr lang="en-US" dirty="0"/>
          </a:p>
        </p:txBody>
      </p:sp>
      <p:sp>
        <p:nvSpPr>
          <p:cNvPr id="3" name="Content Placeholder 2"/>
          <p:cNvSpPr>
            <a:spLocks noGrp="1"/>
          </p:cNvSpPr>
          <p:nvPr>
            <p:ph idx="1"/>
          </p:nvPr>
        </p:nvSpPr>
        <p:spPr/>
        <p:txBody>
          <a:bodyPr/>
          <a:lstStyle/>
          <a:p>
            <a:pPr eaLnBrk="1" hangingPunct="1"/>
            <a:r>
              <a:rPr lang="en-US" sz="2600" dirty="0">
                <a:latin typeface="Verdana" charset="0"/>
                <a:ea typeface="ＭＳ Ｐゴシック" charset="0"/>
                <a:cs typeface="ＭＳ Ｐゴシック" charset="0"/>
              </a:rPr>
              <a:t>Given a set S, the equivalence classes of S are the subsets S</a:t>
            </a:r>
            <a:r>
              <a:rPr lang="en-US" sz="2600" baseline="-25000" dirty="0">
                <a:latin typeface="Verdana" charset="0"/>
                <a:ea typeface="ＭＳ Ｐゴシック" charset="0"/>
                <a:cs typeface="ＭＳ Ｐゴシック" charset="0"/>
              </a:rPr>
              <a:t>1</a:t>
            </a:r>
            <a:r>
              <a:rPr lang="en-US" sz="2600" dirty="0">
                <a:latin typeface="Verdana" charset="0"/>
                <a:ea typeface="ＭＳ Ｐゴシック" charset="0"/>
                <a:cs typeface="ＭＳ Ｐゴシック" charset="0"/>
              </a:rPr>
              <a:t>, S</a:t>
            </a:r>
            <a:r>
              <a:rPr lang="en-US" sz="2600" baseline="-25000" dirty="0">
                <a:latin typeface="Verdana" charset="0"/>
                <a:ea typeface="ＭＳ Ｐゴシック" charset="0"/>
                <a:cs typeface="ＭＳ Ｐゴシック" charset="0"/>
              </a:rPr>
              <a:t>2</a:t>
            </a:r>
            <a:r>
              <a:rPr lang="en-US" sz="2600" dirty="0">
                <a:latin typeface="Verdana" charset="0"/>
                <a:ea typeface="ＭＳ Ｐゴシック" charset="0"/>
                <a:cs typeface="ＭＳ Ｐゴシック" charset="0"/>
              </a:rPr>
              <a:t>, …, </a:t>
            </a:r>
            <a:r>
              <a:rPr lang="en-US" sz="2600" dirty="0" err="1">
                <a:latin typeface="Verdana" charset="0"/>
                <a:ea typeface="ＭＳ Ｐゴシック" charset="0"/>
                <a:cs typeface="ＭＳ Ｐゴシック" charset="0"/>
              </a:rPr>
              <a:t>S</a:t>
            </a:r>
            <a:r>
              <a:rPr lang="en-US" sz="2600" baseline="-25000" dirty="0" err="1">
                <a:latin typeface="Verdana" charset="0"/>
                <a:ea typeface="ＭＳ Ｐゴシック" charset="0"/>
                <a:cs typeface="ＭＳ Ｐゴシック" charset="0"/>
              </a:rPr>
              <a:t>n</a:t>
            </a:r>
            <a:r>
              <a:rPr lang="en-US" sz="2600" dirty="0">
                <a:latin typeface="Verdana" charset="0"/>
                <a:ea typeface="ＭＳ Ｐゴシック" charset="0"/>
                <a:cs typeface="ＭＳ Ｐゴシック" charset="0"/>
              </a:rPr>
              <a:t> such that </a:t>
            </a:r>
          </a:p>
          <a:p>
            <a:pPr lvl="1" eaLnBrk="1" hangingPunct="1"/>
            <a:r>
              <a:rPr lang="en-US" sz="2200" dirty="0">
                <a:latin typeface="Verdana" charset="0"/>
                <a:ea typeface="ＭＳ Ｐゴシック" charset="0"/>
              </a:rPr>
              <a:t>S</a:t>
            </a:r>
            <a:r>
              <a:rPr lang="en-US" sz="2200" baseline="-25000" dirty="0">
                <a:latin typeface="Verdana" charset="0"/>
                <a:ea typeface="ＭＳ Ｐゴシック" charset="0"/>
              </a:rPr>
              <a:t>1</a:t>
            </a:r>
            <a:r>
              <a:rPr lang="en-US" sz="2200" dirty="0">
                <a:latin typeface="Verdana" charset="0"/>
                <a:ea typeface="ＭＳ Ｐゴシック" charset="0"/>
              </a:rPr>
              <a:t>    S</a:t>
            </a:r>
            <a:r>
              <a:rPr lang="en-US" sz="2200" baseline="-25000" dirty="0">
                <a:latin typeface="Verdana" charset="0"/>
                <a:ea typeface="ＭＳ Ｐゴシック" charset="0"/>
              </a:rPr>
              <a:t>2</a:t>
            </a:r>
            <a:r>
              <a:rPr lang="en-US" sz="2200" dirty="0">
                <a:latin typeface="Verdana" charset="0"/>
                <a:ea typeface="ＭＳ Ｐゴシック" charset="0"/>
              </a:rPr>
              <a:t>   </a:t>
            </a:r>
            <a:r>
              <a:rPr lang="en-US" sz="2200" dirty="0" smtClean="0">
                <a:latin typeface="Verdana" charset="0"/>
                <a:ea typeface="ＭＳ Ｐゴシック" charset="0"/>
              </a:rPr>
              <a:t> …   </a:t>
            </a:r>
            <a:r>
              <a:rPr lang="en-US" sz="2200" dirty="0" err="1" smtClean="0">
                <a:latin typeface="Verdana" charset="0"/>
                <a:ea typeface="ＭＳ Ｐゴシック" charset="0"/>
              </a:rPr>
              <a:t>S</a:t>
            </a:r>
            <a:r>
              <a:rPr lang="en-US" sz="2200" baseline="-25000" dirty="0" err="1" smtClean="0">
                <a:latin typeface="Verdana" charset="0"/>
                <a:ea typeface="ＭＳ Ｐゴシック" charset="0"/>
              </a:rPr>
              <a:t>n</a:t>
            </a:r>
            <a:r>
              <a:rPr lang="en-US" sz="2200" dirty="0" smtClean="0">
                <a:latin typeface="Verdana" charset="0"/>
                <a:ea typeface="ＭＳ Ｐゴシック" charset="0"/>
              </a:rPr>
              <a:t> </a:t>
            </a:r>
            <a:r>
              <a:rPr lang="en-US" sz="2200" dirty="0">
                <a:latin typeface="Verdana" charset="0"/>
                <a:ea typeface="ＭＳ Ｐゴシック" charset="0"/>
              </a:rPr>
              <a:t>=S</a:t>
            </a:r>
          </a:p>
          <a:p>
            <a:pPr lvl="1" eaLnBrk="1" hangingPunct="1"/>
            <a:r>
              <a:rPr lang="en-US" sz="2200" dirty="0">
                <a:latin typeface="Verdana" charset="0"/>
                <a:ea typeface="ＭＳ Ｐゴシック" charset="0"/>
              </a:rPr>
              <a:t>S</a:t>
            </a:r>
            <a:r>
              <a:rPr lang="en-US" sz="2200" baseline="-25000" dirty="0">
                <a:latin typeface="Verdana" charset="0"/>
                <a:ea typeface="ＭＳ Ｐゴシック" charset="0"/>
              </a:rPr>
              <a:t>i</a:t>
            </a:r>
            <a:r>
              <a:rPr lang="en-US" sz="2200" dirty="0">
                <a:latin typeface="Verdana" charset="0"/>
                <a:ea typeface="ＭＳ Ｐゴシック" charset="0"/>
              </a:rPr>
              <a:t>    </a:t>
            </a:r>
            <a:r>
              <a:rPr lang="en-US" sz="2200" dirty="0" err="1">
                <a:latin typeface="Verdana" charset="0"/>
                <a:ea typeface="ＭＳ Ｐゴシック" charset="0"/>
              </a:rPr>
              <a:t>S</a:t>
            </a:r>
            <a:r>
              <a:rPr lang="en-US" sz="2200" baseline="-25000" dirty="0" err="1">
                <a:latin typeface="Verdana" charset="0"/>
                <a:ea typeface="ＭＳ Ｐゴシック" charset="0"/>
              </a:rPr>
              <a:t>j</a:t>
            </a:r>
            <a:r>
              <a:rPr lang="en-US" sz="2200" dirty="0">
                <a:latin typeface="Verdana" charset="0"/>
                <a:ea typeface="ＭＳ Ｐゴシック" charset="0"/>
              </a:rPr>
              <a:t> = {}, for 1&lt;</a:t>
            </a:r>
            <a:r>
              <a:rPr lang="en-US" sz="2200" dirty="0" err="1">
                <a:latin typeface="Verdana" charset="0"/>
                <a:ea typeface="ＭＳ Ｐゴシック" charset="0"/>
              </a:rPr>
              <a:t>i</a:t>
            </a:r>
            <a:r>
              <a:rPr lang="en-US" sz="2200" dirty="0">
                <a:latin typeface="Verdana" charset="0"/>
                <a:ea typeface="ＭＳ Ｐゴシック" charset="0"/>
              </a:rPr>
              <a:t>, j&lt;=n, </a:t>
            </a:r>
            <a:r>
              <a:rPr lang="en-US" sz="2200" dirty="0" err="1">
                <a:latin typeface="Verdana" charset="0"/>
                <a:ea typeface="ＭＳ Ｐゴシック" charset="0"/>
              </a:rPr>
              <a:t>i</a:t>
            </a:r>
            <a:r>
              <a:rPr lang="en-US" sz="2200" dirty="0">
                <a:latin typeface="Verdana" charset="0"/>
                <a:ea typeface="ＭＳ Ｐゴシック" charset="0"/>
              </a:rPr>
              <a:t>   </a:t>
            </a:r>
            <a:r>
              <a:rPr lang="en-US" sz="2200" dirty="0" smtClean="0">
                <a:latin typeface="Verdana" charset="0"/>
                <a:ea typeface="ＭＳ Ｐゴシック" charset="0"/>
              </a:rPr>
              <a:t>  j</a:t>
            </a:r>
            <a:endParaRPr lang="en-US" sz="2200" dirty="0">
              <a:latin typeface="Verdana" charset="0"/>
              <a:ea typeface="ＭＳ Ｐゴシック" charset="0"/>
            </a:endParaRPr>
          </a:p>
          <a:p>
            <a:pPr eaLnBrk="1" hangingPunct="1"/>
            <a:r>
              <a:rPr lang="en-US" sz="2600" dirty="0">
                <a:latin typeface="Verdana" charset="0"/>
                <a:ea typeface="ＭＳ Ｐゴシック" charset="0"/>
                <a:cs typeface="ＭＳ Ｐゴシック" charset="0"/>
              </a:rPr>
              <a:t>The first condition asserts that the subsets are partitions of the given set S</a:t>
            </a:r>
          </a:p>
          <a:p>
            <a:pPr eaLnBrk="1" hangingPunct="1"/>
            <a:r>
              <a:rPr lang="en-US" sz="2600" dirty="0">
                <a:latin typeface="Verdana" charset="0"/>
                <a:ea typeface="ＭＳ Ｐゴシック" charset="0"/>
                <a:cs typeface="ＭＳ Ｐゴシック" charset="0"/>
              </a:rPr>
              <a:t>The second condition asserts that the subsets are mutually </a:t>
            </a:r>
            <a:r>
              <a:rPr lang="en-US" sz="2600" dirty="0" smtClean="0">
                <a:latin typeface="Verdana" charset="0"/>
                <a:ea typeface="ＭＳ Ｐゴシック" charset="0"/>
                <a:cs typeface="ＭＳ Ｐゴシック" charset="0"/>
              </a:rPr>
              <a:t>exclusive</a:t>
            </a:r>
            <a:endParaRPr lang="en-US" sz="2600" dirty="0">
              <a:latin typeface="Verdana" charset="0"/>
              <a:ea typeface="ＭＳ Ｐゴシック" charset="0"/>
              <a:cs typeface="ＭＳ Ｐゴシック" charset="0"/>
            </a:endParaRPr>
          </a:p>
        </p:txBody>
      </p:sp>
      <p:sp>
        <p:nvSpPr>
          <p:cNvPr id="4" name="Date Placeholder 3"/>
          <p:cNvSpPr>
            <a:spLocks noGrp="1"/>
          </p:cNvSpPr>
          <p:nvPr>
            <p:ph type="dt" sz="half" idx="10"/>
          </p:nvPr>
        </p:nvSpPr>
        <p:spPr/>
        <p:txBody>
          <a:bodyPr/>
          <a:lstStyle/>
          <a:p>
            <a:pPr>
              <a:defRPr/>
            </a:pPr>
            <a:fld id="{6C7B3A70-71F8-C246-8CEF-6582DC339FBF}" type="datetime1">
              <a:rPr lang="en-US" smtClean="0"/>
              <a:pPr>
                <a:defRPr/>
              </a:pPr>
              <a:t>12/4/18</a:t>
            </a:fld>
            <a:endParaRPr lang="en-US"/>
          </a:p>
        </p:txBody>
      </p:sp>
      <p:sp>
        <p:nvSpPr>
          <p:cNvPr id="5" name="Footer Placeholder 4"/>
          <p:cNvSpPr>
            <a:spLocks noGrp="1"/>
          </p:cNvSpPr>
          <p:nvPr>
            <p:ph type="ftr" sz="quarter" idx="11"/>
          </p:nvPr>
        </p:nvSpPr>
        <p:spPr/>
        <p:txBody>
          <a:bodyPr/>
          <a:lstStyle/>
          <a:p>
            <a:pPr>
              <a:defRPr/>
            </a:pPr>
            <a:r>
              <a:rPr lang="en-US" smtClean="0"/>
              <a:t>Lecture 9</a:t>
            </a:r>
            <a:endParaRPr lang="en-US"/>
          </a:p>
        </p:txBody>
      </p:sp>
      <p:sp>
        <p:nvSpPr>
          <p:cNvPr id="6" name="Slide Number Placeholder 5"/>
          <p:cNvSpPr>
            <a:spLocks noGrp="1"/>
          </p:cNvSpPr>
          <p:nvPr>
            <p:ph type="sldNum" sz="quarter" idx="12"/>
          </p:nvPr>
        </p:nvSpPr>
        <p:spPr/>
        <p:txBody>
          <a:bodyPr/>
          <a:lstStyle/>
          <a:p>
            <a:pPr>
              <a:defRPr/>
            </a:pPr>
            <a:fld id="{9694CE86-4E78-014D-B404-A23F71CBE810}" type="slidenum">
              <a:rPr lang="en-US" smtClean="0"/>
              <a:pPr>
                <a:defRPr/>
              </a:pPr>
              <a:t>49</a:t>
            </a:fld>
            <a:endParaRPr lang="en-US"/>
          </a:p>
        </p:txBody>
      </p:sp>
      <p:graphicFrame>
        <p:nvGraphicFramePr>
          <p:cNvPr id="7" name="Object 5"/>
          <p:cNvGraphicFramePr>
            <a:graphicFrameLocks noChangeAspect="1"/>
          </p:cNvGraphicFramePr>
          <p:nvPr>
            <p:extLst>
              <p:ext uri="{D42A27DB-BD31-4B8C-83A1-F6EECF244321}">
                <p14:modId xmlns:p14="http://schemas.microsoft.com/office/powerpoint/2010/main" val="150350894"/>
              </p:ext>
            </p:extLst>
          </p:nvPr>
        </p:nvGraphicFramePr>
        <p:xfrm>
          <a:off x="5692775" y="2971801"/>
          <a:ext cx="250825" cy="381000"/>
        </p:xfrm>
        <a:graphic>
          <a:graphicData uri="http://schemas.openxmlformats.org/presentationml/2006/ole">
            <mc:AlternateContent xmlns:mc="http://schemas.openxmlformats.org/markup-compatibility/2006">
              <mc:Choice xmlns:v="urn:schemas-microsoft-com:vml" Requires="v">
                <p:oleObj spid="_x0000_s1466" name="Equation" r:id="rId4" imgW="139680" imgH="139680" progId="Equation.3">
                  <p:embed/>
                </p:oleObj>
              </mc:Choice>
              <mc:Fallback>
                <p:oleObj name="Equation" r:id="rId4" imgW="139680" imgH="1396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2775" y="2971801"/>
                        <a:ext cx="250825" cy="381000"/>
                      </a:xfrm>
                      <a:prstGeom prst="rect">
                        <a:avLst/>
                      </a:prstGeom>
                      <a:noFill/>
                      <a:ln>
                        <a:noFill/>
                      </a:ln>
                      <a:effectLst/>
                    </p:spPr>
                  </p:pic>
                </p:oleObj>
              </mc:Fallback>
            </mc:AlternateContent>
          </a:graphicData>
        </a:graphic>
      </p:graphicFrame>
      <p:graphicFrame>
        <p:nvGraphicFramePr>
          <p:cNvPr id="8" name="Object 4"/>
          <p:cNvGraphicFramePr>
            <a:graphicFrameLocks noChangeAspect="1"/>
          </p:cNvGraphicFramePr>
          <p:nvPr/>
        </p:nvGraphicFramePr>
        <p:xfrm>
          <a:off x="1884363" y="3160713"/>
          <a:ext cx="249237" cy="192087"/>
        </p:xfrm>
        <a:graphic>
          <a:graphicData uri="http://schemas.openxmlformats.org/presentationml/2006/ole">
            <mc:AlternateContent xmlns:mc="http://schemas.openxmlformats.org/markup-compatibility/2006">
              <mc:Choice xmlns:v="urn:schemas-microsoft-com:vml" Requires="v">
                <p:oleObj spid="_x0000_s1467" name="Equation" r:id="rId6" imgW="164880" imgH="126720" progId="Equation.3">
                  <p:embed/>
                </p:oleObj>
              </mc:Choice>
              <mc:Fallback>
                <p:oleObj name="Equation" r:id="rId6" imgW="164880" imgH="126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4363" y="3160713"/>
                        <a:ext cx="249237" cy="192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1981200" y="2765425"/>
          <a:ext cx="268288" cy="206375"/>
        </p:xfrm>
        <a:graphic>
          <a:graphicData uri="http://schemas.openxmlformats.org/presentationml/2006/ole">
            <mc:AlternateContent xmlns:mc="http://schemas.openxmlformats.org/markup-compatibility/2006">
              <mc:Choice xmlns:v="urn:schemas-microsoft-com:vml" Requires="v">
                <p:oleObj spid="_x0000_s1468" name="Equation" r:id="rId8" imgW="164880" imgH="126720" progId="Equation.3">
                  <p:embed/>
                </p:oleObj>
              </mc:Choice>
              <mc:Fallback>
                <p:oleObj name="Equation" r:id="rId8"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2765425"/>
                        <a:ext cx="268288" cy="20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 name="Object 3"/>
          <p:cNvGraphicFramePr>
            <a:graphicFrameLocks noChangeAspect="1"/>
          </p:cNvGraphicFramePr>
          <p:nvPr>
            <p:extLst>
              <p:ext uri="{D42A27DB-BD31-4B8C-83A1-F6EECF244321}">
                <p14:modId xmlns:p14="http://schemas.microsoft.com/office/powerpoint/2010/main" val="1093488113"/>
              </p:ext>
            </p:extLst>
          </p:nvPr>
        </p:nvGraphicFramePr>
        <p:xfrm>
          <a:off x="2703512" y="2765425"/>
          <a:ext cx="268288" cy="206375"/>
        </p:xfrm>
        <a:graphic>
          <a:graphicData uri="http://schemas.openxmlformats.org/presentationml/2006/ole">
            <mc:AlternateContent xmlns:mc="http://schemas.openxmlformats.org/markup-compatibility/2006">
              <mc:Choice xmlns:v="urn:schemas-microsoft-com:vml" Requires="v">
                <p:oleObj spid="_x0000_s1469" name="Equation" r:id="rId10" imgW="164880" imgH="126720" progId="Equation.3">
                  <p:embed/>
                </p:oleObj>
              </mc:Choice>
              <mc:Fallback>
                <p:oleObj name="Equation" r:id="rId10"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3512" y="2765425"/>
                        <a:ext cx="268288" cy="20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 name="Object 3"/>
          <p:cNvGraphicFramePr>
            <a:graphicFrameLocks noChangeAspect="1"/>
          </p:cNvGraphicFramePr>
          <p:nvPr>
            <p:extLst>
              <p:ext uri="{D42A27DB-BD31-4B8C-83A1-F6EECF244321}">
                <p14:modId xmlns:p14="http://schemas.microsoft.com/office/powerpoint/2010/main" val="2638429799"/>
              </p:ext>
            </p:extLst>
          </p:nvPr>
        </p:nvGraphicFramePr>
        <p:xfrm>
          <a:off x="3236912" y="2743200"/>
          <a:ext cx="268288" cy="206375"/>
        </p:xfrm>
        <a:graphic>
          <a:graphicData uri="http://schemas.openxmlformats.org/presentationml/2006/ole">
            <mc:AlternateContent xmlns:mc="http://schemas.openxmlformats.org/markup-compatibility/2006">
              <mc:Choice xmlns:v="urn:schemas-microsoft-com:vml" Requires="v">
                <p:oleObj spid="_x0000_s1470" name="Equation" r:id="rId11" imgW="164880" imgH="126720" progId="Equation.3">
                  <p:embed/>
                </p:oleObj>
              </mc:Choice>
              <mc:Fallback>
                <p:oleObj name="Equation" r:id="rId11" imgW="164880" imgH="126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6912" y="2743200"/>
                        <a:ext cx="268288" cy="20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7113943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9958E9C-E13F-3441-A99E-CBD2DCA345C8}" type="datetime1">
              <a:rPr lang="en-US" sz="1200"/>
              <a:pPr/>
              <a:t>12/4/18</a:t>
            </a:fld>
            <a:endParaRPr lang="en-US" sz="1200"/>
          </a:p>
        </p:txBody>
      </p:sp>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E7C67AA-8385-2E45-B019-BDF94516622D}" type="slidenum">
              <a:rPr lang="en-US" sz="1200"/>
              <a:pPr/>
              <a:t>5</a:t>
            </a:fld>
            <a:endParaRPr lang="en-US" sz="1200"/>
          </a:p>
        </p:txBody>
      </p:sp>
      <p:sp>
        <p:nvSpPr>
          <p:cNvPr id="23556"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Principles of inspecting</a:t>
            </a:r>
          </a:p>
        </p:txBody>
      </p:sp>
      <p:sp>
        <p:nvSpPr>
          <p:cNvPr id="23557" name="Rectangle 3"/>
          <p:cNvSpPr>
            <a:spLocks noGrp="1" noChangeArrowheads="1"/>
          </p:cNvSpPr>
          <p:nvPr>
            <p:ph type="body" idx="1"/>
          </p:nvPr>
        </p:nvSpPr>
        <p:spPr>
          <a:xfrm>
            <a:off x="457200" y="1600200"/>
            <a:ext cx="8458200" cy="4267200"/>
          </a:xfrm>
        </p:spPr>
        <p:txBody>
          <a:bodyPr/>
          <a:lstStyle/>
          <a:p>
            <a:pPr algn="just" eaLnBrk="1" hangingPunct="1"/>
            <a:r>
              <a:rPr lang="en-GB" sz="2400">
                <a:latin typeface="Verdana" charset="0"/>
                <a:ea typeface="ＭＳ Ｐゴシック" charset="0"/>
                <a:cs typeface="ＭＳ Ｐゴシック" charset="0"/>
              </a:rPr>
              <a:t>Inspect the most important documents of all types</a:t>
            </a:r>
          </a:p>
          <a:p>
            <a:pPr lvl="1" algn="just" eaLnBrk="1" hangingPunct="1"/>
            <a:r>
              <a:rPr lang="en-GB" sz="2000">
                <a:latin typeface="Verdana" charset="0"/>
                <a:ea typeface="ＭＳ Ｐゴシック" charset="0"/>
              </a:rPr>
              <a:t>code, design documents, test plans and requirements</a:t>
            </a:r>
            <a:r>
              <a:rPr lang="en-US">
                <a:latin typeface="Verdana" charset="0"/>
                <a:ea typeface="ＭＳ Ｐゴシック" charset="0"/>
              </a:rPr>
              <a:t>  </a:t>
            </a:r>
          </a:p>
          <a:p>
            <a:pPr algn="just" eaLnBrk="1" hangingPunct="1"/>
            <a:r>
              <a:rPr lang="en-GB" sz="2400">
                <a:latin typeface="Verdana" charset="0"/>
                <a:ea typeface="ＭＳ Ｐゴシック" charset="0"/>
                <a:cs typeface="ＭＳ Ｐゴシック" charset="0"/>
              </a:rPr>
              <a:t>Choose an effective and efficient inspection team</a:t>
            </a:r>
          </a:p>
          <a:p>
            <a:pPr lvl="1" algn="just" eaLnBrk="1" hangingPunct="1"/>
            <a:r>
              <a:rPr lang="en-GB" sz="2300">
                <a:latin typeface="Verdana" charset="0"/>
                <a:ea typeface="ＭＳ Ｐゴシック" charset="0"/>
              </a:rPr>
              <a:t>between two and five people</a:t>
            </a:r>
            <a:r>
              <a:rPr lang="en-US" sz="2300">
                <a:latin typeface="Verdana" charset="0"/>
                <a:ea typeface="ＭＳ Ｐゴシック" charset="0"/>
              </a:rPr>
              <a:t> </a:t>
            </a:r>
          </a:p>
          <a:p>
            <a:pPr lvl="1" algn="just" eaLnBrk="1" hangingPunct="1"/>
            <a:r>
              <a:rPr lang="en-US" sz="2300">
                <a:latin typeface="Verdana" charset="0"/>
                <a:ea typeface="ＭＳ Ｐゴシック" charset="0"/>
              </a:rPr>
              <a:t>Including experienced software engineers </a:t>
            </a:r>
          </a:p>
          <a:p>
            <a:pPr algn="just" eaLnBrk="1" hangingPunct="1"/>
            <a:r>
              <a:rPr lang="en-GB" sz="2400">
                <a:latin typeface="Verdana" charset="0"/>
                <a:ea typeface="ＭＳ Ｐゴシック" charset="0"/>
                <a:cs typeface="ＭＳ Ｐゴシック" charset="0"/>
              </a:rPr>
              <a:t>Require that participants prepare for inspections</a:t>
            </a:r>
          </a:p>
          <a:p>
            <a:pPr lvl="1" algn="just" eaLnBrk="1" hangingPunct="1"/>
            <a:r>
              <a:rPr lang="en-GB" sz="2000">
                <a:latin typeface="Verdana" charset="0"/>
                <a:ea typeface="ＭＳ Ｐゴシック" charset="0"/>
              </a:rPr>
              <a:t>They should study the documents prior to the meeting and come prepared with a list of defects</a:t>
            </a:r>
            <a:r>
              <a:rPr lang="en-US" sz="2000">
                <a:latin typeface="Verdana" charset="0"/>
                <a:ea typeface="ＭＳ Ｐゴシック" charset="0"/>
              </a:rPr>
              <a:t>  </a:t>
            </a:r>
            <a:endParaRPr lang="en-GB" sz="2000">
              <a:latin typeface="Verdana" charset="0"/>
              <a:ea typeface="ＭＳ Ｐゴシック" charset="0"/>
            </a:endParaRPr>
          </a:p>
          <a:p>
            <a:pPr algn="just" eaLnBrk="1" hangingPunct="1"/>
            <a:r>
              <a:rPr lang="en-GB" sz="2400">
                <a:latin typeface="Verdana" charset="0"/>
                <a:ea typeface="ＭＳ Ｐゴシック" charset="0"/>
                <a:cs typeface="ＭＳ Ｐゴシック" charset="0"/>
              </a:rPr>
              <a:t>Only inspect documents that are ready</a:t>
            </a:r>
          </a:p>
          <a:p>
            <a:pPr lvl="1" algn="just" eaLnBrk="1" hangingPunct="1"/>
            <a:r>
              <a:rPr lang="en-GB" sz="2000">
                <a:latin typeface="Verdana" charset="0"/>
                <a:ea typeface="ＭＳ Ｐゴシック" charset="0"/>
              </a:rPr>
              <a:t>Attempting to inspect a very poor document will result in defects being missed</a:t>
            </a:r>
            <a:r>
              <a:rPr lang="en-US" sz="2000">
                <a:latin typeface="Verdana" charset="0"/>
                <a:ea typeface="ＭＳ Ｐゴシック" charset="0"/>
              </a:rPr>
              <a:t>  </a:t>
            </a:r>
            <a:endParaRPr lang="en-GB" sz="20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955EFA-12BD-764B-B09C-56DE22DBA2F0}" type="datetime1">
              <a:rPr lang="en-US" sz="1200"/>
              <a:pPr/>
              <a:t>12/4/18</a:t>
            </a:fld>
            <a:endParaRPr lang="en-US" sz="1200"/>
          </a:p>
        </p:txBody>
      </p:sp>
      <p:sp>
        <p:nvSpPr>
          <p:cNvPr id="788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88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527392-6E2D-A549-9ABD-11C35C56D205}" type="slidenum">
              <a:rPr lang="en-US" sz="1200"/>
              <a:pPr/>
              <a:t>50</a:t>
            </a:fld>
            <a:endParaRPr lang="en-US" sz="1200"/>
          </a:p>
        </p:txBody>
      </p:sp>
      <p:sp>
        <p:nvSpPr>
          <p:cNvPr id="78852" name="Oval 2"/>
          <p:cNvSpPr>
            <a:spLocks noChangeArrowheads="1"/>
          </p:cNvSpPr>
          <p:nvPr/>
        </p:nvSpPr>
        <p:spPr bwMode="auto">
          <a:xfrm>
            <a:off x="1524000" y="685800"/>
            <a:ext cx="5715000" cy="21336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8853" name="Oval 3"/>
          <p:cNvSpPr>
            <a:spLocks noChangeArrowheads="1"/>
          </p:cNvSpPr>
          <p:nvPr/>
        </p:nvSpPr>
        <p:spPr bwMode="auto">
          <a:xfrm>
            <a:off x="2438400" y="4800600"/>
            <a:ext cx="4648200" cy="1143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8854" name="Rectangle 4"/>
          <p:cNvSpPr>
            <a:spLocks noChangeArrowheads="1"/>
          </p:cNvSpPr>
          <p:nvPr/>
        </p:nvSpPr>
        <p:spPr bwMode="auto">
          <a:xfrm>
            <a:off x="2514600" y="3276600"/>
            <a:ext cx="4495800" cy="838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8859" name="Oval 9"/>
          <p:cNvSpPr>
            <a:spLocks noChangeArrowheads="1"/>
          </p:cNvSpPr>
          <p:nvPr/>
        </p:nvSpPr>
        <p:spPr bwMode="auto">
          <a:xfrm>
            <a:off x="3200400" y="5029200"/>
            <a:ext cx="1371600" cy="762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8860" name="Oval 10"/>
          <p:cNvSpPr>
            <a:spLocks noChangeArrowheads="1"/>
          </p:cNvSpPr>
          <p:nvPr/>
        </p:nvSpPr>
        <p:spPr bwMode="auto">
          <a:xfrm>
            <a:off x="4343400" y="4953000"/>
            <a:ext cx="1371600" cy="762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8861" name="Line 11"/>
          <p:cNvSpPr>
            <a:spLocks noChangeShapeType="1"/>
          </p:cNvSpPr>
          <p:nvPr/>
        </p:nvSpPr>
        <p:spPr bwMode="auto">
          <a:xfrm>
            <a:off x="2590800" y="1981200"/>
            <a:ext cx="6858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2" name="Line 12"/>
          <p:cNvSpPr>
            <a:spLocks noChangeShapeType="1"/>
          </p:cNvSpPr>
          <p:nvPr/>
        </p:nvSpPr>
        <p:spPr bwMode="auto">
          <a:xfrm flipH="1">
            <a:off x="3962400" y="1371600"/>
            <a:ext cx="76200" cy="1905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3" name="Line 13"/>
          <p:cNvSpPr>
            <a:spLocks noChangeShapeType="1"/>
          </p:cNvSpPr>
          <p:nvPr/>
        </p:nvSpPr>
        <p:spPr bwMode="auto">
          <a:xfrm>
            <a:off x="4953000" y="24384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4" name="Line 14"/>
          <p:cNvSpPr>
            <a:spLocks noChangeShapeType="1"/>
          </p:cNvSpPr>
          <p:nvPr/>
        </p:nvSpPr>
        <p:spPr bwMode="auto">
          <a:xfrm flipH="1">
            <a:off x="5867400" y="1752600"/>
            <a:ext cx="609600" cy="1524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5" name="Line 15"/>
          <p:cNvSpPr>
            <a:spLocks noChangeShapeType="1"/>
          </p:cNvSpPr>
          <p:nvPr/>
        </p:nvSpPr>
        <p:spPr bwMode="auto">
          <a:xfrm>
            <a:off x="3505200" y="4114800"/>
            <a:ext cx="381000" cy="914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6" name="Line 16"/>
          <p:cNvSpPr>
            <a:spLocks noChangeShapeType="1"/>
          </p:cNvSpPr>
          <p:nvPr/>
        </p:nvSpPr>
        <p:spPr bwMode="auto">
          <a:xfrm flipH="1">
            <a:off x="3962400" y="4114800"/>
            <a:ext cx="76200" cy="990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7" name="Line 17"/>
          <p:cNvSpPr>
            <a:spLocks noChangeShapeType="1"/>
          </p:cNvSpPr>
          <p:nvPr/>
        </p:nvSpPr>
        <p:spPr bwMode="auto">
          <a:xfrm flipH="1">
            <a:off x="4267200" y="4114800"/>
            <a:ext cx="1447800" cy="990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8" name="Line 18"/>
          <p:cNvSpPr>
            <a:spLocks noChangeShapeType="1"/>
          </p:cNvSpPr>
          <p:nvPr/>
        </p:nvSpPr>
        <p:spPr bwMode="auto">
          <a:xfrm flipH="1">
            <a:off x="4419600" y="4114800"/>
            <a:ext cx="60960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9" name="Text Box 19"/>
          <p:cNvSpPr txBox="1">
            <a:spLocks noChangeArrowheads="1"/>
          </p:cNvSpPr>
          <p:nvPr/>
        </p:nvSpPr>
        <p:spPr bwMode="auto">
          <a:xfrm>
            <a:off x="3124200" y="34290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a:latin typeface="Times New Roman" charset="0"/>
              </a:rPr>
              <a:t>Software system</a:t>
            </a:r>
          </a:p>
        </p:txBody>
      </p:sp>
      <p:sp>
        <p:nvSpPr>
          <p:cNvPr id="78870" name="Text Box 20"/>
          <p:cNvSpPr txBox="1">
            <a:spLocks noChangeArrowheads="1"/>
          </p:cNvSpPr>
          <p:nvPr/>
        </p:nvSpPr>
        <p:spPr bwMode="auto">
          <a:xfrm>
            <a:off x="6477000" y="8382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a:latin typeface="Times New Roman" charset="0"/>
              </a:rPr>
              <a:t>Input domain</a:t>
            </a:r>
          </a:p>
        </p:txBody>
      </p:sp>
      <p:sp>
        <p:nvSpPr>
          <p:cNvPr id="78871" name="Text Box 21"/>
          <p:cNvSpPr txBox="1">
            <a:spLocks noChangeArrowheads="1"/>
          </p:cNvSpPr>
          <p:nvPr/>
        </p:nvSpPr>
        <p:spPr bwMode="auto">
          <a:xfrm>
            <a:off x="6400800" y="4648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eaLnBrk="1" hangingPunct="1">
              <a:spcBef>
                <a:spcPct val="50000"/>
              </a:spcBef>
            </a:pPr>
            <a:r>
              <a:rPr lang="en-US">
                <a:latin typeface="Times New Roman" charset="0"/>
              </a:rPr>
              <a:t>Output domain</a:t>
            </a:r>
          </a:p>
        </p:txBody>
      </p:sp>
      <p:sp>
        <p:nvSpPr>
          <p:cNvPr id="78872" name="Text Box 22"/>
          <p:cNvSpPr txBox="1">
            <a:spLocks noChangeArrowheads="1"/>
          </p:cNvSpPr>
          <p:nvPr/>
        </p:nvSpPr>
        <p:spPr bwMode="auto">
          <a:xfrm>
            <a:off x="304800" y="4495800"/>
            <a:ext cx="1981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sz="1800" b="1">
                <a:solidFill>
                  <a:schemeClr val="folHlink"/>
                </a:solidFill>
                <a:latin typeface="Times New Roman" charset="0"/>
              </a:rPr>
              <a:t>Important: Equivalence partitioning does not impose any constraints on the output domain</a:t>
            </a:r>
          </a:p>
        </p:txBody>
      </p:sp>
      <p:cxnSp>
        <p:nvCxnSpPr>
          <p:cNvPr id="3" name="Curved Connector 2"/>
          <p:cNvCxnSpPr/>
          <p:nvPr/>
        </p:nvCxnSpPr>
        <p:spPr bwMode="auto">
          <a:xfrm rot="16200000" flipH="1">
            <a:off x="2819400" y="1219200"/>
            <a:ext cx="1143000" cy="2286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Curved Connector 4"/>
          <p:cNvCxnSpPr/>
          <p:nvPr/>
        </p:nvCxnSpPr>
        <p:spPr bwMode="auto">
          <a:xfrm rot="10800000" flipV="1">
            <a:off x="2438400" y="1905000"/>
            <a:ext cx="1066800" cy="5334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12" name="Freeform 11"/>
          <p:cNvSpPr/>
          <p:nvPr/>
        </p:nvSpPr>
        <p:spPr>
          <a:xfrm>
            <a:off x="3471333" y="402167"/>
            <a:ext cx="1481667" cy="1460500"/>
          </a:xfrm>
          <a:custGeom>
            <a:avLst/>
            <a:gdLst>
              <a:gd name="connsiteX0" fmla="*/ 0 w 1481667"/>
              <a:gd name="connsiteY0" fmla="*/ 1460500 h 1460500"/>
              <a:gd name="connsiteX1" fmla="*/ 0 w 1481667"/>
              <a:gd name="connsiteY1" fmla="*/ 1460500 h 1460500"/>
              <a:gd name="connsiteX2" fmla="*/ 783167 w 1481667"/>
              <a:gd name="connsiteY2" fmla="*/ 1418166 h 1460500"/>
              <a:gd name="connsiteX3" fmla="*/ 952500 w 1481667"/>
              <a:gd name="connsiteY3" fmla="*/ 1375833 h 1460500"/>
              <a:gd name="connsiteX4" fmla="*/ 1121834 w 1481667"/>
              <a:gd name="connsiteY4" fmla="*/ 1333500 h 1460500"/>
              <a:gd name="connsiteX5" fmla="*/ 1248834 w 1481667"/>
              <a:gd name="connsiteY5" fmla="*/ 1333500 h 1460500"/>
              <a:gd name="connsiteX6" fmla="*/ 1248834 w 1481667"/>
              <a:gd name="connsiteY6" fmla="*/ 1333500 h 1460500"/>
              <a:gd name="connsiteX7" fmla="*/ 1481667 w 1481667"/>
              <a:gd name="connsiteY7" fmla="*/ 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1667" h="1460500">
                <a:moveTo>
                  <a:pt x="0" y="1460500"/>
                </a:moveTo>
                <a:lnTo>
                  <a:pt x="0" y="1460500"/>
                </a:lnTo>
                <a:cubicBezTo>
                  <a:pt x="72680" y="1457593"/>
                  <a:pt x="613801" y="1443571"/>
                  <a:pt x="783167" y="1418166"/>
                </a:cubicBezTo>
                <a:cubicBezTo>
                  <a:pt x="840705" y="1409535"/>
                  <a:pt x="897304" y="1394232"/>
                  <a:pt x="952500" y="1375833"/>
                </a:cubicBezTo>
                <a:cubicBezTo>
                  <a:pt x="1014491" y="1355169"/>
                  <a:pt x="1051588" y="1339886"/>
                  <a:pt x="1121834" y="1333500"/>
                </a:cubicBezTo>
                <a:cubicBezTo>
                  <a:pt x="1163993" y="1329667"/>
                  <a:pt x="1206501" y="1333500"/>
                  <a:pt x="1248834" y="1333500"/>
                </a:cubicBezTo>
                <a:lnTo>
                  <a:pt x="1248834" y="1333500"/>
                </a:lnTo>
                <a:lnTo>
                  <a:pt x="1481667" y="0"/>
                </a:ln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0" charset="0"/>
            </a:endParaRPr>
          </a:p>
        </p:txBody>
      </p:sp>
      <p:cxnSp>
        <p:nvCxnSpPr>
          <p:cNvPr id="14" name="Curved Connector 13"/>
          <p:cNvCxnSpPr/>
          <p:nvPr/>
        </p:nvCxnSpPr>
        <p:spPr bwMode="auto">
          <a:xfrm rot="16200000" flipH="1">
            <a:off x="4229100" y="1257300"/>
            <a:ext cx="1295400" cy="1524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Curved Connector 15"/>
          <p:cNvCxnSpPr>
            <a:endCxn id="12" idx="0"/>
          </p:cNvCxnSpPr>
          <p:nvPr/>
        </p:nvCxnSpPr>
        <p:spPr bwMode="auto">
          <a:xfrm rot="10800000">
            <a:off x="3471334" y="1862668"/>
            <a:ext cx="1481667" cy="118533"/>
          </a:xfrm>
          <a:prstGeom prst="curvedConnector5">
            <a:avLst>
              <a:gd name="adj1" fmla="val 15429"/>
              <a:gd name="adj2" fmla="val 50000"/>
              <a:gd name="adj3" fmla="val 84571"/>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Curved Connector 20"/>
          <p:cNvCxnSpPr/>
          <p:nvPr/>
        </p:nvCxnSpPr>
        <p:spPr bwMode="auto">
          <a:xfrm>
            <a:off x="4953000" y="1981200"/>
            <a:ext cx="685800" cy="3810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Curved Connector 22"/>
          <p:cNvCxnSpPr/>
          <p:nvPr/>
        </p:nvCxnSpPr>
        <p:spPr bwMode="auto">
          <a:xfrm rot="5400000" flipH="1" flipV="1">
            <a:off x="5524500" y="1257300"/>
            <a:ext cx="1219200" cy="9906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Curved Connector 26"/>
          <p:cNvCxnSpPr/>
          <p:nvPr/>
        </p:nvCxnSpPr>
        <p:spPr bwMode="auto">
          <a:xfrm flipV="1">
            <a:off x="5638800" y="1905000"/>
            <a:ext cx="1600200" cy="457200"/>
          </a:xfrm>
          <a:prstGeom prst="curved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52" name="Line 14"/>
          <p:cNvSpPr>
            <a:spLocks noChangeShapeType="1"/>
          </p:cNvSpPr>
          <p:nvPr/>
        </p:nvSpPr>
        <p:spPr bwMode="auto">
          <a:xfrm flipH="1">
            <a:off x="5105400" y="1676400"/>
            <a:ext cx="609600" cy="1524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64E87D-53A8-F449-A572-3665E534A098}" type="datetime1">
              <a:rPr lang="en-US" sz="1200"/>
              <a:pPr/>
              <a:t>12/4/18</a:t>
            </a:fld>
            <a:endParaRPr lang="en-US" sz="1200"/>
          </a:p>
        </p:txBody>
      </p:sp>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FE3904E-AE07-9046-968C-2D033D24E5CB}" type="slidenum">
              <a:rPr lang="en-US" sz="1200"/>
              <a:pPr/>
              <a:t>51</a:t>
            </a:fld>
            <a:endParaRPr lang="en-US" sz="1200"/>
          </a:p>
        </p:txBody>
      </p:sp>
      <p:sp>
        <p:nvSpPr>
          <p:cNvPr id="798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for equivalence partitioning</a:t>
            </a:r>
          </a:p>
        </p:txBody>
      </p:sp>
      <p:sp>
        <p:nvSpPr>
          <p:cNvPr id="79877"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Factorial example</a:t>
            </a:r>
          </a:p>
          <a:p>
            <a:pPr marL="742950" lvl="1" indent="-285750" eaLnBrk="1" hangingPunct="1">
              <a:lnSpc>
                <a:spcPct val="90000"/>
              </a:lnSpc>
            </a:pPr>
            <a:r>
              <a:rPr lang="en-US">
                <a:latin typeface="Verdana" charset="0"/>
                <a:ea typeface="ＭＳ Ｐゴシック" charset="0"/>
              </a:rPr>
              <a:t>Three subsets of input (the parameter </a:t>
            </a:r>
            <a:r>
              <a:rPr lang="ja-JP" altLang="en-US">
                <a:latin typeface="Verdana" charset="0"/>
                <a:ea typeface="ＭＳ Ｐゴシック" charset="0"/>
              </a:rPr>
              <a:t>‘</a:t>
            </a:r>
            <a:r>
              <a:rPr lang="en-US" altLang="ja-JP">
                <a:latin typeface="Verdana" charset="0"/>
                <a:ea typeface="ＭＳ Ｐゴシック" charset="0"/>
              </a:rPr>
              <a:t>n</a:t>
            </a:r>
            <a:r>
              <a:rPr lang="ja-JP" altLang="en-US">
                <a:latin typeface="Verdana" charset="0"/>
                <a:ea typeface="ＭＳ Ｐゴシック" charset="0"/>
              </a:rPr>
              <a:t>’</a:t>
            </a:r>
            <a:r>
              <a:rPr lang="en-US" altLang="ja-JP">
                <a:latin typeface="Verdana" charset="0"/>
                <a:ea typeface="ＭＳ Ｐゴシック" charset="0"/>
              </a:rPr>
              <a:t>) are </a:t>
            </a:r>
            <a:r>
              <a:rPr lang="en-US" altLang="ja-JP" i="1">
                <a:solidFill>
                  <a:schemeClr val="folHlink"/>
                </a:solidFill>
                <a:latin typeface="Verdana" charset="0"/>
                <a:ea typeface="ＭＳ Ｐゴシック" charset="0"/>
              </a:rPr>
              <a:t>negative integers</a:t>
            </a:r>
            <a:r>
              <a:rPr lang="en-US" altLang="ja-JP" i="1">
                <a:latin typeface="Verdana" charset="0"/>
                <a:ea typeface="ＭＳ Ｐゴシック" charset="0"/>
              </a:rPr>
              <a:t>, </a:t>
            </a:r>
            <a:r>
              <a:rPr lang="en-US" altLang="ja-JP" i="1">
                <a:solidFill>
                  <a:schemeClr val="folHlink"/>
                </a:solidFill>
                <a:latin typeface="Verdana" charset="0"/>
                <a:ea typeface="ＭＳ Ｐゴシック" charset="0"/>
              </a:rPr>
              <a:t>zero</a:t>
            </a:r>
            <a:r>
              <a:rPr lang="en-US" altLang="ja-JP" i="1">
                <a:latin typeface="Verdana" charset="0"/>
                <a:ea typeface="ＭＳ Ｐゴシック" charset="0"/>
              </a:rPr>
              <a:t>, </a:t>
            </a:r>
            <a:r>
              <a:rPr lang="en-US" altLang="ja-JP" i="1">
                <a:solidFill>
                  <a:schemeClr val="folHlink"/>
                </a:solidFill>
                <a:latin typeface="Verdana" charset="0"/>
                <a:ea typeface="ＭＳ Ｐゴシック" charset="0"/>
              </a:rPr>
              <a:t>positive integers</a:t>
            </a:r>
          </a:p>
          <a:p>
            <a:pPr marL="1143000" lvl="2" indent="-228600" eaLnBrk="1" hangingPunct="1">
              <a:lnSpc>
                <a:spcPct val="90000"/>
              </a:lnSpc>
            </a:pPr>
            <a:r>
              <a:rPr lang="en-US">
                <a:latin typeface="Verdana" charset="0"/>
                <a:ea typeface="ＭＳ Ｐゴシック" charset="0"/>
              </a:rPr>
              <a:t>Mutually exclusive</a:t>
            </a:r>
          </a:p>
          <a:p>
            <a:pPr marL="1143000" lvl="2" indent="-228600" eaLnBrk="1" hangingPunct="1">
              <a:lnSpc>
                <a:spcPct val="90000"/>
              </a:lnSpc>
            </a:pPr>
            <a:r>
              <a:rPr lang="en-US">
                <a:latin typeface="Verdana" charset="0"/>
                <a:ea typeface="ＭＳ Ｐゴシック" charset="0"/>
              </a:rPr>
              <a:t>Testing the factorial for –12 and for –13 will yield the same result </a:t>
            </a:r>
          </a:p>
          <a:p>
            <a:pPr marL="1600200" lvl="3" indent="-228600" eaLnBrk="1" hangingPunct="1">
              <a:lnSpc>
                <a:spcPct val="90000"/>
              </a:lnSpc>
            </a:pPr>
            <a:r>
              <a:rPr lang="en-US">
                <a:latin typeface="Verdana" charset="0"/>
                <a:ea typeface="ＭＳ Ｐゴシック" charset="0"/>
              </a:rPr>
              <a:t>Choose one negative integer</a:t>
            </a:r>
          </a:p>
          <a:p>
            <a:pPr marL="1143000" lvl="2" indent="-228600" eaLnBrk="1" hangingPunct="1">
              <a:lnSpc>
                <a:spcPct val="90000"/>
              </a:lnSpc>
            </a:pPr>
            <a:r>
              <a:rPr lang="en-US">
                <a:latin typeface="Verdana" charset="0"/>
                <a:ea typeface="ＭＳ Ｐゴシック" charset="0"/>
              </a:rPr>
              <a:t>Same arguments apply to positive integers</a:t>
            </a:r>
          </a:p>
          <a:p>
            <a:pPr marL="1143000" lvl="2" indent="-228600" eaLnBrk="1" hangingPunct="1">
              <a:lnSpc>
                <a:spcPct val="90000"/>
              </a:lnSpc>
            </a:pPr>
            <a:r>
              <a:rPr lang="en-US">
                <a:solidFill>
                  <a:schemeClr val="folHlink"/>
                </a:solidFill>
                <a:latin typeface="Verdana" charset="0"/>
                <a:ea typeface="ＭＳ Ｐゴシック" charset="0"/>
              </a:rPr>
              <a:t>Consequence: 3 values are sufficient to test the factorial function</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4565F4E-3E45-8E46-A202-E42C740A5C8C}" type="datetime1">
              <a:rPr lang="en-US" sz="1200"/>
              <a:pPr/>
              <a:t>12/4/18</a:t>
            </a:fld>
            <a:endParaRPr lang="en-US" sz="1200"/>
          </a:p>
        </p:txBody>
      </p:sp>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590782D-319C-494F-9528-B56D2E8ADB5E}" type="slidenum">
              <a:rPr lang="en-US" sz="1200"/>
              <a:pPr/>
              <a:t>52</a:t>
            </a:fld>
            <a:endParaRPr lang="en-US" sz="1200"/>
          </a:p>
        </p:txBody>
      </p:sp>
      <p:sp>
        <p:nvSpPr>
          <p:cNvPr id="81924" name="Rectangle 2"/>
          <p:cNvSpPr>
            <a:spLocks noGrp="1" noChangeArrowheads="1"/>
          </p:cNvSpPr>
          <p:nvPr>
            <p:ph type="title"/>
          </p:nvPr>
        </p:nvSpPr>
        <p:spPr>
          <a:xfrm>
            <a:off x="609600" y="304800"/>
            <a:ext cx="7772400" cy="1143000"/>
          </a:xfrm>
        </p:spPr>
        <p:txBody>
          <a:bodyPr/>
          <a:lstStyle/>
          <a:p>
            <a:pPr eaLnBrk="1" hangingPunct="1"/>
            <a:r>
              <a:rPr lang="en-US">
                <a:latin typeface="Verdana" charset="0"/>
                <a:ea typeface="ＭＳ Ｐゴシック" charset="0"/>
                <a:cs typeface="ＭＳ Ｐゴシック" charset="0"/>
              </a:rPr>
              <a:t>Boundary value analysis</a:t>
            </a:r>
          </a:p>
        </p:txBody>
      </p:sp>
      <p:sp>
        <p:nvSpPr>
          <p:cNvPr id="81925" name="Rectangle 3"/>
          <p:cNvSpPr>
            <a:spLocks noGrp="1" noChangeArrowheads="1"/>
          </p:cNvSpPr>
          <p:nvPr>
            <p:ph type="body" idx="1"/>
          </p:nvPr>
        </p:nvSpPr>
        <p:spPr>
          <a:xfrm>
            <a:off x="609600" y="1676400"/>
            <a:ext cx="8229600" cy="4114800"/>
          </a:xfrm>
        </p:spPr>
        <p:txBody>
          <a:bodyPr/>
          <a:lstStyle/>
          <a:p>
            <a:pPr marL="342900" indent="-342900" eaLnBrk="1" hangingPunct="1">
              <a:lnSpc>
                <a:spcPct val="90000"/>
              </a:lnSpc>
            </a:pPr>
            <a:r>
              <a:rPr lang="en-US" sz="2600" dirty="0">
                <a:latin typeface="Verdana" charset="0"/>
                <a:ea typeface="ＭＳ Ｐゴシック" charset="0"/>
                <a:cs typeface="ＭＳ Ｐゴシック" charset="0"/>
              </a:rPr>
              <a:t>A technique that complements the equivalence partitioning approach</a:t>
            </a:r>
          </a:p>
          <a:p>
            <a:pPr marL="342900" indent="-342900" eaLnBrk="1" hangingPunct="1">
              <a:lnSpc>
                <a:spcPct val="90000"/>
              </a:lnSpc>
            </a:pPr>
            <a:r>
              <a:rPr lang="en-US" sz="2600" dirty="0">
                <a:latin typeface="Verdana" charset="0"/>
                <a:ea typeface="ＭＳ Ｐゴシック" charset="0"/>
                <a:cs typeface="ＭＳ Ｐゴシック" charset="0"/>
              </a:rPr>
              <a:t>Indicates how to partition the input domain when the input lies within a range of </a:t>
            </a:r>
            <a:r>
              <a:rPr lang="en-US" sz="2600" dirty="0" smtClean="0">
                <a:latin typeface="Verdana" charset="0"/>
                <a:ea typeface="ＭＳ Ｐゴシック" charset="0"/>
                <a:cs typeface="ＭＳ Ｐゴシック" charset="0"/>
              </a:rPr>
              <a:t>values</a:t>
            </a:r>
          </a:p>
          <a:p>
            <a:pPr marL="0" indent="0" eaLnBrk="1" hangingPunct="1">
              <a:lnSpc>
                <a:spcPct val="90000"/>
              </a:lnSpc>
              <a:buNone/>
            </a:pPr>
            <a:endParaRPr lang="en-US" sz="2600" dirty="0">
              <a:latin typeface="Verdana" charset="0"/>
              <a:ea typeface="ＭＳ Ｐゴシック" charset="0"/>
              <a:cs typeface="ＭＳ Ｐゴシック" charset="0"/>
            </a:endParaRPr>
          </a:p>
          <a:p>
            <a:pPr marL="342900" indent="-342900" eaLnBrk="1" hangingPunct="1">
              <a:lnSpc>
                <a:spcPct val="90000"/>
              </a:lnSpc>
            </a:pPr>
            <a:r>
              <a:rPr lang="en-US" sz="2600" dirty="0" smtClean="0">
                <a:latin typeface="Verdana" charset="0"/>
                <a:ea typeface="ＭＳ Ｐゴシック" charset="0"/>
                <a:cs typeface="ＭＳ Ｐゴシック" charset="0"/>
              </a:rPr>
              <a:t>Factorial example:</a:t>
            </a:r>
            <a:endParaRPr lang="en-US" sz="2600" dirty="0">
              <a:latin typeface="Verdana" charset="0"/>
              <a:ea typeface="ＭＳ Ｐゴシック" charset="0"/>
              <a:cs typeface="ＭＳ Ｐゴシック" charset="0"/>
            </a:endParaRPr>
          </a:p>
          <a:p>
            <a:pPr marL="781050" lvl="1" indent="-342900" eaLnBrk="1" hangingPunct="1">
              <a:lnSpc>
                <a:spcPct val="90000"/>
              </a:lnSpc>
            </a:pPr>
            <a:r>
              <a:rPr lang="en-US" sz="2200" dirty="0" smtClean="0">
                <a:latin typeface="Verdana" charset="0"/>
                <a:ea typeface="ＭＳ Ｐゴシック" charset="0"/>
                <a:cs typeface="ＭＳ Ｐゴシック" charset="0"/>
              </a:rPr>
              <a:t>Sample </a:t>
            </a:r>
            <a:r>
              <a:rPr lang="en-US" sz="2200" dirty="0">
                <a:latin typeface="Verdana" charset="0"/>
                <a:ea typeface="ＭＳ Ｐゴシック" charset="0"/>
                <a:cs typeface="ＭＳ Ｐゴシック" charset="0"/>
              </a:rPr>
              <a:t>test data</a:t>
            </a:r>
            <a:r>
              <a:rPr lang="en-US" sz="2200" dirty="0" smtClean="0">
                <a:latin typeface="Verdana" charset="0"/>
                <a:ea typeface="ＭＳ Ｐゴシック" charset="0"/>
                <a:cs typeface="ＭＳ Ｐゴシック" charset="0"/>
              </a:rPr>
              <a:t>: -1, 0, 1, 5</a:t>
            </a:r>
            <a:r>
              <a:rPr lang="en-US" sz="2200" smtClean="0">
                <a:latin typeface="Verdana" charset="0"/>
                <a:ea typeface="ＭＳ Ｐゴシック" charset="0"/>
                <a:cs typeface="ＭＳ Ｐゴシック" charset="0"/>
              </a:rPr>
              <a:t>, (</a:t>
            </a:r>
            <a:r>
              <a:rPr lang="en-US" sz="2200" i="1" smtClean="0">
                <a:latin typeface="Verdana" charset="0"/>
                <a:ea typeface="ＭＳ Ｐゴシック" charset="0"/>
                <a:cs typeface="ＭＳ Ｐゴシック" charset="0"/>
              </a:rPr>
              <a:t>MAX</a:t>
            </a:r>
            <a:r>
              <a:rPr lang="en-US" sz="2200" i="1" dirty="0" smtClean="0">
                <a:latin typeface="Verdana" charset="0"/>
                <a:ea typeface="ＭＳ Ｐゴシック" charset="0"/>
                <a:cs typeface="ＭＳ Ｐゴシック" charset="0"/>
              </a:rPr>
              <a:t>-1, MAX, MAX</a:t>
            </a:r>
            <a:r>
              <a:rPr lang="en-US" sz="2200" i="1" smtClean="0">
                <a:latin typeface="Verdana" charset="0"/>
                <a:ea typeface="ＭＳ Ｐゴシック" charset="0"/>
                <a:cs typeface="ＭＳ Ｐゴシック" charset="0"/>
              </a:rPr>
              <a:t>+1)</a:t>
            </a:r>
            <a:endParaRPr lang="en-US" sz="2200" i="1" dirty="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CF09FE-5D27-E147-B6F4-E01155609591}" type="datetime1">
              <a:rPr lang="en-US" sz="1200"/>
              <a:pPr/>
              <a:t>12/4/18</a:t>
            </a:fld>
            <a:endParaRPr lang="en-US" sz="1200"/>
          </a:p>
        </p:txBody>
      </p:sp>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4817703-976D-004F-AE93-50E08F0BF204}" type="slidenum">
              <a:rPr lang="en-US" sz="1200"/>
              <a:pPr/>
              <a:t>53</a:t>
            </a:fld>
            <a:endParaRPr lang="en-US" sz="1200"/>
          </a:p>
        </p:txBody>
      </p:sp>
      <p:sp>
        <p:nvSpPr>
          <p:cNvPr id="8294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Guidelines based on boundary value analysis</a:t>
            </a:r>
          </a:p>
        </p:txBody>
      </p:sp>
      <p:sp>
        <p:nvSpPr>
          <p:cNvPr id="82949" name="Rectangle 3"/>
          <p:cNvSpPr>
            <a:spLocks noGrp="1" noChangeArrowheads="1"/>
          </p:cNvSpPr>
          <p:nvPr>
            <p:ph type="body" idx="1"/>
          </p:nvPr>
        </p:nvSpPr>
        <p:spPr/>
        <p:txBody>
          <a:bodyPr/>
          <a:lstStyle/>
          <a:p>
            <a:pPr marL="342900" indent="-342900" eaLnBrk="1" hangingPunct="1"/>
            <a:r>
              <a:rPr lang="en-US" sz="2600" dirty="0">
                <a:latin typeface="Verdana" charset="0"/>
                <a:ea typeface="ＭＳ Ｐゴシック" charset="0"/>
                <a:cs typeface="ＭＳ Ｐゴシック" charset="0"/>
              </a:rPr>
              <a:t>Select one member from each equivalence class </a:t>
            </a:r>
          </a:p>
          <a:p>
            <a:pPr marL="342900" indent="-342900" eaLnBrk="1" hangingPunct="1"/>
            <a:r>
              <a:rPr lang="en-US" sz="2600" dirty="0">
                <a:latin typeface="Verdana" charset="0"/>
                <a:ea typeface="ＭＳ Ｐゴシック" charset="0"/>
                <a:cs typeface="ＭＳ Ｐゴシック" charset="0"/>
              </a:rPr>
              <a:t>Also select those values which are on either side of the range defining the equivalence </a:t>
            </a:r>
            <a:r>
              <a:rPr lang="en-US" sz="2600" dirty="0" smtClean="0">
                <a:latin typeface="Verdana" charset="0"/>
                <a:ea typeface="ＭＳ Ｐゴシック" charset="0"/>
                <a:cs typeface="ＭＳ Ｐゴシック" charset="0"/>
              </a:rPr>
              <a:t>class</a:t>
            </a:r>
          </a:p>
          <a:p>
            <a:pPr marL="342900" indent="-342900" eaLnBrk="1" hangingPunct="1"/>
            <a:r>
              <a:rPr lang="en-US" sz="2600" dirty="0" smtClean="0">
                <a:latin typeface="Verdana" charset="0"/>
                <a:ea typeface="ＭＳ Ｐゴシック" charset="0"/>
                <a:cs typeface="ＭＳ Ｐゴシック" charset="0"/>
              </a:rPr>
              <a:t>7-values  test cases: Min-, Min, Min+, nominal (normal or average) values, Max-, Max, Max+</a:t>
            </a:r>
            <a:endParaRPr lang="en-US" sz="2600" dirty="0">
              <a:latin typeface="Verdana" charset="0"/>
              <a:ea typeface="ＭＳ Ｐゴシック" charset="0"/>
              <a:cs typeface="ＭＳ Ｐゴシック" charset="0"/>
            </a:endParaRPr>
          </a:p>
          <a:p>
            <a:pPr marL="342900" indent="-342900" eaLnBrk="1" hangingPunct="1"/>
            <a:r>
              <a:rPr lang="en-US" sz="2600" dirty="0">
                <a:latin typeface="Verdana" charset="0"/>
                <a:ea typeface="ＭＳ Ｐゴシック" charset="0"/>
                <a:cs typeface="ＭＳ Ｐゴシック" charset="0"/>
              </a:rPr>
              <a:t>Example:</a:t>
            </a:r>
          </a:p>
          <a:p>
            <a:pPr marL="742950" lvl="1" indent="-285750" eaLnBrk="1" hangingPunct="1"/>
            <a:r>
              <a:rPr lang="en-US" sz="2200" dirty="0">
                <a:latin typeface="Verdana" charset="0"/>
                <a:ea typeface="ＭＳ Ｐゴシック" charset="0"/>
              </a:rPr>
              <a:t> Let </a:t>
            </a:r>
            <a:r>
              <a:rPr lang="ja-JP" altLang="en-US" sz="2200" dirty="0">
                <a:latin typeface="Verdana" charset="0"/>
                <a:ea typeface="ＭＳ Ｐゴシック" charset="0"/>
              </a:rPr>
              <a:t>‘</a:t>
            </a:r>
            <a:r>
              <a:rPr lang="en-US" altLang="ja-JP" sz="2200" dirty="0">
                <a:latin typeface="Verdana" charset="0"/>
                <a:ea typeface="ＭＳ Ｐゴシック" charset="0"/>
              </a:rPr>
              <a:t>n</a:t>
            </a:r>
            <a:r>
              <a:rPr lang="ja-JP" altLang="en-US" sz="2200" dirty="0">
                <a:latin typeface="Verdana" charset="0"/>
                <a:ea typeface="ＭＳ Ｐゴシック" charset="0"/>
              </a:rPr>
              <a:t>’</a:t>
            </a:r>
            <a:r>
              <a:rPr lang="en-US" altLang="ja-JP" sz="2200" dirty="0">
                <a:latin typeface="Verdana" charset="0"/>
                <a:ea typeface="ＭＳ Ｐゴシック" charset="0"/>
              </a:rPr>
              <a:t> be an input integer and must be between 120 to 175 (both inclusive).</a:t>
            </a:r>
          </a:p>
          <a:p>
            <a:pPr marL="742950" lvl="1" indent="-285750" eaLnBrk="1" hangingPunct="1"/>
            <a:r>
              <a:rPr lang="en-US" sz="2200" dirty="0">
                <a:latin typeface="Verdana" charset="0"/>
                <a:ea typeface="ＭＳ Ｐゴシック" charset="0"/>
              </a:rPr>
              <a:t>Test data</a:t>
            </a:r>
            <a:r>
              <a:rPr lang="en-US" sz="2200" dirty="0" smtClean="0">
                <a:latin typeface="Verdana" charset="0"/>
                <a:ea typeface="ＭＳ Ｐゴシック" charset="0"/>
              </a:rPr>
              <a:t>: </a:t>
            </a:r>
            <a:r>
              <a:rPr lang="en-US" sz="2200" dirty="0">
                <a:latin typeface="Verdana" charset="0"/>
                <a:ea typeface="ＭＳ Ｐゴシック" charset="0"/>
              </a:rPr>
              <a:t>119, 120, 121, 149 (arbitrarily chosen), 174, 175, 176, </a:t>
            </a:r>
          </a:p>
          <a:p>
            <a:pPr marL="342900" indent="-342900" eaLnBrk="1" hangingPunct="1"/>
            <a:endParaRPr lang="en-US" sz="2600" dirty="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8F0E903-7E72-644E-95ED-88608EB9262F}" type="datetime1">
              <a:rPr lang="en-US" sz="1200"/>
              <a:pPr/>
              <a:t>12/4/18</a:t>
            </a:fld>
            <a:endParaRPr lang="en-US" sz="1200"/>
          </a:p>
        </p:txBody>
      </p:sp>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ACE463-6A6E-C44E-9BBD-4D95DD881FC7}" type="slidenum">
              <a:rPr lang="en-US" sz="1200"/>
              <a:pPr/>
              <a:t>54</a:t>
            </a:fld>
            <a:endParaRPr lang="en-US" sz="1200"/>
          </a:p>
        </p:txBody>
      </p:sp>
      <p:sp>
        <p:nvSpPr>
          <p:cNvPr id="8499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Boundary Value Testing</a:t>
            </a:r>
          </a:p>
        </p:txBody>
      </p:sp>
      <p:sp>
        <p:nvSpPr>
          <p:cNvPr id="84997" name="Rectangle 3"/>
          <p:cNvSpPr>
            <a:spLocks noGrp="1" noChangeArrowheads="1"/>
          </p:cNvSpPr>
          <p:nvPr>
            <p:ph type="body" idx="1"/>
          </p:nvPr>
        </p:nvSpPr>
        <p:spPr>
          <a:xfrm>
            <a:off x="566738" y="1752600"/>
            <a:ext cx="8424862" cy="4267200"/>
          </a:xfrm>
        </p:spPr>
        <p:txBody>
          <a:bodyPr/>
          <a:lstStyle/>
          <a:p>
            <a:pPr eaLnBrk="1" hangingPunct="1"/>
            <a:r>
              <a:rPr lang="en-US" sz="2600">
                <a:latin typeface="Verdana" charset="0"/>
                <a:ea typeface="ＭＳ Ｐゴシック" charset="0"/>
                <a:cs typeface="ＭＳ Ｐゴシック" charset="0"/>
              </a:rPr>
              <a:t>Identify test cases from the boundary of the input space.</a:t>
            </a:r>
          </a:p>
          <a:p>
            <a:pPr eaLnBrk="1" hangingPunct="1"/>
            <a:r>
              <a:rPr lang="en-US" sz="2600">
                <a:latin typeface="Verdana" charset="0"/>
                <a:ea typeface="ＭＳ Ｐゴシック" charset="0"/>
                <a:cs typeface="ＭＳ Ｐゴシック" charset="0"/>
              </a:rPr>
              <a:t>The rationale behind: errors tend to occur near the extreme values of an input variable.</a:t>
            </a:r>
          </a:p>
          <a:p>
            <a:pPr lvl="1" eaLnBrk="1" hangingPunct="1"/>
            <a:r>
              <a:rPr lang="en-US" sz="2200">
                <a:latin typeface="Verdana" charset="0"/>
                <a:ea typeface="ＭＳ Ｐゴシック" charset="0"/>
              </a:rPr>
              <a:t>80% vs. 20%</a:t>
            </a:r>
          </a:p>
          <a:p>
            <a:pPr eaLnBrk="1" hangingPunct="1"/>
            <a:r>
              <a:rPr lang="en-US" sz="2600">
                <a:latin typeface="Verdana" charset="0"/>
                <a:ea typeface="ＭＳ Ｐゴシック" charset="0"/>
                <a:cs typeface="ＭＳ Ｐゴシック" charset="0"/>
              </a:rPr>
              <a:t>Single fault assumption – from reliability theory</a:t>
            </a:r>
          </a:p>
          <a:p>
            <a:pPr lvl="1" eaLnBrk="1" hangingPunct="1"/>
            <a:r>
              <a:rPr lang="en-US" sz="2200">
                <a:latin typeface="Verdana" charset="0"/>
                <a:ea typeface="ＭＳ Ｐゴシック" charset="0"/>
              </a:rPr>
              <a:t>Failures are only rarely the result of simultaneous occurrence of two (or more) faults.</a:t>
            </a:r>
          </a:p>
          <a:p>
            <a:pPr lvl="1" eaLnBrk="1" hangingPunct="1"/>
            <a:r>
              <a:rPr lang="en-US" sz="2200">
                <a:latin typeface="Verdana" charset="0"/>
                <a:ea typeface="ＭＳ Ｐゴシック" charset="0"/>
              </a:rPr>
              <a:t>The test cases for function F with two variables ??</a:t>
            </a:r>
          </a:p>
          <a:p>
            <a:pPr eaLnBrk="1" hangingPunct="1"/>
            <a:endParaRPr lang="en-US" sz="26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5556479-147C-5D4A-B749-749C404BD49C}" type="datetime1">
              <a:rPr lang="en-US" sz="1200"/>
              <a:pPr/>
              <a:t>12/4/18</a:t>
            </a:fld>
            <a:endParaRPr lang="en-US" sz="1200"/>
          </a:p>
        </p:txBody>
      </p:sp>
      <p:sp>
        <p:nvSpPr>
          <p:cNvPr id="8601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60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06A55D3-E571-7442-947A-7F5504F9BD32}" type="slidenum">
              <a:rPr lang="en-US" sz="1200"/>
              <a:pPr/>
              <a:t>55</a:t>
            </a:fld>
            <a:endParaRPr lang="en-US" sz="1200"/>
          </a:p>
        </p:txBody>
      </p:sp>
      <p:sp>
        <p:nvSpPr>
          <p:cNvPr id="8602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Multiple Fault Assumption</a:t>
            </a:r>
          </a:p>
        </p:txBody>
      </p:sp>
      <p:sp>
        <p:nvSpPr>
          <p:cNvPr id="86021" name="Rectangle 3"/>
          <p:cNvSpPr>
            <a:spLocks noGrp="1" noChangeArrowheads="1"/>
          </p:cNvSpPr>
          <p:nvPr>
            <p:ph type="body" sz="half" idx="1"/>
          </p:nvPr>
        </p:nvSpPr>
        <p:spPr>
          <a:xfrm>
            <a:off x="566738" y="1752600"/>
            <a:ext cx="7891462" cy="4419600"/>
          </a:xfrm>
        </p:spPr>
        <p:txBody>
          <a:bodyPr/>
          <a:lstStyle/>
          <a:p>
            <a:pPr eaLnBrk="1" hangingPunct="1">
              <a:lnSpc>
                <a:spcPct val="90000"/>
              </a:lnSpc>
            </a:pPr>
            <a:r>
              <a:rPr lang="en-US" sz="2600">
                <a:latin typeface="Verdana" charset="0"/>
                <a:ea typeface="ＭＳ Ｐゴシック" charset="0"/>
                <a:cs typeface="ＭＳ Ｐゴシック" charset="0"/>
              </a:rPr>
              <a:t>What happens when more than one variables has an extreme value.</a:t>
            </a:r>
          </a:p>
          <a:p>
            <a:pPr lvl="1" eaLnBrk="1" hangingPunct="1">
              <a:lnSpc>
                <a:spcPct val="90000"/>
              </a:lnSpc>
            </a:pPr>
            <a:r>
              <a:rPr lang="en-US" sz="2200">
                <a:latin typeface="Verdana" charset="0"/>
                <a:ea typeface="ＭＳ Ｐゴシック" charset="0"/>
              </a:rPr>
              <a:t>for each variable, generate a test set</a:t>
            </a:r>
          </a:p>
          <a:p>
            <a:pPr lvl="1" eaLnBrk="1" hangingPunct="1">
              <a:lnSpc>
                <a:spcPct val="90000"/>
              </a:lnSpc>
            </a:pPr>
            <a:r>
              <a:rPr lang="en-US" sz="2200">
                <a:latin typeface="Verdana" charset="0"/>
                <a:ea typeface="ＭＳ Ｐゴシック" charset="0"/>
              </a:rPr>
              <a:t>take the </a:t>
            </a:r>
            <a:r>
              <a:rPr lang="en-US" sz="2200" i="1">
                <a:latin typeface="Verdana" charset="0"/>
                <a:ea typeface="ＭＳ Ｐゴシック" charset="0"/>
              </a:rPr>
              <a:t>Cartesian product</a:t>
            </a:r>
            <a:r>
              <a:rPr lang="en-US" sz="2200">
                <a:latin typeface="Verdana" charset="0"/>
                <a:ea typeface="ＭＳ Ｐゴシック" charset="0"/>
              </a:rPr>
              <a:t> of these sets to generate test cases</a:t>
            </a:r>
          </a:p>
          <a:p>
            <a:pPr lvl="1" eaLnBrk="1" hangingPunct="1">
              <a:lnSpc>
                <a:spcPct val="90000"/>
              </a:lnSpc>
            </a:pPr>
            <a:r>
              <a:rPr lang="en-US" sz="2200">
                <a:latin typeface="Verdana" charset="0"/>
                <a:ea typeface="ＭＳ Ｐゴシック" charset="0"/>
              </a:rPr>
              <a:t>Cartesian Product guarantees the </a:t>
            </a:r>
            <a:r>
              <a:rPr lang="ja-JP" altLang="en-US" sz="2200">
                <a:latin typeface="Verdana" charset="0"/>
                <a:ea typeface="ＭＳ Ｐゴシック" charset="0"/>
              </a:rPr>
              <a:t>“</a:t>
            </a:r>
            <a:r>
              <a:rPr lang="en-US" altLang="ja-JP" sz="2200">
                <a:latin typeface="Verdana" charset="0"/>
                <a:ea typeface="ＭＳ Ｐゴシック" charset="0"/>
              </a:rPr>
              <a:t>completeness</a:t>
            </a:r>
            <a:r>
              <a:rPr lang="ja-JP" altLang="en-US" sz="2200">
                <a:latin typeface="Verdana" charset="0"/>
                <a:ea typeface="ＭＳ Ｐゴシック" charset="0"/>
              </a:rPr>
              <a:t>”</a:t>
            </a:r>
            <a:r>
              <a:rPr lang="en-US" altLang="ja-JP" sz="2200">
                <a:latin typeface="Verdana" charset="0"/>
                <a:ea typeface="ＭＳ Ｐゴシック" charset="0"/>
              </a:rPr>
              <a:t>:</a:t>
            </a:r>
          </a:p>
          <a:p>
            <a:pPr lvl="2" eaLnBrk="1" hangingPunct="1">
              <a:lnSpc>
                <a:spcPct val="90000"/>
              </a:lnSpc>
            </a:pPr>
            <a:r>
              <a:rPr lang="en-US" sz="2100">
                <a:latin typeface="Verdana" charset="0"/>
                <a:ea typeface="ＭＳ Ｐゴシック" charset="0"/>
              </a:rPr>
              <a:t>Cover all the equivalence classes</a:t>
            </a:r>
          </a:p>
          <a:p>
            <a:pPr lvl="2" eaLnBrk="1" hangingPunct="1">
              <a:lnSpc>
                <a:spcPct val="90000"/>
              </a:lnSpc>
            </a:pPr>
            <a:r>
              <a:rPr lang="en-US" sz="2100">
                <a:latin typeface="Verdana" charset="0"/>
                <a:ea typeface="ＭＳ Ｐゴシック" charset="0"/>
              </a:rPr>
              <a:t>Have one of each possible combination of inputs</a:t>
            </a:r>
          </a:p>
          <a:p>
            <a:pPr lvl="1" eaLnBrk="1" hangingPunct="1">
              <a:lnSpc>
                <a:spcPct val="90000"/>
              </a:lnSpc>
            </a:pPr>
            <a:r>
              <a:rPr lang="en-US" sz="2200">
                <a:latin typeface="Verdana" charset="0"/>
                <a:ea typeface="ＭＳ Ｐゴシック" charset="0"/>
              </a:rPr>
              <a:t>Inputs: set A &amp; set B</a:t>
            </a:r>
          </a:p>
          <a:p>
            <a:pPr lvl="1" eaLnBrk="1" hangingPunct="1">
              <a:lnSpc>
                <a:spcPct val="90000"/>
              </a:lnSpc>
            </a:pPr>
            <a:r>
              <a:rPr lang="en-US" sz="2200">
                <a:latin typeface="Verdana" charset="0"/>
                <a:ea typeface="ＭＳ Ｐゴシック" charset="0"/>
              </a:rPr>
              <a:t>Output Cartesian Product:</a:t>
            </a:r>
          </a:p>
          <a:p>
            <a:pPr lvl="2" eaLnBrk="1" hangingPunct="1">
              <a:lnSpc>
                <a:spcPct val="90000"/>
              </a:lnSpc>
            </a:pPr>
            <a:endParaRPr lang="en-US" sz="2100">
              <a:latin typeface="Verdana" charset="0"/>
              <a:ea typeface="ＭＳ Ｐゴシック" charset="0"/>
            </a:endParaRPr>
          </a:p>
        </p:txBody>
      </p:sp>
      <p:graphicFrame>
        <p:nvGraphicFramePr>
          <p:cNvPr id="86022" name="Object 2"/>
          <p:cNvGraphicFramePr>
            <a:graphicFrameLocks noGrp="1" noChangeAspect="1"/>
          </p:cNvGraphicFramePr>
          <p:nvPr>
            <p:ph sz="half" idx="2"/>
          </p:nvPr>
        </p:nvGraphicFramePr>
        <p:xfrm>
          <a:off x="5334000" y="5638800"/>
          <a:ext cx="3505200" cy="355600"/>
        </p:xfrm>
        <a:graphic>
          <a:graphicData uri="http://schemas.openxmlformats.org/presentationml/2006/ole">
            <mc:AlternateContent xmlns:mc="http://schemas.openxmlformats.org/markup-compatibility/2006">
              <mc:Choice xmlns:v="urn:schemas-microsoft-com:vml" Requires="v">
                <p:oleObj spid="_x0000_s86168" name="Equation" r:id="rId4" imgW="1943100" imgH="203200" progId="Equation.3">
                  <p:embed/>
                </p:oleObj>
              </mc:Choice>
              <mc:Fallback>
                <p:oleObj name="Equation" r:id="rId4" imgW="1943100" imgH="203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5638800"/>
                        <a:ext cx="35052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72B2571-642F-D54C-A4E8-CA1E22F1696D}" type="datetime1">
              <a:rPr lang="en-US" sz="1200"/>
              <a:pPr/>
              <a:t>12/4/18</a:t>
            </a:fld>
            <a:endParaRPr lang="en-US" sz="1200"/>
          </a:p>
        </p:txBody>
      </p:sp>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3229547-67A9-C149-B614-17DA6EE6FD7A}" type="slidenum">
              <a:rPr lang="en-US" sz="1200"/>
              <a:pPr/>
              <a:t>56</a:t>
            </a:fld>
            <a:endParaRPr lang="en-US" sz="1200"/>
          </a:p>
        </p:txBody>
      </p:sp>
      <p:sp>
        <p:nvSpPr>
          <p:cNvPr id="8704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Black-box Testing</a:t>
            </a:r>
          </a:p>
        </p:txBody>
      </p:sp>
      <p:sp>
        <p:nvSpPr>
          <p:cNvPr id="87045"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Advantage:</a:t>
            </a:r>
          </a:p>
          <a:p>
            <a:pPr lvl="1" eaLnBrk="1" hangingPunct="1"/>
            <a:r>
              <a:rPr lang="en-US">
                <a:latin typeface="Verdana" charset="0"/>
                <a:ea typeface="ＭＳ Ｐゴシック" charset="0"/>
              </a:rPr>
              <a:t>Independent with the implementation: test cases are still useful when the implementation changes</a:t>
            </a:r>
          </a:p>
          <a:p>
            <a:pPr lvl="1" eaLnBrk="1" hangingPunct="1"/>
            <a:r>
              <a:rPr lang="en-US">
                <a:latin typeface="Verdana" charset="0"/>
                <a:ea typeface="ＭＳ Ｐゴシック" charset="0"/>
              </a:rPr>
              <a:t>Test case development/generation can occur in parallel with the implementation</a:t>
            </a:r>
          </a:p>
          <a:p>
            <a:pPr eaLnBrk="1" hangingPunct="1"/>
            <a:r>
              <a:rPr lang="en-US">
                <a:latin typeface="Verdana" charset="0"/>
                <a:ea typeface="ＭＳ Ｐゴシック" charset="0"/>
                <a:cs typeface="ＭＳ Ｐゴシック" charset="0"/>
              </a:rPr>
              <a:t>Disadvantage:</a:t>
            </a:r>
          </a:p>
          <a:p>
            <a:pPr lvl="1" eaLnBrk="1" hangingPunct="1"/>
            <a:r>
              <a:rPr lang="en-US">
                <a:latin typeface="Verdana" charset="0"/>
                <a:ea typeface="ＭＳ Ｐゴシック" charset="0"/>
              </a:rPr>
              <a:t>Significant redundancies in test cases</a:t>
            </a:r>
          </a:p>
          <a:p>
            <a:pPr lvl="1" eaLnBrk="1" hangingPunct="1"/>
            <a:r>
              <a:rPr lang="en-US">
                <a:latin typeface="Verdana" charset="0"/>
                <a:ea typeface="ＭＳ Ｐゴシック" charset="0"/>
              </a:rPr>
              <a:t>Possibility of untested software</a:t>
            </a:r>
          </a:p>
          <a:p>
            <a:pPr lvl="1" eaLnBrk="1" hangingPunct="1"/>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60A7A8E-E0F9-A141-BF91-265A83BD98E1}" type="datetime1">
              <a:rPr lang="en-US" sz="1200"/>
              <a:pPr/>
              <a:t>12/4/18</a:t>
            </a:fld>
            <a:endParaRPr lang="en-US" sz="1200"/>
          </a:p>
        </p:txBody>
      </p:sp>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E57FB70-AB72-7A43-AD03-C50B31C8D5B2}" type="slidenum">
              <a:rPr lang="en-US" sz="1200"/>
              <a:pPr/>
              <a:t>57</a:t>
            </a:fld>
            <a:endParaRPr lang="en-US" sz="1200"/>
          </a:p>
        </p:txBody>
      </p:sp>
      <p:sp>
        <p:nvSpPr>
          <p:cNvPr id="88068" name="Rectangle 2"/>
          <p:cNvSpPr>
            <a:spLocks noGrp="1" noChangeArrowheads="1"/>
          </p:cNvSpPr>
          <p:nvPr>
            <p:ph type="title"/>
          </p:nvPr>
        </p:nvSpPr>
        <p:spPr/>
        <p:txBody>
          <a:bodyPr/>
          <a:lstStyle/>
          <a:p>
            <a:pPr eaLnBrk="1" hangingPunct="1"/>
            <a:r>
              <a:rPr lang="en-US" sz="3400">
                <a:latin typeface="Verdana" charset="0"/>
                <a:ea typeface="ＭＳ Ｐゴシック" charset="0"/>
                <a:cs typeface="ＭＳ Ｐゴシック" charset="0"/>
              </a:rPr>
              <a:t>Comparing Black-box testing methods</a:t>
            </a:r>
          </a:p>
        </p:txBody>
      </p:sp>
      <p:grpSp>
        <p:nvGrpSpPr>
          <p:cNvPr id="88069" name="Group 3"/>
          <p:cNvGrpSpPr>
            <a:grpSpLocks/>
          </p:cNvGrpSpPr>
          <p:nvPr/>
        </p:nvGrpSpPr>
        <p:grpSpPr bwMode="auto">
          <a:xfrm>
            <a:off x="1295400" y="2209800"/>
            <a:ext cx="2895600" cy="3276600"/>
            <a:chOff x="816" y="1392"/>
            <a:chExt cx="1824" cy="2064"/>
          </a:xfrm>
        </p:grpSpPr>
        <p:sp>
          <p:nvSpPr>
            <p:cNvPr id="88078" name="Rectangle 4"/>
            <p:cNvSpPr>
              <a:spLocks noChangeArrowheads="1"/>
            </p:cNvSpPr>
            <p:nvPr/>
          </p:nvSpPr>
          <p:spPr bwMode="auto">
            <a:xfrm>
              <a:off x="816" y="1392"/>
              <a:ext cx="1824" cy="20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79" name="Oval 5"/>
            <p:cNvSpPr>
              <a:spLocks noChangeArrowheads="1"/>
            </p:cNvSpPr>
            <p:nvPr/>
          </p:nvSpPr>
          <p:spPr bwMode="auto">
            <a:xfrm>
              <a:off x="1056"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0" name="Oval 6"/>
            <p:cNvSpPr>
              <a:spLocks noChangeArrowheads="1"/>
            </p:cNvSpPr>
            <p:nvPr/>
          </p:nvSpPr>
          <p:spPr bwMode="auto">
            <a:xfrm>
              <a:off x="1392"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1" name="Oval 7"/>
            <p:cNvSpPr>
              <a:spLocks noChangeArrowheads="1"/>
            </p:cNvSpPr>
            <p:nvPr/>
          </p:nvSpPr>
          <p:spPr bwMode="auto">
            <a:xfrm>
              <a:off x="1152" y="2112"/>
              <a:ext cx="528" cy="48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2" name="Text Box 8"/>
            <p:cNvSpPr txBox="1">
              <a:spLocks noChangeArrowheads="1"/>
            </p:cNvSpPr>
            <p:nvPr/>
          </p:nvSpPr>
          <p:spPr bwMode="auto">
            <a:xfrm>
              <a:off x="854" y="1444"/>
              <a:ext cx="8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Specification</a:t>
              </a:r>
            </a:p>
          </p:txBody>
        </p:sp>
        <p:sp>
          <p:nvSpPr>
            <p:cNvPr id="88083" name="Text Box 9"/>
            <p:cNvSpPr txBox="1">
              <a:spLocks noChangeArrowheads="1"/>
            </p:cNvSpPr>
            <p:nvPr/>
          </p:nvSpPr>
          <p:spPr bwMode="auto">
            <a:xfrm>
              <a:off x="1814" y="1444"/>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Program</a:t>
              </a:r>
            </a:p>
          </p:txBody>
        </p:sp>
        <p:sp>
          <p:nvSpPr>
            <p:cNvPr id="88084" name="Text Box 10"/>
            <p:cNvSpPr txBox="1">
              <a:spLocks noChangeArrowheads="1"/>
            </p:cNvSpPr>
            <p:nvPr/>
          </p:nvSpPr>
          <p:spPr bwMode="auto">
            <a:xfrm>
              <a:off x="1008" y="2788"/>
              <a:ext cx="74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Test Cases</a:t>
              </a:r>
            </a:p>
            <a:p>
              <a:r>
                <a:rPr lang="en-US" sz="1400"/>
                <a:t>(Method A)</a:t>
              </a:r>
            </a:p>
          </p:txBody>
        </p:sp>
      </p:grpSp>
      <p:grpSp>
        <p:nvGrpSpPr>
          <p:cNvPr id="88070" name="Group 11"/>
          <p:cNvGrpSpPr>
            <a:grpSpLocks/>
          </p:cNvGrpSpPr>
          <p:nvPr/>
        </p:nvGrpSpPr>
        <p:grpSpPr bwMode="auto">
          <a:xfrm>
            <a:off x="4800600" y="2209800"/>
            <a:ext cx="2895600" cy="3276600"/>
            <a:chOff x="3024" y="1392"/>
            <a:chExt cx="1824" cy="2064"/>
          </a:xfrm>
        </p:grpSpPr>
        <p:sp>
          <p:nvSpPr>
            <p:cNvPr id="88071" name="Rectangle 12"/>
            <p:cNvSpPr>
              <a:spLocks noChangeArrowheads="1"/>
            </p:cNvSpPr>
            <p:nvPr/>
          </p:nvSpPr>
          <p:spPr bwMode="auto">
            <a:xfrm>
              <a:off x="3024" y="1392"/>
              <a:ext cx="1824" cy="20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72" name="Oval 13"/>
            <p:cNvSpPr>
              <a:spLocks noChangeArrowheads="1"/>
            </p:cNvSpPr>
            <p:nvPr/>
          </p:nvSpPr>
          <p:spPr bwMode="auto">
            <a:xfrm>
              <a:off x="3264"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73" name="Oval 14"/>
            <p:cNvSpPr>
              <a:spLocks noChangeArrowheads="1"/>
            </p:cNvSpPr>
            <p:nvPr/>
          </p:nvSpPr>
          <p:spPr bwMode="auto">
            <a:xfrm>
              <a:off x="3600" y="1920"/>
              <a:ext cx="720" cy="72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74" name="Text Box 15"/>
            <p:cNvSpPr txBox="1">
              <a:spLocks noChangeArrowheads="1"/>
            </p:cNvSpPr>
            <p:nvPr/>
          </p:nvSpPr>
          <p:spPr bwMode="auto">
            <a:xfrm>
              <a:off x="3062" y="1444"/>
              <a:ext cx="8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Specification</a:t>
              </a:r>
            </a:p>
          </p:txBody>
        </p:sp>
        <p:sp>
          <p:nvSpPr>
            <p:cNvPr id="88075" name="Text Box 16"/>
            <p:cNvSpPr txBox="1">
              <a:spLocks noChangeArrowheads="1"/>
            </p:cNvSpPr>
            <p:nvPr/>
          </p:nvSpPr>
          <p:spPr bwMode="auto">
            <a:xfrm>
              <a:off x="4022" y="1444"/>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Program</a:t>
              </a:r>
            </a:p>
          </p:txBody>
        </p:sp>
        <p:sp>
          <p:nvSpPr>
            <p:cNvPr id="88076" name="Text Box 17"/>
            <p:cNvSpPr txBox="1">
              <a:spLocks noChangeArrowheads="1"/>
            </p:cNvSpPr>
            <p:nvPr/>
          </p:nvSpPr>
          <p:spPr bwMode="auto">
            <a:xfrm>
              <a:off x="3216" y="2788"/>
              <a:ext cx="74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Test Cases</a:t>
              </a:r>
            </a:p>
            <a:p>
              <a:r>
                <a:rPr lang="en-US" sz="1400"/>
                <a:t>(Method B)</a:t>
              </a:r>
            </a:p>
          </p:txBody>
        </p:sp>
        <p:sp>
          <p:nvSpPr>
            <p:cNvPr id="88077" name="Oval 18"/>
            <p:cNvSpPr>
              <a:spLocks noChangeArrowheads="1"/>
            </p:cNvSpPr>
            <p:nvPr/>
          </p:nvSpPr>
          <p:spPr bwMode="auto">
            <a:xfrm>
              <a:off x="3456" y="2304"/>
              <a:ext cx="288" cy="24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922F509-31F0-7D40-8ED3-BA46128B9494}" type="datetime1">
              <a:rPr lang="en-US" sz="1200"/>
              <a:pPr/>
              <a:t>12/4/18</a:t>
            </a:fld>
            <a:endParaRPr lang="en-US" sz="1200"/>
          </a:p>
        </p:txBody>
      </p:sp>
      <p:sp>
        <p:nvSpPr>
          <p:cNvPr id="890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9E2B734-74EB-AA43-892B-86FE00E52A81}" type="slidenum">
              <a:rPr lang="en-US" sz="1200"/>
              <a:pPr/>
              <a:t>58</a:t>
            </a:fld>
            <a:endParaRPr lang="en-US" sz="1200"/>
          </a:p>
        </p:txBody>
      </p:sp>
      <p:sp>
        <p:nvSpPr>
          <p:cNvPr id="89092" name="Rectangle 2"/>
          <p:cNvSpPr>
            <a:spLocks noGrp="1" noChangeArrowheads="1"/>
          </p:cNvSpPr>
          <p:nvPr>
            <p:ph type="title"/>
          </p:nvPr>
        </p:nvSpPr>
        <p:spPr>
          <a:xfrm>
            <a:off x="685800" y="381000"/>
            <a:ext cx="7772400" cy="1143000"/>
          </a:xfrm>
        </p:spPr>
        <p:txBody>
          <a:bodyPr/>
          <a:lstStyle/>
          <a:p>
            <a:pPr eaLnBrk="1" hangingPunct="1"/>
            <a:r>
              <a:rPr lang="en-US">
                <a:latin typeface="Verdana" charset="0"/>
                <a:ea typeface="ＭＳ Ｐゴシック" charset="0"/>
                <a:cs typeface="ＭＳ Ｐゴシック" charset="0"/>
              </a:rPr>
              <a:t>Testing stages</a:t>
            </a:r>
          </a:p>
        </p:txBody>
      </p:sp>
      <p:sp>
        <p:nvSpPr>
          <p:cNvPr id="89093" name="Rectangle 3"/>
          <p:cNvSpPr>
            <a:spLocks noGrp="1" noChangeArrowheads="1"/>
          </p:cNvSpPr>
          <p:nvPr>
            <p:ph type="body" idx="1"/>
          </p:nvPr>
        </p:nvSpPr>
        <p:spPr>
          <a:xfrm>
            <a:off x="609600" y="1752600"/>
            <a:ext cx="8534400" cy="42672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Unit testing</a:t>
            </a:r>
          </a:p>
          <a:p>
            <a:pPr marL="742950" lvl="1" indent="-285750" eaLnBrk="1" hangingPunct="1">
              <a:lnSpc>
                <a:spcPct val="90000"/>
              </a:lnSpc>
            </a:pPr>
            <a:r>
              <a:rPr lang="en-US" sz="2200">
                <a:latin typeface="Verdana" charset="0"/>
                <a:ea typeface="ＭＳ Ｐゴシック" charset="0"/>
              </a:rPr>
              <a:t>Testing individual components in isolation</a:t>
            </a:r>
          </a:p>
          <a:p>
            <a:pPr marL="742950" lvl="1" indent="-285750" eaLnBrk="1" hangingPunct="1">
              <a:lnSpc>
                <a:spcPct val="90000"/>
              </a:lnSpc>
            </a:pPr>
            <a:r>
              <a:rPr lang="en-US" sz="2200">
                <a:latin typeface="Verdana" charset="0"/>
                <a:ea typeface="ＭＳ Ｐゴシック" charset="0"/>
              </a:rPr>
              <a:t>A component may (generally) be a procedure in procedural paradigm or a class in OO paradigm</a:t>
            </a:r>
          </a:p>
          <a:p>
            <a:pPr marL="342900" indent="-342900" eaLnBrk="1" hangingPunct="1">
              <a:lnSpc>
                <a:spcPct val="90000"/>
              </a:lnSpc>
            </a:pPr>
            <a:r>
              <a:rPr lang="en-US" sz="2600">
                <a:latin typeface="Verdana" charset="0"/>
                <a:ea typeface="ＭＳ Ｐゴシック" charset="0"/>
                <a:cs typeface="ＭＳ Ｐゴシック" charset="0"/>
              </a:rPr>
              <a:t>Module testing</a:t>
            </a:r>
          </a:p>
          <a:p>
            <a:pPr marL="742950" lvl="1" indent="-285750" eaLnBrk="1" hangingPunct="1">
              <a:lnSpc>
                <a:spcPct val="90000"/>
              </a:lnSpc>
            </a:pPr>
            <a:r>
              <a:rPr lang="en-US" sz="2200">
                <a:latin typeface="Verdana" charset="0"/>
                <a:ea typeface="ＭＳ Ｐゴシック" charset="0"/>
              </a:rPr>
              <a:t>Testing a group of components that interact with each other or a group that implements a particular functionality</a:t>
            </a:r>
          </a:p>
          <a:p>
            <a:pPr marL="742950" lvl="1" indent="-285750" eaLnBrk="1" hangingPunct="1">
              <a:lnSpc>
                <a:spcPct val="90000"/>
              </a:lnSpc>
            </a:pPr>
            <a:r>
              <a:rPr lang="en-US" sz="2200">
                <a:latin typeface="Verdana" charset="0"/>
                <a:ea typeface="ＭＳ Ｐゴシック" charset="0"/>
              </a:rPr>
              <a:t>A group of procedures in procedural paradigm, a group of classes in OO paradigm </a:t>
            </a:r>
          </a:p>
          <a:p>
            <a:pPr marL="742950" lvl="1" indent="-285750" eaLnBrk="1" hangingPunct="1">
              <a:lnSpc>
                <a:spcPct val="90000"/>
              </a:lnSpc>
              <a:buFont typeface="Wingdings" charset="0"/>
              <a:buNone/>
            </a:pPr>
            <a:r>
              <a:rPr lang="en-US" sz="2200">
                <a:solidFill>
                  <a:schemeClr val="folHlink"/>
                </a:solidFill>
                <a:latin typeface="Verdana" charset="0"/>
                <a:ea typeface="ＭＳ Ｐゴシック" charset="0"/>
              </a:rPr>
              <a:t>Important: the interfaces among these components must also be tested</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6DC10D-AF4C-7245-BEFE-1BCB3E0D9718}" type="datetime1">
              <a:rPr lang="en-US" sz="1200"/>
              <a:pPr/>
              <a:t>12/4/18</a:t>
            </a:fld>
            <a:endParaRPr lang="en-US" sz="1200"/>
          </a:p>
        </p:txBody>
      </p:sp>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C7E7B05-2902-8143-81CC-26F6E8CB5D87}" type="slidenum">
              <a:rPr lang="en-US" sz="1200"/>
              <a:pPr/>
              <a:t>59</a:t>
            </a:fld>
            <a:endParaRPr lang="en-US" sz="1200"/>
          </a:p>
        </p:txBody>
      </p:sp>
      <p:sp>
        <p:nvSpPr>
          <p:cNvPr id="9011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Testing stages (continued)</a:t>
            </a:r>
          </a:p>
        </p:txBody>
      </p:sp>
      <p:sp>
        <p:nvSpPr>
          <p:cNvPr id="90117" name="Rectangle 3"/>
          <p:cNvSpPr>
            <a:spLocks noGrp="1" noChangeArrowheads="1"/>
          </p:cNvSpPr>
          <p:nvPr>
            <p:ph type="body" idx="1"/>
          </p:nvPr>
        </p:nvSpPr>
        <p:spPr>
          <a:xfrm>
            <a:off x="685800" y="1828800"/>
            <a:ext cx="7772400" cy="4114800"/>
          </a:xfrm>
        </p:spPr>
        <p:txBody>
          <a:bodyPr/>
          <a:lstStyle/>
          <a:p>
            <a:pPr marL="342900" indent="-342900" eaLnBrk="1" hangingPunct="1"/>
            <a:r>
              <a:rPr lang="en-US" sz="2100">
                <a:latin typeface="Verdana" charset="0"/>
                <a:ea typeface="ＭＳ Ｐゴシック" charset="0"/>
                <a:cs typeface="ＭＳ Ｐゴシック" charset="0"/>
              </a:rPr>
              <a:t>Subsystem testing</a:t>
            </a:r>
          </a:p>
          <a:p>
            <a:pPr marL="742950" lvl="1" indent="-285750" eaLnBrk="1" hangingPunct="1"/>
            <a:r>
              <a:rPr lang="en-US" sz="2200">
                <a:latin typeface="Verdana" charset="0"/>
                <a:ea typeface="ＭＳ Ｐゴシック" charset="0"/>
              </a:rPr>
              <a:t>Testing a group of modules and their interfaces</a:t>
            </a:r>
          </a:p>
          <a:p>
            <a:pPr marL="742950" lvl="1" indent="-285750" eaLnBrk="1" hangingPunct="1"/>
            <a:r>
              <a:rPr lang="en-US" sz="2200">
                <a:latin typeface="Verdana" charset="0"/>
                <a:ea typeface="ＭＳ Ｐゴシック" charset="0"/>
              </a:rPr>
              <a:t>A subsystem may be a higher-level group  of modules in procedural paradigm or a package in OO paradigm</a:t>
            </a:r>
          </a:p>
          <a:p>
            <a:pPr marL="742950" lvl="1" indent="-285750" eaLnBrk="1" hangingPunct="1"/>
            <a:r>
              <a:rPr lang="en-US" sz="2200">
                <a:latin typeface="Verdana" charset="0"/>
                <a:ea typeface="ＭＳ Ｐゴシック" charset="0"/>
              </a:rPr>
              <a:t>Once again, interface between modules, particularly access restrictions across modules must also be tested along with functionalities</a:t>
            </a:r>
          </a:p>
          <a:p>
            <a:pPr marL="342900" indent="-342900" eaLnBrk="1" hangingPunct="1"/>
            <a:r>
              <a:rPr lang="en-US" sz="2100">
                <a:latin typeface="Verdana" charset="0"/>
                <a:ea typeface="ＭＳ Ｐゴシック" charset="0"/>
                <a:cs typeface="ＭＳ Ｐゴシック" charset="0"/>
              </a:rPr>
              <a:t>Module testing and subsystem testing may collectively called as </a:t>
            </a:r>
            <a:r>
              <a:rPr lang="ja-JP" altLang="en-US" sz="2100">
                <a:latin typeface="Verdana" charset="0"/>
                <a:ea typeface="ＭＳ Ｐゴシック" charset="0"/>
                <a:cs typeface="ＭＳ Ｐゴシック" charset="0"/>
              </a:rPr>
              <a:t>“</a:t>
            </a:r>
            <a:r>
              <a:rPr lang="en-US" altLang="ja-JP" sz="2100">
                <a:latin typeface="Verdana" charset="0"/>
                <a:ea typeface="ＭＳ Ｐゴシック" charset="0"/>
                <a:cs typeface="ＭＳ Ｐゴシック" charset="0"/>
              </a:rPr>
              <a:t>integrated testing</a:t>
            </a:r>
            <a:r>
              <a:rPr lang="ja-JP" altLang="en-US" sz="2100">
                <a:latin typeface="Verdana" charset="0"/>
                <a:ea typeface="ＭＳ Ｐゴシック" charset="0"/>
                <a:cs typeface="ＭＳ Ｐゴシック" charset="0"/>
              </a:rPr>
              <a:t>”</a:t>
            </a:r>
            <a:endParaRPr lang="en-US" sz="21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F736CA-A9C6-4043-BDC0-9D3A3872F45D}" type="datetime1">
              <a:rPr lang="en-US" sz="1200"/>
              <a:pPr/>
              <a:t>12/4/18</a:t>
            </a:fld>
            <a:endParaRPr lang="en-US" sz="1200"/>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BABE250-779E-094D-9790-C27A73DF046A}" type="slidenum">
              <a:rPr lang="en-US" sz="1200"/>
              <a:pPr/>
              <a:t>6</a:t>
            </a:fld>
            <a:endParaRPr lang="en-US" sz="1200"/>
          </a:p>
        </p:txBody>
      </p:sp>
      <p:sp>
        <p:nvSpPr>
          <p:cNvPr id="25604"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Principles of inspecting</a:t>
            </a:r>
          </a:p>
        </p:txBody>
      </p:sp>
      <p:sp>
        <p:nvSpPr>
          <p:cNvPr id="25605" name="Rectangle 3"/>
          <p:cNvSpPr>
            <a:spLocks noGrp="1" noChangeArrowheads="1"/>
          </p:cNvSpPr>
          <p:nvPr>
            <p:ph type="body" idx="1"/>
          </p:nvPr>
        </p:nvSpPr>
        <p:spPr/>
        <p:txBody>
          <a:bodyPr/>
          <a:lstStyle/>
          <a:p>
            <a:pPr lvl="1" algn="just" eaLnBrk="1" hangingPunct="1"/>
            <a:r>
              <a:rPr lang="en-GB">
                <a:latin typeface="Verdana" charset="0"/>
                <a:ea typeface="ＭＳ Ｐゴシック" charset="0"/>
              </a:rPr>
              <a:t>Avoid discussing how to fix defects</a:t>
            </a:r>
            <a:r>
              <a:rPr lang="en-US">
                <a:latin typeface="Verdana" charset="0"/>
                <a:ea typeface="ＭＳ Ｐゴシック" charset="0"/>
              </a:rPr>
              <a:t> </a:t>
            </a:r>
          </a:p>
          <a:p>
            <a:pPr lvl="2" algn="just" eaLnBrk="1" hangingPunct="1"/>
            <a:r>
              <a:rPr lang="en-GB">
                <a:latin typeface="Verdana" charset="0"/>
                <a:ea typeface="ＭＳ Ｐゴシック" charset="0"/>
              </a:rPr>
              <a:t>Fixing defects can be left to the author</a:t>
            </a:r>
            <a:r>
              <a:rPr lang="en-US">
                <a:latin typeface="Verdana" charset="0"/>
                <a:ea typeface="ＭＳ Ｐゴシック" charset="0"/>
              </a:rPr>
              <a:t> </a:t>
            </a:r>
            <a:endParaRPr lang="en-GB">
              <a:latin typeface="Verdana" charset="0"/>
              <a:ea typeface="ＭＳ Ｐゴシック" charset="0"/>
            </a:endParaRPr>
          </a:p>
          <a:p>
            <a:pPr lvl="1" algn="just" eaLnBrk="1" hangingPunct="1"/>
            <a:r>
              <a:rPr lang="en-GB">
                <a:latin typeface="Verdana" charset="0"/>
                <a:ea typeface="ＭＳ Ｐゴシック" charset="0"/>
              </a:rPr>
              <a:t>Avoid discussing style issues</a:t>
            </a:r>
          </a:p>
          <a:p>
            <a:pPr lvl="2" algn="just" eaLnBrk="1" hangingPunct="1"/>
            <a:r>
              <a:rPr lang="en-GB">
                <a:latin typeface="Verdana" charset="0"/>
                <a:ea typeface="ＭＳ Ｐゴシック" charset="0"/>
              </a:rPr>
              <a:t>Issues like are important, but should be discussed separately</a:t>
            </a:r>
            <a:r>
              <a:rPr lang="en-US">
                <a:latin typeface="Verdana" charset="0"/>
                <a:ea typeface="ＭＳ Ｐゴシック" charset="0"/>
              </a:rPr>
              <a:t>  </a:t>
            </a:r>
            <a:endParaRPr lang="en-GB">
              <a:latin typeface="Verdana" charset="0"/>
              <a:ea typeface="ＭＳ Ｐゴシック" charset="0"/>
            </a:endParaRPr>
          </a:p>
          <a:p>
            <a:pPr lvl="1" algn="just" eaLnBrk="1" hangingPunct="1"/>
            <a:r>
              <a:rPr lang="en-GB">
                <a:latin typeface="Verdana" charset="0"/>
                <a:ea typeface="ＭＳ Ｐゴシック" charset="0"/>
              </a:rPr>
              <a:t>Do not rush the inspection process</a:t>
            </a:r>
            <a:r>
              <a:rPr lang="en-US">
                <a:latin typeface="Verdana" charset="0"/>
                <a:ea typeface="ＭＳ Ｐゴシック" charset="0"/>
              </a:rPr>
              <a:t> </a:t>
            </a:r>
          </a:p>
          <a:p>
            <a:pPr lvl="2" algn="just" eaLnBrk="1" hangingPunct="1"/>
            <a:r>
              <a:rPr lang="en-GB">
                <a:latin typeface="Verdana" charset="0"/>
                <a:ea typeface="ＭＳ Ｐゴシック" charset="0"/>
              </a:rPr>
              <a:t>A good speed to inspect is</a:t>
            </a:r>
          </a:p>
          <a:p>
            <a:pPr lvl="3" algn="just" eaLnBrk="1" hangingPunct="1"/>
            <a:r>
              <a:rPr lang="en-GB">
                <a:latin typeface="Verdana" charset="0"/>
                <a:ea typeface="ＭＳ Ｐゴシック" charset="0"/>
              </a:rPr>
              <a:t>200 lines of code per hour (including comments)</a:t>
            </a:r>
          </a:p>
          <a:p>
            <a:pPr lvl="3" algn="just" eaLnBrk="1" hangingPunct="1"/>
            <a:r>
              <a:rPr lang="en-GB">
                <a:latin typeface="Verdana" charset="0"/>
                <a:ea typeface="ＭＳ Ｐゴシック" charset="0"/>
              </a:rPr>
              <a:t>or ten pages of text per hour</a:t>
            </a:r>
            <a:r>
              <a:rPr lang="en-US">
                <a:latin typeface="Verdana" charset="0"/>
                <a:ea typeface="ＭＳ Ｐゴシック" charset="0"/>
              </a:rPr>
              <a:t> </a:t>
            </a:r>
            <a:endParaRPr lang="en-GB">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4E444E0-C558-9747-9942-7B47A638EDF8}" type="datetime1">
              <a:rPr lang="en-US" sz="1200"/>
              <a:pPr/>
              <a:t>12/4/18</a:t>
            </a:fld>
            <a:endParaRPr lang="en-US" sz="1200"/>
          </a:p>
        </p:txBody>
      </p:sp>
      <p:sp>
        <p:nvSpPr>
          <p:cNvPr id="911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F29EB30-007B-9943-9B79-B88751B8D2B5}" type="slidenum">
              <a:rPr lang="en-US" sz="1200"/>
              <a:pPr/>
              <a:t>60</a:t>
            </a:fld>
            <a:endParaRPr lang="en-US" sz="1200"/>
          </a:p>
        </p:txBody>
      </p:sp>
      <p:sp>
        <p:nvSpPr>
          <p:cNvPr id="9114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Testing stages (continued)</a:t>
            </a:r>
          </a:p>
        </p:txBody>
      </p:sp>
      <p:sp>
        <p:nvSpPr>
          <p:cNvPr id="91141"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System testing</a:t>
            </a:r>
          </a:p>
          <a:p>
            <a:pPr lvl="1" eaLnBrk="1" hangingPunct="1"/>
            <a:r>
              <a:rPr lang="en-US">
                <a:latin typeface="Verdana" charset="0"/>
                <a:ea typeface="ＭＳ Ｐゴシック" charset="0"/>
              </a:rPr>
              <a:t>Testing the entire system as one single product</a:t>
            </a:r>
          </a:p>
          <a:p>
            <a:pPr lvl="1" eaLnBrk="1" hangingPunct="1"/>
            <a:r>
              <a:rPr lang="en-US">
                <a:latin typeface="Verdana" charset="0"/>
                <a:ea typeface="ＭＳ Ｐゴシック" charset="0"/>
              </a:rPr>
              <a:t>Requires the integration testing of all subsystems and modules and all the interfaces among the modules</a:t>
            </a:r>
          </a:p>
          <a:p>
            <a:pPr lvl="1" eaLnBrk="1" hangingPunct="1"/>
            <a:r>
              <a:rPr lang="en-US">
                <a:latin typeface="Verdana" charset="0"/>
                <a:ea typeface="ＭＳ Ｐゴシック" charset="0"/>
              </a:rPr>
              <a:t>Also requires testing of interfaces between external components such as a database or a device driver</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0D6D4A0-CFE7-5C4D-ADBD-3F86FDBDBBBE}" type="datetime1">
              <a:rPr lang="en-US" sz="1200"/>
              <a:pPr/>
              <a:t>12/4/18</a:t>
            </a:fld>
            <a:endParaRPr lang="en-US" sz="1200"/>
          </a:p>
        </p:txBody>
      </p:sp>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4E9522B-72AF-4045-878C-3CDF68518A22}" type="slidenum">
              <a:rPr lang="en-US" sz="1200"/>
              <a:pPr/>
              <a:t>61</a:t>
            </a:fld>
            <a:endParaRPr lang="en-US" sz="1200"/>
          </a:p>
        </p:txBody>
      </p:sp>
      <p:sp>
        <p:nvSpPr>
          <p:cNvPr id="9216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Testing stages (continued)</a:t>
            </a:r>
          </a:p>
        </p:txBody>
      </p:sp>
      <p:sp>
        <p:nvSpPr>
          <p:cNvPr id="92165"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Acceptance testing</a:t>
            </a:r>
          </a:p>
          <a:p>
            <a:pPr lvl="1" eaLnBrk="1" hangingPunct="1"/>
            <a:r>
              <a:rPr lang="en-US">
                <a:latin typeface="Verdana" charset="0"/>
                <a:ea typeface="ＭＳ Ｐゴシック" charset="0"/>
              </a:rPr>
              <a:t>Testing to conform that the software product meets the standards and/or specific criteria set by the customers/users</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40B270B-E203-B341-AA4B-CB03AFCFAC65}" type="datetime1">
              <a:rPr lang="en-US" sz="1200"/>
              <a:pPr/>
              <a:t>12/4/18</a:t>
            </a:fld>
            <a:endParaRPr lang="en-US" sz="1200"/>
          </a:p>
        </p:txBody>
      </p:sp>
      <p:sp>
        <p:nvSpPr>
          <p:cNvPr id="931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985E99-E9FC-7F47-80B7-DC5EB3EC8FC8}" type="slidenum">
              <a:rPr lang="en-US" sz="1200"/>
              <a:pPr/>
              <a:t>62</a:t>
            </a:fld>
            <a:endParaRPr lang="en-US" sz="1200"/>
          </a:p>
        </p:txBody>
      </p:sp>
      <p:sp>
        <p:nvSpPr>
          <p:cNvPr id="9318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Classifications of testing</a:t>
            </a:r>
          </a:p>
        </p:txBody>
      </p:sp>
      <p:sp>
        <p:nvSpPr>
          <p:cNvPr id="93189" name="Rectangle 3"/>
          <p:cNvSpPr>
            <a:spLocks noGrp="1" noChangeArrowheads="1"/>
          </p:cNvSpPr>
          <p:nvPr>
            <p:ph type="body" idx="1"/>
          </p:nvPr>
        </p:nvSpPr>
        <p:spPr/>
        <p:txBody>
          <a:bodyPr/>
          <a:lstStyle/>
          <a:p>
            <a:pPr marL="342900" indent="-342900" eaLnBrk="1" hangingPunct="1">
              <a:lnSpc>
                <a:spcPct val="90000"/>
              </a:lnSpc>
            </a:pPr>
            <a:r>
              <a:rPr lang="en-US" sz="2100">
                <a:latin typeface="Verdana" charset="0"/>
                <a:ea typeface="ＭＳ Ｐゴシック" charset="0"/>
                <a:cs typeface="ＭＳ Ｐゴシック" charset="0"/>
              </a:rPr>
              <a:t>Black-box testing and White-box testing classify testing methods – processes to generate test cases and test data</a:t>
            </a:r>
          </a:p>
          <a:p>
            <a:pPr marL="342900" indent="-342900" eaLnBrk="1" hangingPunct="1">
              <a:lnSpc>
                <a:spcPct val="90000"/>
              </a:lnSpc>
            </a:pPr>
            <a:r>
              <a:rPr lang="en-US" sz="2100">
                <a:latin typeface="Verdana" charset="0"/>
                <a:ea typeface="ＭＳ Ｐゴシック" charset="0"/>
                <a:cs typeface="ＭＳ Ｐゴシック" charset="0"/>
              </a:rPr>
              <a:t>Stages of testing classify the portion of the software product that must be tested at any one time</a:t>
            </a:r>
          </a:p>
          <a:p>
            <a:pPr marL="342900" indent="-342900" eaLnBrk="1" hangingPunct="1">
              <a:lnSpc>
                <a:spcPct val="90000"/>
              </a:lnSpc>
            </a:pPr>
            <a:r>
              <a:rPr lang="en-US" sz="2100">
                <a:latin typeface="Verdana" charset="0"/>
                <a:ea typeface="ＭＳ Ｐゴシック" charset="0"/>
                <a:cs typeface="ＭＳ Ｐゴシック" charset="0"/>
              </a:rPr>
              <a:t>Combining these two, </a:t>
            </a:r>
          </a:p>
          <a:p>
            <a:pPr marL="742950" lvl="1" indent="-285750" eaLnBrk="1" hangingPunct="1">
              <a:lnSpc>
                <a:spcPct val="90000"/>
              </a:lnSpc>
            </a:pPr>
            <a:r>
              <a:rPr lang="en-US" sz="2000">
                <a:latin typeface="Verdana" charset="0"/>
                <a:ea typeface="ＭＳ Ｐゴシック" charset="0"/>
              </a:rPr>
              <a:t>A unit can be tested both by black-box testing and by white-box testing</a:t>
            </a:r>
          </a:p>
          <a:p>
            <a:pPr marL="742950" lvl="1" indent="-285750" eaLnBrk="1" hangingPunct="1">
              <a:lnSpc>
                <a:spcPct val="90000"/>
              </a:lnSpc>
            </a:pPr>
            <a:r>
              <a:rPr lang="en-US" sz="2000">
                <a:latin typeface="Verdana" charset="0"/>
                <a:ea typeface="ＭＳ Ｐゴシック" charset="0"/>
              </a:rPr>
              <a:t>A module may undergo black-box testing and white-box testing</a:t>
            </a:r>
          </a:p>
          <a:p>
            <a:pPr marL="342900" indent="-342900" eaLnBrk="1" hangingPunct="1">
              <a:lnSpc>
                <a:spcPct val="90000"/>
              </a:lnSpc>
            </a:pPr>
            <a:r>
              <a:rPr lang="en-US" sz="2100">
                <a:latin typeface="Verdana" charset="0"/>
                <a:ea typeface="ＭＳ Ｐゴシック" charset="0"/>
                <a:cs typeface="ＭＳ Ｐゴシック" charset="0"/>
              </a:rPr>
              <a:t>Conclusion: Each classification defines a different perspective of testing</a:t>
            </a: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63197F7-2602-8043-9274-0DDA869C4A89}" type="datetime1">
              <a:rPr lang="en-US" sz="1200"/>
              <a:pPr/>
              <a:t>12/4/18</a:t>
            </a:fld>
            <a:endParaRPr lang="en-US" sz="1200"/>
          </a:p>
        </p:txBody>
      </p:sp>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2BD04F5-7936-6449-9858-2CDADECC49D1}" type="slidenum">
              <a:rPr lang="en-US" sz="1200"/>
              <a:pPr/>
              <a:t>63</a:t>
            </a:fld>
            <a:endParaRPr lang="en-US" sz="1200"/>
          </a:p>
        </p:txBody>
      </p:sp>
      <p:sp>
        <p:nvSpPr>
          <p:cNvPr id="942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Levels of Testing</a:t>
            </a:r>
          </a:p>
        </p:txBody>
      </p:sp>
      <p:grpSp>
        <p:nvGrpSpPr>
          <p:cNvPr id="94213" name="Group 3"/>
          <p:cNvGrpSpPr>
            <a:grpSpLocks/>
          </p:cNvGrpSpPr>
          <p:nvPr/>
        </p:nvGrpSpPr>
        <p:grpSpPr bwMode="auto">
          <a:xfrm>
            <a:off x="990600" y="2514600"/>
            <a:ext cx="7339013" cy="3276600"/>
            <a:chOff x="864" y="1488"/>
            <a:chExt cx="4623" cy="2064"/>
          </a:xfrm>
        </p:grpSpPr>
        <p:grpSp>
          <p:nvGrpSpPr>
            <p:cNvPr id="94214" name="Group 4"/>
            <p:cNvGrpSpPr>
              <a:grpSpLocks/>
            </p:cNvGrpSpPr>
            <p:nvPr/>
          </p:nvGrpSpPr>
          <p:grpSpPr bwMode="auto">
            <a:xfrm>
              <a:off x="864" y="1488"/>
              <a:ext cx="897" cy="336"/>
              <a:chOff x="864" y="1488"/>
              <a:chExt cx="897" cy="336"/>
            </a:xfrm>
          </p:grpSpPr>
          <p:sp>
            <p:nvSpPr>
              <p:cNvPr id="94242" name="AutoShape 5"/>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43" name="Text Box 6"/>
              <p:cNvSpPr txBox="1">
                <a:spLocks noChangeArrowheads="1"/>
              </p:cNvSpPr>
              <p:nvPr/>
            </p:nvSpPr>
            <p:spPr bwMode="auto">
              <a:xfrm>
                <a:off x="864" y="1498"/>
                <a:ext cx="897"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Requirements</a:t>
                </a:r>
              </a:p>
              <a:p>
                <a:r>
                  <a:rPr lang="en-US" sz="1400"/>
                  <a:t>Specification</a:t>
                </a:r>
              </a:p>
            </p:txBody>
          </p:sp>
        </p:grpSp>
        <p:grpSp>
          <p:nvGrpSpPr>
            <p:cNvPr id="94215" name="Group 7"/>
            <p:cNvGrpSpPr>
              <a:grpSpLocks/>
            </p:cNvGrpSpPr>
            <p:nvPr/>
          </p:nvGrpSpPr>
          <p:grpSpPr bwMode="auto">
            <a:xfrm>
              <a:off x="1167" y="2112"/>
              <a:ext cx="864" cy="336"/>
              <a:chOff x="864" y="1488"/>
              <a:chExt cx="864" cy="336"/>
            </a:xfrm>
          </p:grpSpPr>
          <p:sp>
            <p:nvSpPr>
              <p:cNvPr id="94240" name="AutoShape 8"/>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41" name="Text Box 9"/>
              <p:cNvSpPr txBox="1">
                <a:spLocks noChangeArrowheads="1"/>
              </p:cNvSpPr>
              <p:nvPr/>
            </p:nvSpPr>
            <p:spPr bwMode="auto">
              <a:xfrm>
                <a:off x="864" y="1498"/>
                <a:ext cx="79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Preliminary</a:t>
                </a:r>
              </a:p>
              <a:p>
                <a:r>
                  <a:rPr lang="en-US" sz="1400"/>
                  <a:t>   Design</a:t>
                </a:r>
              </a:p>
            </p:txBody>
          </p:sp>
        </p:grpSp>
        <p:grpSp>
          <p:nvGrpSpPr>
            <p:cNvPr id="94216" name="Group 10"/>
            <p:cNvGrpSpPr>
              <a:grpSpLocks/>
            </p:cNvGrpSpPr>
            <p:nvPr/>
          </p:nvGrpSpPr>
          <p:grpSpPr bwMode="auto">
            <a:xfrm>
              <a:off x="1551" y="2688"/>
              <a:ext cx="864" cy="336"/>
              <a:chOff x="864" y="1488"/>
              <a:chExt cx="864" cy="336"/>
            </a:xfrm>
          </p:grpSpPr>
          <p:sp>
            <p:nvSpPr>
              <p:cNvPr id="94238" name="AutoShape 11"/>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39" name="Text Box 12"/>
              <p:cNvSpPr txBox="1">
                <a:spLocks noChangeArrowheads="1"/>
              </p:cNvSpPr>
              <p:nvPr/>
            </p:nvSpPr>
            <p:spPr bwMode="auto">
              <a:xfrm>
                <a:off x="864" y="1498"/>
                <a:ext cx="73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Detailed </a:t>
                </a:r>
              </a:p>
              <a:p>
                <a:r>
                  <a:rPr lang="en-US" sz="1400"/>
                  <a:t>    Design</a:t>
                </a:r>
              </a:p>
            </p:txBody>
          </p:sp>
        </p:grpSp>
        <p:grpSp>
          <p:nvGrpSpPr>
            <p:cNvPr id="94217" name="Group 13"/>
            <p:cNvGrpSpPr>
              <a:grpSpLocks/>
            </p:cNvGrpSpPr>
            <p:nvPr/>
          </p:nvGrpSpPr>
          <p:grpSpPr bwMode="auto">
            <a:xfrm>
              <a:off x="2511" y="3216"/>
              <a:ext cx="864" cy="336"/>
              <a:chOff x="864" y="1488"/>
              <a:chExt cx="864" cy="336"/>
            </a:xfrm>
          </p:grpSpPr>
          <p:sp>
            <p:nvSpPr>
              <p:cNvPr id="94236" name="AutoShape 14"/>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37" name="Text Box 15"/>
              <p:cNvSpPr txBox="1">
                <a:spLocks noChangeArrowheads="1"/>
              </p:cNvSpPr>
              <p:nvPr/>
            </p:nvSpPr>
            <p:spPr bwMode="auto">
              <a:xfrm>
                <a:off x="864" y="1498"/>
                <a:ext cx="6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Coding</a:t>
                </a:r>
              </a:p>
            </p:txBody>
          </p:sp>
        </p:grpSp>
        <p:grpSp>
          <p:nvGrpSpPr>
            <p:cNvPr id="94218" name="Group 16"/>
            <p:cNvGrpSpPr>
              <a:grpSpLocks/>
            </p:cNvGrpSpPr>
            <p:nvPr/>
          </p:nvGrpSpPr>
          <p:grpSpPr bwMode="auto">
            <a:xfrm>
              <a:off x="3567" y="2688"/>
              <a:ext cx="864" cy="336"/>
              <a:chOff x="864" y="1488"/>
              <a:chExt cx="864" cy="336"/>
            </a:xfrm>
          </p:grpSpPr>
          <p:sp>
            <p:nvSpPr>
              <p:cNvPr id="94234" name="AutoShape 17"/>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35" name="Text Box 18"/>
              <p:cNvSpPr txBox="1">
                <a:spLocks noChangeArrowheads="1"/>
              </p:cNvSpPr>
              <p:nvPr/>
            </p:nvSpPr>
            <p:spPr bwMode="auto">
              <a:xfrm>
                <a:off x="864" y="1498"/>
                <a:ext cx="721"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Unit </a:t>
                </a:r>
              </a:p>
              <a:p>
                <a:r>
                  <a:rPr lang="en-US" sz="1400"/>
                  <a:t>     Testing</a:t>
                </a:r>
              </a:p>
            </p:txBody>
          </p:sp>
        </p:grpSp>
        <p:grpSp>
          <p:nvGrpSpPr>
            <p:cNvPr id="94219" name="Group 19"/>
            <p:cNvGrpSpPr>
              <a:grpSpLocks/>
            </p:cNvGrpSpPr>
            <p:nvPr/>
          </p:nvGrpSpPr>
          <p:grpSpPr bwMode="auto">
            <a:xfrm>
              <a:off x="4080" y="2112"/>
              <a:ext cx="864" cy="336"/>
              <a:chOff x="864" y="1488"/>
              <a:chExt cx="864" cy="336"/>
            </a:xfrm>
          </p:grpSpPr>
          <p:sp>
            <p:nvSpPr>
              <p:cNvPr id="94232" name="AutoShape 20"/>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33" name="Text Box 21"/>
              <p:cNvSpPr txBox="1">
                <a:spLocks noChangeArrowheads="1"/>
              </p:cNvSpPr>
              <p:nvPr/>
            </p:nvSpPr>
            <p:spPr bwMode="auto">
              <a:xfrm>
                <a:off x="864" y="1498"/>
                <a:ext cx="82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Integration</a:t>
                </a:r>
              </a:p>
              <a:p>
                <a:r>
                  <a:rPr lang="en-US" sz="1400"/>
                  <a:t>   Testing</a:t>
                </a:r>
              </a:p>
            </p:txBody>
          </p:sp>
        </p:grpSp>
        <p:grpSp>
          <p:nvGrpSpPr>
            <p:cNvPr id="94220" name="Group 22"/>
            <p:cNvGrpSpPr>
              <a:grpSpLocks/>
            </p:cNvGrpSpPr>
            <p:nvPr/>
          </p:nvGrpSpPr>
          <p:grpSpPr bwMode="auto">
            <a:xfrm>
              <a:off x="4623" y="1488"/>
              <a:ext cx="864" cy="336"/>
              <a:chOff x="864" y="1488"/>
              <a:chExt cx="864" cy="336"/>
            </a:xfrm>
          </p:grpSpPr>
          <p:sp>
            <p:nvSpPr>
              <p:cNvPr id="94230" name="AutoShape 23"/>
              <p:cNvSpPr>
                <a:spLocks noChangeArrowheads="1"/>
              </p:cNvSpPr>
              <p:nvPr/>
            </p:nvSpPr>
            <p:spPr bwMode="auto">
              <a:xfrm>
                <a:off x="912" y="1488"/>
                <a:ext cx="816" cy="33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4231" name="Text Box 24"/>
              <p:cNvSpPr txBox="1">
                <a:spLocks noChangeArrowheads="1"/>
              </p:cNvSpPr>
              <p:nvPr/>
            </p:nvSpPr>
            <p:spPr bwMode="auto">
              <a:xfrm>
                <a:off x="864" y="1498"/>
                <a:ext cx="69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t>    System</a:t>
                </a:r>
              </a:p>
              <a:p>
                <a:r>
                  <a:rPr lang="en-US" sz="1400"/>
                  <a:t>    Testing</a:t>
                </a:r>
              </a:p>
            </p:txBody>
          </p:sp>
        </p:grpSp>
        <p:sp>
          <p:nvSpPr>
            <p:cNvPr id="94221" name="Line 25"/>
            <p:cNvSpPr>
              <a:spLocks noChangeShapeType="1"/>
            </p:cNvSpPr>
            <p:nvPr/>
          </p:nvSpPr>
          <p:spPr bwMode="auto">
            <a:xfrm>
              <a:off x="1104" y="1824"/>
              <a:ext cx="33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2" name="Line 26"/>
            <p:cNvSpPr>
              <a:spLocks noChangeShapeType="1"/>
            </p:cNvSpPr>
            <p:nvPr/>
          </p:nvSpPr>
          <p:spPr bwMode="auto">
            <a:xfrm>
              <a:off x="1584" y="2448"/>
              <a:ext cx="336"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3" name="Line 27"/>
            <p:cNvSpPr>
              <a:spLocks noChangeShapeType="1"/>
            </p:cNvSpPr>
            <p:nvPr/>
          </p:nvSpPr>
          <p:spPr bwMode="auto">
            <a:xfrm flipV="1">
              <a:off x="3168" y="3024"/>
              <a:ext cx="576"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4" name="Line 28"/>
            <p:cNvSpPr>
              <a:spLocks noChangeShapeType="1"/>
            </p:cNvSpPr>
            <p:nvPr/>
          </p:nvSpPr>
          <p:spPr bwMode="auto">
            <a:xfrm flipV="1">
              <a:off x="4128" y="2448"/>
              <a:ext cx="624"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5" name="Line 29"/>
            <p:cNvSpPr>
              <a:spLocks noChangeShapeType="1"/>
            </p:cNvSpPr>
            <p:nvPr/>
          </p:nvSpPr>
          <p:spPr bwMode="auto">
            <a:xfrm flipV="1">
              <a:off x="4848" y="1824"/>
              <a:ext cx="57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6" name="Line 30"/>
            <p:cNvSpPr>
              <a:spLocks noChangeShapeType="1"/>
            </p:cNvSpPr>
            <p:nvPr/>
          </p:nvSpPr>
          <p:spPr bwMode="auto">
            <a:xfrm>
              <a:off x="2256" y="3024"/>
              <a:ext cx="48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227" name="Line 31"/>
            <p:cNvSpPr>
              <a:spLocks noChangeShapeType="1"/>
            </p:cNvSpPr>
            <p:nvPr/>
          </p:nvSpPr>
          <p:spPr bwMode="auto">
            <a:xfrm>
              <a:off x="2448" y="2880"/>
              <a:ext cx="110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4228" name="Line 32"/>
            <p:cNvSpPr>
              <a:spLocks noChangeShapeType="1"/>
            </p:cNvSpPr>
            <p:nvPr/>
          </p:nvSpPr>
          <p:spPr bwMode="auto">
            <a:xfrm>
              <a:off x="2064" y="2304"/>
              <a:ext cx="201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4229" name="Line 33"/>
            <p:cNvSpPr>
              <a:spLocks noChangeShapeType="1"/>
            </p:cNvSpPr>
            <p:nvPr/>
          </p:nvSpPr>
          <p:spPr bwMode="auto">
            <a:xfrm>
              <a:off x="1728" y="1680"/>
              <a:ext cx="2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4EFCAA7-A0AD-AE41-8546-60D8E022D301}" type="datetime1">
              <a:rPr lang="en-US" sz="1200"/>
              <a:pPr/>
              <a:t>12/4/18</a:t>
            </a:fld>
            <a:endParaRPr lang="en-US" sz="1200"/>
          </a:p>
        </p:txBody>
      </p:sp>
      <p:sp>
        <p:nvSpPr>
          <p:cNvPr id="952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1BF3985-573F-2C4D-A17F-4A0EBF7108D4}" type="slidenum">
              <a:rPr lang="en-US" sz="1200"/>
              <a:pPr/>
              <a:t>64</a:t>
            </a:fld>
            <a:endParaRPr lang="en-US" sz="1200"/>
          </a:p>
        </p:txBody>
      </p:sp>
      <p:sp>
        <p:nvSpPr>
          <p:cNvPr id="9523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Further classifications of testing</a:t>
            </a:r>
          </a:p>
        </p:txBody>
      </p:sp>
      <p:sp>
        <p:nvSpPr>
          <p:cNvPr id="95237"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Bottom-up testing</a:t>
            </a:r>
          </a:p>
          <a:p>
            <a:pPr marL="742950" lvl="1" indent="-285750" eaLnBrk="1" hangingPunct="1">
              <a:lnSpc>
                <a:spcPct val="90000"/>
              </a:lnSpc>
            </a:pPr>
            <a:r>
              <a:rPr lang="en-US" sz="2200">
                <a:latin typeface="Verdana" charset="0"/>
                <a:ea typeface="ＭＳ Ｐゴシック" charset="0"/>
              </a:rPr>
              <a:t>Test the units first, then the modules, then the subsystems and so on until the entire product is tested</a:t>
            </a:r>
          </a:p>
          <a:p>
            <a:pPr marL="742950" lvl="1" indent="-285750" eaLnBrk="1" hangingPunct="1">
              <a:lnSpc>
                <a:spcPct val="90000"/>
              </a:lnSpc>
            </a:pPr>
            <a:r>
              <a:rPr lang="en-US" sz="2200">
                <a:latin typeface="Verdana" charset="0"/>
                <a:ea typeface="ＭＳ Ｐゴシック" charset="0"/>
              </a:rPr>
              <a:t>Stages of testing, discussed before, actually indicate bottom-up testing</a:t>
            </a:r>
          </a:p>
          <a:p>
            <a:pPr marL="342900" indent="-342900" eaLnBrk="1" hangingPunct="1">
              <a:lnSpc>
                <a:spcPct val="90000"/>
              </a:lnSpc>
            </a:pPr>
            <a:r>
              <a:rPr lang="en-US" sz="2600">
                <a:latin typeface="Verdana" charset="0"/>
                <a:ea typeface="ＭＳ Ｐゴシック" charset="0"/>
                <a:cs typeface="ＭＳ Ｐゴシック" charset="0"/>
              </a:rPr>
              <a:t>Top-down testing</a:t>
            </a:r>
          </a:p>
          <a:p>
            <a:pPr marL="742950" lvl="1" indent="-285750" eaLnBrk="1" hangingPunct="1">
              <a:lnSpc>
                <a:spcPct val="90000"/>
              </a:lnSpc>
            </a:pPr>
            <a:r>
              <a:rPr lang="en-US" sz="2200">
                <a:latin typeface="Verdana" charset="0"/>
                <a:ea typeface="ＭＳ Ｐゴシック" charset="0"/>
              </a:rPr>
              <a:t>Test the entire software product as one unit, then test its individual subsystems giving emphasis to their interfaces, then test the modules and so on until the components are broken down at the unit level</a:t>
            </a:r>
          </a:p>
          <a:p>
            <a:pPr marL="742950" lvl="1" indent="-285750" eaLnBrk="1" hangingPunct="1">
              <a:lnSpc>
                <a:spcPct val="90000"/>
              </a:lnSpc>
            </a:pPr>
            <a:r>
              <a:rPr lang="en-US" sz="2200">
                <a:latin typeface="Verdana" charset="0"/>
                <a:ea typeface="ＭＳ Ｐゴシック" charset="0"/>
              </a:rPr>
              <a:t>May require </a:t>
            </a:r>
            <a:r>
              <a:rPr lang="ja-JP" altLang="en-US" sz="2200">
                <a:latin typeface="Verdana" charset="0"/>
                <a:ea typeface="ＭＳ Ｐゴシック" charset="0"/>
              </a:rPr>
              <a:t>“</a:t>
            </a:r>
            <a:r>
              <a:rPr lang="en-US" altLang="ja-JP" sz="2200">
                <a:latin typeface="Verdana" charset="0"/>
                <a:ea typeface="ＭＳ Ｐゴシック" charset="0"/>
              </a:rPr>
              <a:t>stubs</a:t>
            </a:r>
            <a:r>
              <a:rPr lang="ja-JP" altLang="en-US" sz="2200">
                <a:latin typeface="Verdana" charset="0"/>
                <a:ea typeface="ＭＳ Ｐゴシック" charset="0"/>
              </a:rPr>
              <a:t>”</a:t>
            </a: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F63373A-4DC5-6F4F-9485-D0EFB559D4DF}" type="datetime1">
              <a:rPr lang="en-US" sz="1200"/>
              <a:pPr/>
              <a:t>12/4/18</a:t>
            </a:fld>
            <a:endParaRPr lang="en-US" sz="1200"/>
          </a:p>
        </p:txBody>
      </p:sp>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386A9ED-674A-2946-8AE2-8D79196C28C8}" type="slidenum">
              <a:rPr lang="en-US" sz="1200"/>
              <a:pPr/>
              <a:t>65</a:t>
            </a:fld>
            <a:endParaRPr lang="en-US" sz="1200"/>
          </a:p>
        </p:txBody>
      </p:sp>
      <p:sp>
        <p:nvSpPr>
          <p:cNvPr id="96260"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ea typeface="ＭＳ Ｐゴシック" charset="0"/>
                <a:cs typeface="ＭＳ Ｐゴシック" charset="0"/>
              </a:rPr>
              <a:t>Stubs in top-down testing</a:t>
            </a:r>
          </a:p>
        </p:txBody>
      </p:sp>
      <p:sp>
        <p:nvSpPr>
          <p:cNvPr id="96261" name="Rectangle 3"/>
          <p:cNvSpPr>
            <a:spLocks noGrp="1" noChangeArrowheads="1"/>
          </p:cNvSpPr>
          <p:nvPr>
            <p:ph type="body" idx="1"/>
          </p:nvPr>
        </p:nvSpPr>
        <p:spPr>
          <a:xfrm>
            <a:off x="685800" y="1676400"/>
            <a:ext cx="8153400" cy="4114800"/>
          </a:xfrm>
        </p:spPr>
        <p:txBody>
          <a:bodyPr/>
          <a:lstStyle/>
          <a:p>
            <a:pPr marL="342900" indent="-342900" eaLnBrk="1" hangingPunct="1">
              <a:lnSpc>
                <a:spcPct val="90000"/>
              </a:lnSpc>
            </a:pPr>
            <a:r>
              <a:rPr lang="en-US" sz="2400">
                <a:latin typeface="Verdana" charset="0"/>
                <a:ea typeface="ＭＳ Ｐゴシック" charset="0"/>
                <a:cs typeface="ＭＳ Ｐゴシック" charset="0"/>
              </a:rPr>
              <a:t>Assume that the system contains N subsystems</a:t>
            </a:r>
          </a:p>
          <a:p>
            <a:pPr marL="342900" indent="-342900" eaLnBrk="1" hangingPunct="1">
              <a:lnSpc>
                <a:spcPct val="90000"/>
              </a:lnSpc>
            </a:pPr>
            <a:r>
              <a:rPr lang="en-US" sz="2400">
                <a:latin typeface="Verdana" charset="0"/>
                <a:ea typeface="ＭＳ Ｐゴシック" charset="0"/>
                <a:cs typeface="ＭＳ Ｐゴシック" charset="0"/>
              </a:rPr>
              <a:t>Assume that these N subsystems work correctly</a:t>
            </a:r>
          </a:p>
          <a:p>
            <a:pPr marL="342900" indent="-342900" eaLnBrk="1" hangingPunct="1">
              <a:lnSpc>
                <a:spcPct val="90000"/>
              </a:lnSpc>
            </a:pPr>
            <a:r>
              <a:rPr lang="en-US" sz="2400">
                <a:latin typeface="Verdana" charset="0"/>
                <a:ea typeface="ＭＳ Ｐゴシック" charset="0"/>
                <a:cs typeface="ＭＳ Ｐゴシック" charset="0"/>
              </a:rPr>
              <a:t>Conduct testing at the system level (topmost level) with the responses from each subsystem being replaced by a temporary element called </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stub</a:t>
            </a:r>
            <a:r>
              <a:rPr lang="ja-JP" altLang="en-US" sz="2400">
                <a:latin typeface="Verdana" charset="0"/>
                <a:ea typeface="ＭＳ Ｐゴシック" charset="0"/>
                <a:cs typeface="ＭＳ Ｐゴシック" charset="0"/>
              </a:rPr>
              <a:t>”</a:t>
            </a:r>
            <a:endParaRPr lang="en-US" altLang="ja-JP" sz="2400">
              <a:latin typeface="Verdana" charset="0"/>
              <a:ea typeface="ＭＳ Ｐゴシック" charset="0"/>
              <a:cs typeface="ＭＳ Ｐゴシック" charset="0"/>
            </a:endParaRPr>
          </a:p>
          <a:p>
            <a:pPr marL="342900" indent="-342900" eaLnBrk="1" hangingPunct="1">
              <a:lnSpc>
                <a:spcPct val="90000"/>
              </a:lnSpc>
            </a:pPr>
            <a:r>
              <a:rPr lang="en-US" sz="2400">
                <a:latin typeface="Verdana" charset="0"/>
                <a:ea typeface="ＭＳ Ｐゴシック" charset="0"/>
                <a:cs typeface="ＭＳ Ｐゴシック" charset="0"/>
              </a:rPr>
              <a:t>After testing at the system level, replace the </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stubs</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 by actual subsystems</a:t>
            </a:r>
          </a:p>
          <a:p>
            <a:pPr marL="342900" indent="-342900" eaLnBrk="1" hangingPunct="1">
              <a:lnSpc>
                <a:spcPct val="90000"/>
              </a:lnSpc>
            </a:pPr>
            <a:r>
              <a:rPr lang="en-US" sz="2400">
                <a:latin typeface="Verdana" charset="0"/>
                <a:ea typeface="ＭＳ Ｐゴシック" charset="0"/>
                <a:cs typeface="ＭＳ Ｐゴシック" charset="0"/>
              </a:rPr>
              <a:t>Conduct testing at the subsystem level by creating </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stubs</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 for the modules</a:t>
            </a:r>
          </a:p>
          <a:p>
            <a:pPr marL="342900" indent="-342900" eaLnBrk="1" hangingPunct="1">
              <a:lnSpc>
                <a:spcPct val="90000"/>
              </a:lnSpc>
            </a:pPr>
            <a:r>
              <a:rPr lang="en-US" sz="2400">
                <a:latin typeface="Verdana" charset="0"/>
                <a:ea typeface="ＭＳ Ｐゴシック" charset="0"/>
                <a:cs typeface="ＭＳ Ｐゴシック" charset="0"/>
              </a:rPr>
              <a:t>Proceed in this way until no more stubs are required</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D4DEA55-9343-CF4D-9C6D-3BD75B1F3492}" type="datetime1">
              <a:rPr lang="en-US" sz="1200"/>
              <a:pPr/>
              <a:t>12/4/18</a:t>
            </a:fld>
            <a:endParaRPr lang="en-US" sz="1200"/>
          </a:p>
        </p:txBody>
      </p:sp>
      <p:sp>
        <p:nvSpPr>
          <p:cNvPr id="9728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728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5902C9C-E9DF-D34F-8F92-A7F4845BD91C}" type="slidenum">
              <a:rPr lang="en-US" sz="1200"/>
              <a:pPr/>
              <a:t>66</a:t>
            </a:fld>
            <a:endParaRPr lang="en-US" sz="1200"/>
          </a:p>
        </p:txBody>
      </p:sp>
      <p:sp>
        <p:nvSpPr>
          <p:cNvPr id="97284" name="Rectangle 2"/>
          <p:cNvSpPr>
            <a:spLocks noGrp="1" noChangeArrowheads="1"/>
          </p:cNvSpPr>
          <p:nvPr>
            <p:ph type="title"/>
          </p:nvPr>
        </p:nvSpPr>
        <p:spPr>
          <a:xfrm>
            <a:off x="685800" y="381000"/>
            <a:ext cx="7772400" cy="1143000"/>
          </a:xfrm>
        </p:spPr>
        <p:txBody>
          <a:bodyPr/>
          <a:lstStyle/>
          <a:p>
            <a:pPr eaLnBrk="1" hangingPunct="1"/>
            <a:r>
              <a:rPr lang="en-US">
                <a:latin typeface="Verdana" charset="0"/>
                <a:ea typeface="ＭＳ Ｐゴシック" charset="0"/>
                <a:cs typeface="ＭＳ Ｐゴシック" charset="0"/>
              </a:rPr>
              <a:t>Stubs - example</a:t>
            </a:r>
          </a:p>
        </p:txBody>
      </p:sp>
      <p:sp>
        <p:nvSpPr>
          <p:cNvPr id="97285" name="Text Box 3"/>
          <p:cNvSpPr txBox="1">
            <a:spLocks noChangeArrowheads="1"/>
          </p:cNvSpPr>
          <p:nvPr/>
        </p:nvSpPr>
        <p:spPr bwMode="auto">
          <a:xfrm>
            <a:off x="381000" y="1690688"/>
            <a:ext cx="8534400"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lnSpc>
                <a:spcPct val="75000"/>
              </a:lnSpc>
              <a:spcBef>
                <a:spcPct val="50000"/>
              </a:spcBef>
            </a:pPr>
            <a:r>
              <a:rPr lang="en-US" sz="1400" b="1">
                <a:latin typeface="Times New Roman" charset="0"/>
              </a:rPr>
              <a:t>public static void main (String[] args) {</a:t>
            </a:r>
          </a:p>
          <a:p>
            <a:pPr eaLnBrk="1" hangingPunct="1">
              <a:lnSpc>
                <a:spcPct val="75000"/>
              </a:lnSpc>
              <a:spcBef>
                <a:spcPct val="50000"/>
              </a:spcBef>
            </a:pPr>
            <a:r>
              <a:rPr lang="en-US" sz="1400" b="1">
                <a:latin typeface="Times New Roman" charset="0"/>
              </a:rPr>
              <a:t>     int[] arr = new int[20];</a:t>
            </a:r>
          </a:p>
          <a:p>
            <a:pPr eaLnBrk="1" hangingPunct="1">
              <a:lnSpc>
                <a:spcPct val="75000"/>
              </a:lnSpc>
              <a:spcBef>
                <a:spcPct val="50000"/>
              </a:spcBef>
            </a:pPr>
            <a:r>
              <a:rPr lang="en-US" sz="1400" b="1">
                <a:latin typeface="Times New Roman" charset="0"/>
              </a:rPr>
              <a:t>     read (arr);</a:t>
            </a:r>
          </a:p>
          <a:p>
            <a:pPr eaLnBrk="1" hangingPunct="1">
              <a:lnSpc>
                <a:spcPct val="75000"/>
              </a:lnSpc>
              <a:spcBef>
                <a:spcPct val="50000"/>
              </a:spcBef>
            </a:pPr>
            <a:r>
              <a:rPr lang="en-US" sz="1400" b="1">
                <a:latin typeface="Times New Roman" charset="0"/>
              </a:rPr>
              <a:t>     sort (arr);</a:t>
            </a:r>
          </a:p>
          <a:p>
            <a:pPr eaLnBrk="1" hangingPunct="1">
              <a:lnSpc>
                <a:spcPct val="75000"/>
              </a:lnSpc>
              <a:spcBef>
                <a:spcPct val="50000"/>
              </a:spcBef>
            </a:pPr>
            <a:r>
              <a:rPr lang="en-US" sz="1400" b="1">
                <a:latin typeface="Times New Roman" charset="0"/>
              </a:rPr>
              <a:t>     if (search (arr, 23)) System.out.println (</a:t>
            </a:r>
            <a:r>
              <a:rPr lang="ja-JP" altLang="en-US" sz="1400" b="1">
                <a:latin typeface="Times New Roman" charset="0"/>
              </a:rPr>
              <a:t>“</a:t>
            </a:r>
            <a:r>
              <a:rPr lang="en-US" altLang="ja-JP" sz="1400" b="1">
                <a:latin typeface="Times New Roman" charset="0"/>
              </a:rPr>
              <a:t> 23 is present in the array</a:t>
            </a:r>
            <a:r>
              <a:rPr lang="ja-JP" altLang="en-US" sz="1400" b="1">
                <a:latin typeface="Times New Roman" charset="0"/>
              </a:rPr>
              <a:t>”</a:t>
            </a:r>
            <a:r>
              <a:rPr lang="en-US" altLang="ja-JP" sz="1400" b="1">
                <a:latin typeface="Times New Roman" charset="0"/>
              </a:rPr>
              <a:t>);</a:t>
            </a:r>
          </a:p>
          <a:p>
            <a:pPr eaLnBrk="1" hangingPunct="1">
              <a:lnSpc>
                <a:spcPct val="75000"/>
              </a:lnSpc>
              <a:spcBef>
                <a:spcPct val="50000"/>
              </a:spcBef>
            </a:pPr>
            <a:r>
              <a:rPr lang="en-US" sz="1400" b="1">
                <a:latin typeface="Times New Roman" charset="0"/>
              </a:rPr>
              <a:t>     else (</a:t>
            </a:r>
            <a:r>
              <a:rPr lang="ja-JP" altLang="en-US" sz="1400" b="1">
                <a:latin typeface="Times New Roman" charset="0"/>
              </a:rPr>
              <a:t>“</a:t>
            </a:r>
            <a:r>
              <a:rPr lang="en-US" altLang="ja-JP" sz="1400" b="1">
                <a:latin typeface="Times New Roman" charset="0"/>
              </a:rPr>
              <a:t>23 is not present in the array </a:t>
            </a:r>
            <a:r>
              <a:rPr lang="ja-JP" altLang="en-US" sz="1400" b="1">
                <a:latin typeface="Times New Roman" charset="0"/>
              </a:rPr>
              <a:t>“</a:t>
            </a:r>
            <a:r>
              <a:rPr lang="en-US" altLang="ja-JP" sz="1400" b="1">
                <a:latin typeface="Times New Roman" charset="0"/>
              </a:rPr>
              <a:t>);</a:t>
            </a:r>
          </a:p>
          <a:p>
            <a:pPr eaLnBrk="1" hangingPunct="1">
              <a:lnSpc>
                <a:spcPct val="75000"/>
              </a:lnSpc>
              <a:spcBef>
                <a:spcPct val="50000"/>
              </a:spcBef>
            </a:pPr>
            <a:r>
              <a:rPr lang="en-US" sz="1400" b="1">
                <a:latin typeface="Times New Roman" charset="0"/>
              </a:rPr>
              <a:t>}</a:t>
            </a:r>
          </a:p>
          <a:p>
            <a:pPr eaLnBrk="1" hangingPunct="1">
              <a:lnSpc>
                <a:spcPct val="75000"/>
              </a:lnSpc>
              <a:spcBef>
                <a:spcPct val="50000"/>
              </a:spcBef>
            </a:pPr>
            <a:r>
              <a:rPr lang="en-US" sz="1400" b="1">
                <a:latin typeface="Times New Roman" charset="0"/>
              </a:rPr>
              <a:t>public void read (int[] array) {</a:t>
            </a:r>
          </a:p>
          <a:p>
            <a:pPr eaLnBrk="1" hangingPunct="1">
              <a:lnSpc>
                <a:spcPct val="75000"/>
              </a:lnSpc>
              <a:spcBef>
                <a:spcPct val="50000"/>
              </a:spcBef>
            </a:pPr>
            <a:r>
              <a:rPr lang="en-US" sz="1400" b="1">
                <a:latin typeface="Times New Roman" charset="0"/>
              </a:rPr>
              <a:t>     System.out.println (</a:t>
            </a:r>
            <a:r>
              <a:rPr lang="ja-JP" altLang="en-US" sz="1400" b="1">
                <a:latin typeface="Times New Roman" charset="0"/>
              </a:rPr>
              <a:t>“</a:t>
            </a:r>
            <a:r>
              <a:rPr lang="en-US" altLang="ja-JP" sz="1400" b="1">
                <a:latin typeface="Times New Roman" charset="0"/>
              </a:rPr>
              <a:t> array reading – will be performed later </a:t>
            </a:r>
            <a:r>
              <a:rPr lang="ja-JP" altLang="en-US" sz="1400" b="1">
                <a:latin typeface="Times New Roman" charset="0"/>
              </a:rPr>
              <a:t>“</a:t>
            </a:r>
            <a:r>
              <a:rPr lang="en-US" altLang="ja-JP" sz="1400" b="1">
                <a:latin typeface="Times New Roman" charset="0"/>
              </a:rPr>
              <a:t>);      // STUB</a:t>
            </a:r>
          </a:p>
          <a:p>
            <a:pPr eaLnBrk="1" hangingPunct="1">
              <a:lnSpc>
                <a:spcPct val="75000"/>
              </a:lnSpc>
              <a:spcBef>
                <a:spcPct val="50000"/>
              </a:spcBef>
            </a:pPr>
            <a:r>
              <a:rPr lang="en-US" sz="1400" b="1">
                <a:latin typeface="Times New Roman" charset="0"/>
              </a:rPr>
              <a:t>}</a:t>
            </a:r>
          </a:p>
          <a:p>
            <a:pPr eaLnBrk="1" hangingPunct="1">
              <a:lnSpc>
                <a:spcPct val="75000"/>
              </a:lnSpc>
              <a:spcBef>
                <a:spcPct val="50000"/>
              </a:spcBef>
            </a:pPr>
            <a:r>
              <a:rPr lang="en-US" sz="1400" b="1">
                <a:latin typeface="Times New Roman" charset="0"/>
              </a:rPr>
              <a:t>public  void sort (int[] array) {</a:t>
            </a:r>
          </a:p>
          <a:p>
            <a:pPr eaLnBrk="1" hangingPunct="1">
              <a:lnSpc>
                <a:spcPct val="75000"/>
              </a:lnSpc>
              <a:spcBef>
                <a:spcPct val="50000"/>
              </a:spcBef>
            </a:pPr>
            <a:r>
              <a:rPr lang="en-US" sz="1400" b="1">
                <a:latin typeface="Times New Roman" charset="0"/>
              </a:rPr>
              <a:t>     System.out.println (</a:t>
            </a:r>
            <a:r>
              <a:rPr lang="ja-JP" altLang="en-US" sz="1400" b="1">
                <a:latin typeface="Times New Roman" charset="0"/>
              </a:rPr>
              <a:t>“</a:t>
            </a:r>
            <a:r>
              <a:rPr lang="en-US" altLang="ja-JP" sz="1400" b="1">
                <a:latin typeface="Times New Roman" charset="0"/>
              </a:rPr>
              <a:t> sorting will be performed later </a:t>
            </a:r>
            <a:r>
              <a:rPr lang="ja-JP" altLang="en-US" sz="1400" b="1">
                <a:latin typeface="Times New Roman" charset="0"/>
              </a:rPr>
              <a:t>”</a:t>
            </a:r>
            <a:r>
              <a:rPr lang="en-US" altLang="ja-JP" sz="1400" b="1">
                <a:latin typeface="Times New Roman" charset="0"/>
              </a:rPr>
              <a:t>);     // STUB</a:t>
            </a:r>
          </a:p>
          <a:p>
            <a:pPr eaLnBrk="1" hangingPunct="1">
              <a:lnSpc>
                <a:spcPct val="75000"/>
              </a:lnSpc>
              <a:spcBef>
                <a:spcPct val="50000"/>
              </a:spcBef>
            </a:pPr>
            <a:r>
              <a:rPr lang="en-US" sz="1400" b="1">
                <a:latin typeface="Times New Roman" charset="0"/>
              </a:rPr>
              <a:t>}</a:t>
            </a:r>
          </a:p>
          <a:p>
            <a:pPr eaLnBrk="1" hangingPunct="1">
              <a:lnSpc>
                <a:spcPct val="75000"/>
              </a:lnSpc>
              <a:spcBef>
                <a:spcPct val="50000"/>
              </a:spcBef>
            </a:pPr>
            <a:r>
              <a:rPr lang="en-US" sz="1400" b="1">
                <a:latin typeface="Times New Roman" charset="0"/>
              </a:rPr>
              <a:t>public boolean search (int[] array, int k) {</a:t>
            </a:r>
          </a:p>
          <a:p>
            <a:pPr eaLnBrk="1" hangingPunct="1">
              <a:lnSpc>
                <a:spcPct val="75000"/>
              </a:lnSpc>
              <a:spcBef>
                <a:spcPct val="50000"/>
              </a:spcBef>
            </a:pPr>
            <a:r>
              <a:rPr lang="en-US" sz="1400" b="1">
                <a:latin typeface="Times New Roman" charset="0"/>
              </a:rPr>
              <a:t>      return true;				        // STUB</a:t>
            </a:r>
          </a:p>
          <a:p>
            <a:pPr eaLnBrk="1" hangingPunct="1">
              <a:lnSpc>
                <a:spcPct val="75000"/>
              </a:lnSpc>
              <a:spcBef>
                <a:spcPct val="50000"/>
              </a:spcBef>
            </a:pPr>
            <a:r>
              <a:rPr lang="en-US" sz="1400" b="1">
                <a:latin typeface="Times New Roman" charset="0"/>
              </a:rPr>
              <a:t>}</a:t>
            </a: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2EEF1F5-58A5-9A47-BA35-A287BE6753EF}" type="datetime1">
              <a:rPr lang="en-US" sz="1200"/>
              <a:pPr/>
              <a:t>12/4/18</a:t>
            </a:fld>
            <a:endParaRPr lang="en-US" sz="1200"/>
          </a:p>
        </p:txBody>
      </p:sp>
      <p:sp>
        <p:nvSpPr>
          <p:cNvPr id="983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DC8F274-FEF3-AE48-8E5C-409F1FFDC504}" type="slidenum">
              <a:rPr lang="en-US" sz="1200"/>
              <a:pPr/>
              <a:t>67</a:t>
            </a:fld>
            <a:endParaRPr lang="en-US" sz="1200"/>
          </a:p>
        </p:txBody>
      </p:sp>
      <p:sp>
        <p:nvSpPr>
          <p:cNvPr id="98308" name="Rectangle 2"/>
          <p:cNvSpPr>
            <a:spLocks noGrp="1" noChangeArrowheads="1"/>
          </p:cNvSpPr>
          <p:nvPr>
            <p:ph type="title"/>
          </p:nvPr>
        </p:nvSpPr>
        <p:spPr>
          <a:xfrm>
            <a:off x="609600" y="457200"/>
            <a:ext cx="7772400" cy="1143000"/>
          </a:xfrm>
        </p:spPr>
        <p:txBody>
          <a:bodyPr/>
          <a:lstStyle/>
          <a:p>
            <a:pPr eaLnBrk="1" hangingPunct="1"/>
            <a:r>
              <a:rPr lang="en-US">
                <a:latin typeface="Verdana" charset="0"/>
                <a:ea typeface="ＭＳ Ｐゴシック" charset="0"/>
                <a:cs typeface="ＭＳ Ｐゴシック" charset="0"/>
              </a:rPr>
              <a:t>A few more classifications</a:t>
            </a:r>
          </a:p>
        </p:txBody>
      </p:sp>
      <p:sp>
        <p:nvSpPr>
          <p:cNvPr id="98309" name="Rectangle 3"/>
          <p:cNvSpPr>
            <a:spLocks noGrp="1" noChangeArrowheads="1"/>
          </p:cNvSpPr>
          <p:nvPr>
            <p:ph type="body" idx="1"/>
          </p:nvPr>
        </p:nvSpPr>
        <p:spPr>
          <a:xfrm>
            <a:off x="533400" y="1752600"/>
            <a:ext cx="77724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Alpha testing</a:t>
            </a:r>
          </a:p>
          <a:p>
            <a:pPr marL="742950" lvl="1" indent="-285750" eaLnBrk="1" hangingPunct="1">
              <a:lnSpc>
                <a:spcPct val="90000"/>
              </a:lnSpc>
            </a:pPr>
            <a:r>
              <a:rPr lang="en-US" sz="2200">
                <a:latin typeface="Verdana" charset="0"/>
                <a:ea typeface="ＭＳ Ｐゴシック" charset="0"/>
              </a:rPr>
              <a:t>Testing performed at the developers site</a:t>
            </a:r>
          </a:p>
          <a:p>
            <a:pPr marL="742950" lvl="1" indent="-285750" eaLnBrk="1" hangingPunct="1">
              <a:lnSpc>
                <a:spcPct val="90000"/>
              </a:lnSpc>
            </a:pPr>
            <a:r>
              <a:rPr lang="en-US" sz="2200">
                <a:latin typeface="Verdana" charset="0"/>
                <a:ea typeface="ＭＳ Ｐゴシック" charset="0"/>
              </a:rPr>
              <a:t>Generally done by the QA team, not by the development team</a:t>
            </a:r>
          </a:p>
          <a:p>
            <a:pPr marL="742950" lvl="1" indent="-285750" eaLnBrk="1" hangingPunct="1">
              <a:lnSpc>
                <a:spcPct val="90000"/>
              </a:lnSpc>
            </a:pPr>
            <a:r>
              <a:rPr lang="en-US" sz="2200">
                <a:latin typeface="Verdana" charset="0"/>
                <a:ea typeface="ＭＳ Ｐゴシック" charset="0"/>
              </a:rPr>
              <a:t>Purpose: to check errors before the release of the actual product </a:t>
            </a:r>
          </a:p>
          <a:p>
            <a:pPr marL="342900" indent="-342900" eaLnBrk="1" hangingPunct="1">
              <a:lnSpc>
                <a:spcPct val="90000"/>
              </a:lnSpc>
            </a:pPr>
            <a:r>
              <a:rPr lang="en-US" sz="2600">
                <a:latin typeface="Verdana" charset="0"/>
                <a:ea typeface="ＭＳ Ｐゴシック" charset="0"/>
                <a:cs typeface="ＭＳ Ｐゴシック" charset="0"/>
              </a:rPr>
              <a:t>Beta testing</a:t>
            </a:r>
          </a:p>
          <a:p>
            <a:pPr marL="742950" lvl="1" indent="-285750" eaLnBrk="1" hangingPunct="1">
              <a:lnSpc>
                <a:spcPct val="90000"/>
              </a:lnSpc>
            </a:pPr>
            <a:r>
              <a:rPr lang="en-US" sz="2200">
                <a:latin typeface="Verdana" charset="0"/>
                <a:ea typeface="ＭＳ Ｐゴシック" charset="0"/>
              </a:rPr>
              <a:t>Testing performed at the customer</a:t>
            </a:r>
            <a:r>
              <a:rPr lang="ja-JP" altLang="en-US" sz="2200">
                <a:latin typeface="Verdana" charset="0"/>
                <a:ea typeface="ＭＳ Ｐゴシック" charset="0"/>
              </a:rPr>
              <a:t>’</a:t>
            </a:r>
            <a:r>
              <a:rPr lang="en-US" altLang="ja-JP" sz="2200">
                <a:latin typeface="Verdana" charset="0"/>
                <a:ea typeface="ＭＳ Ｐゴシック" charset="0"/>
              </a:rPr>
              <a:t>s site </a:t>
            </a:r>
          </a:p>
          <a:p>
            <a:pPr marL="742950" lvl="1" indent="-285750" eaLnBrk="1" hangingPunct="1">
              <a:lnSpc>
                <a:spcPct val="90000"/>
              </a:lnSpc>
            </a:pPr>
            <a:r>
              <a:rPr lang="en-US" sz="2200">
                <a:latin typeface="Verdana" charset="0"/>
                <a:ea typeface="ＭＳ Ｐゴシック" charset="0"/>
              </a:rPr>
              <a:t>Generally conducted by the end users (may be the same customer)</a:t>
            </a:r>
          </a:p>
          <a:p>
            <a:pPr marL="742950" lvl="1" indent="-285750" eaLnBrk="1" hangingPunct="1">
              <a:lnSpc>
                <a:spcPct val="90000"/>
              </a:lnSpc>
            </a:pPr>
            <a:r>
              <a:rPr lang="en-US" sz="2200">
                <a:latin typeface="Verdana" charset="0"/>
                <a:ea typeface="ＭＳ Ｐゴシック" charset="0"/>
              </a:rPr>
              <a:t>Purpose: to report back to the developers any errors in the (pre)release of the product</a:t>
            </a: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BF5D6EA-9952-1B40-A103-D852561E184F}" type="datetime1">
              <a:rPr lang="en-US" sz="1200"/>
              <a:pPr/>
              <a:t>12/4/18</a:t>
            </a:fld>
            <a:endParaRPr lang="en-US" sz="1200"/>
          </a:p>
        </p:txBody>
      </p:sp>
      <p:sp>
        <p:nvSpPr>
          <p:cNvPr id="1003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21DE482-2FE7-0349-9E51-B780AEB0F00A}" type="slidenum">
              <a:rPr lang="en-US" sz="1200"/>
              <a:pPr/>
              <a:t>68</a:t>
            </a:fld>
            <a:endParaRPr lang="en-US" sz="1200"/>
          </a:p>
        </p:txBody>
      </p:sp>
      <p:sp>
        <p:nvSpPr>
          <p:cNvPr id="100356" name="Rectangle 2"/>
          <p:cNvSpPr>
            <a:spLocks noGrp="1" noChangeArrowheads="1"/>
          </p:cNvSpPr>
          <p:nvPr>
            <p:ph type="title"/>
          </p:nvPr>
        </p:nvSpPr>
        <p:spPr>
          <a:xfrm>
            <a:off x="609600" y="228600"/>
            <a:ext cx="7772400" cy="1143000"/>
          </a:xfrm>
        </p:spPr>
        <p:txBody>
          <a:bodyPr/>
          <a:lstStyle/>
          <a:p>
            <a:pPr eaLnBrk="1" hangingPunct="1"/>
            <a:r>
              <a:rPr lang="en-US">
                <a:latin typeface="Verdana" charset="0"/>
                <a:ea typeface="ＭＳ Ｐゴシック" charset="0"/>
                <a:cs typeface="ＭＳ Ｐゴシック" charset="0"/>
              </a:rPr>
              <a:t>A few more classifications (continued)</a:t>
            </a:r>
          </a:p>
        </p:txBody>
      </p:sp>
      <p:sp>
        <p:nvSpPr>
          <p:cNvPr id="100357" name="Rectangle 3"/>
          <p:cNvSpPr>
            <a:spLocks noGrp="1" noChangeArrowheads="1"/>
          </p:cNvSpPr>
          <p:nvPr>
            <p:ph type="body" idx="1"/>
          </p:nvPr>
        </p:nvSpPr>
        <p:spPr>
          <a:xfrm>
            <a:off x="228600" y="1676400"/>
            <a:ext cx="8763000" cy="38862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Regression testing</a:t>
            </a:r>
          </a:p>
          <a:p>
            <a:pPr marL="742950" lvl="1" indent="-285750" eaLnBrk="1" hangingPunct="1">
              <a:lnSpc>
                <a:spcPct val="90000"/>
              </a:lnSpc>
            </a:pPr>
            <a:r>
              <a:rPr lang="en-US" sz="2000">
                <a:latin typeface="Verdana" charset="0"/>
                <a:ea typeface="ＭＳ Ｐゴシック" charset="0"/>
              </a:rPr>
              <a:t>Testing performed after integration system, due to the addition of any new feature or change of a feature</a:t>
            </a:r>
          </a:p>
          <a:p>
            <a:pPr marL="742950" lvl="1" indent="-285750" eaLnBrk="1" hangingPunct="1">
              <a:lnSpc>
                <a:spcPct val="90000"/>
              </a:lnSpc>
            </a:pPr>
            <a:r>
              <a:rPr lang="en-US" sz="2000">
                <a:latin typeface="Verdana" charset="0"/>
                <a:ea typeface="ＭＳ Ｐゴシック" charset="0"/>
              </a:rPr>
              <a:t>Additions and changes may have impact on the rest of the components in the system</a:t>
            </a:r>
          </a:p>
          <a:p>
            <a:pPr marL="742950" lvl="1" indent="-285750" eaLnBrk="1" hangingPunct="1">
              <a:lnSpc>
                <a:spcPct val="90000"/>
              </a:lnSpc>
            </a:pPr>
            <a:r>
              <a:rPr lang="en-US" sz="2000">
                <a:latin typeface="Verdana" charset="0"/>
                <a:ea typeface="ＭＳ Ｐゴシック" charset="0"/>
              </a:rPr>
              <a:t>Should every component be retested?</a:t>
            </a:r>
          </a:p>
          <a:p>
            <a:pPr marL="1143000" lvl="2" indent="-228600" eaLnBrk="1" hangingPunct="1">
              <a:lnSpc>
                <a:spcPct val="90000"/>
              </a:lnSpc>
            </a:pPr>
            <a:r>
              <a:rPr lang="en-US" sz="2000">
                <a:latin typeface="Verdana" charset="0"/>
                <a:ea typeface="ＭＳ Ｐゴシック" charset="0"/>
              </a:rPr>
              <a:t>If the development team maintains a dependency graph indicating the relationships (or dependencies) among the components, then it is relatively easier to identify the effect of additions or changes. It is therefore sufficient to retest only those portions that are affected by the addition or change</a:t>
            </a:r>
          </a:p>
          <a:p>
            <a:pPr marL="742950" lvl="1" indent="-285750" eaLnBrk="1" hangingPunct="1">
              <a:lnSpc>
                <a:spcPct val="90000"/>
              </a:lnSpc>
            </a:pPr>
            <a:r>
              <a:rPr lang="en-US" sz="2000">
                <a:latin typeface="Verdana" charset="0"/>
                <a:ea typeface="ＭＳ Ｐゴシック" charset="0"/>
              </a:rPr>
              <a:t>Though part of the maintenance activity, regression test is also performed before release, particularly in prototyping approaches</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EC16C09-6081-E545-97FB-9D92D02C2FA7}" type="datetime1">
              <a:rPr lang="en-US" sz="1200"/>
              <a:pPr/>
              <a:t>12/4/18</a:t>
            </a:fld>
            <a:endParaRPr lang="en-US" sz="1200"/>
          </a:p>
        </p:txBody>
      </p:sp>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A5BAAC3-021E-FA4A-9A39-CABD769BA241}" type="slidenum">
              <a:rPr lang="en-US" sz="1200"/>
              <a:pPr/>
              <a:t>69</a:t>
            </a:fld>
            <a:endParaRPr lang="en-US" sz="1200"/>
          </a:p>
        </p:txBody>
      </p:sp>
      <p:sp>
        <p:nvSpPr>
          <p:cNvPr id="101380"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ea typeface="ＭＳ Ｐゴシック" charset="0"/>
                <a:cs typeface="ＭＳ Ｐゴシック" charset="0"/>
              </a:rPr>
              <a:t>A few more classifications (continued)</a:t>
            </a:r>
          </a:p>
        </p:txBody>
      </p:sp>
      <p:sp>
        <p:nvSpPr>
          <p:cNvPr id="101381" name="Rectangle 3"/>
          <p:cNvSpPr>
            <a:spLocks noGrp="1" noChangeArrowheads="1"/>
          </p:cNvSpPr>
          <p:nvPr>
            <p:ph type="body" idx="1"/>
          </p:nvPr>
        </p:nvSpPr>
        <p:spPr>
          <a:xfrm>
            <a:off x="609600" y="1676400"/>
            <a:ext cx="8229600" cy="43434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Stress testing</a:t>
            </a:r>
          </a:p>
          <a:p>
            <a:pPr marL="742950" lvl="1" indent="-285750" eaLnBrk="1" hangingPunct="1">
              <a:lnSpc>
                <a:spcPct val="90000"/>
              </a:lnSpc>
            </a:pPr>
            <a:r>
              <a:rPr lang="en-US" sz="2200">
                <a:latin typeface="Verdana" charset="0"/>
                <a:ea typeface="ＭＳ Ｐゴシック" charset="0"/>
              </a:rPr>
              <a:t>Testing performed with test cases that indicate abnormal behaviors (those that are not supposed to occur), test cases that indicate overflow and/or underflow of data values etc.</a:t>
            </a:r>
          </a:p>
          <a:p>
            <a:pPr marL="742950" lvl="1" indent="-285750" eaLnBrk="1" hangingPunct="1">
              <a:lnSpc>
                <a:spcPct val="90000"/>
              </a:lnSpc>
            </a:pPr>
            <a:r>
              <a:rPr lang="en-US" sz="2200">
                <a:latin typeface="Verdana" charset="0"/>
                <a:ea typeface="ＭＳ Ｐゴシック" charset="0"/>
              </a:rPr>
              <a:t>Purpose: to stress the product beyond the limits and check the response</a:t>
            </a:r>
          </a:p>
          <a:p>
            <a:pPr marL="1143000" lvl="2" indent="-228600" eaLnBrk="1" hangingPunct="1">
              <a:lnSpc>
                <a:spcPct val="90000"/>
              </a:lnSpc>
            </a:pPr>
            <a:r>
              <a:rPr lang="en-US" sz="2100">
                <a:latin typeface="Verdana" charset="0"/>
                <a:ea typeface="ＭＳ Ｐゴシック" charset="0"/>
              </a:rPr>
              <a:t>Engineering products are generally tested with stress testing</a:t>
            </a:r>
          </a:p>
          <a:p>
            <a:pPr marL="1600200" lvl="3" indent="-228600" eaLnBrk="1" hangingPunct="1">
              <a:lnSpc>
                <a:spcPct val="90000"/>
              </a:lnSpc>
            </a:pPr>
            <a:r>
              <a:rPr lang="en-US" sz="1800">
                <a:latin typeface="Verdana" charset="0"/>
                <a:ea typeface="ＭＳ Ｐゴシック" charset="0"/>
              </a:rPr>
              <a:t>Example : A beam tested for overloaded conditions</a:t>
            </a:r>
          </a:p>
          <a:p>
            <a:pPr marL="742950" lvl="1" indent="-285750" eaLnBrk="1" hangingPunct="1">
              <a:lnSpc>
                <a:spcPct val="90000"/>
              </a:lnSpc>
            </a:pPr>
            <a:r>
              <a:rPr lang="en-US" sz="2200">
                <a:latin typeface="Verdana" charset="0"/>
                <a:ea typeface="ＭＳ Ｐゴシック" charset="0"/>
              </a:rPr>
              <a:t>Language support such as exception handling is quite useful for stress testing;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5CF9220-0B28-624A-BC52-432186AF6B3A}" type="datetime1">
              <a:rPr lang="en-US" sz="1200"/>
              <a:pPr/>
              <a:t>12/4/18</a:t>
            </a:fld>
            <a:endParaRPr lang="en-US" sz="1200"/>
          </a:p>
        </p:txBody>
      </p:sp>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B3C13F9-0CC5-574D-B405-C550DBE22AC9}" type="slidenum">
              <a:rPr lang="en-US" sz="1200"/>
              <a:pPr/>
              <a:t>7</a:t>
            </a:fld>
            <a:endParaRPr lang="en-US" sz="1200"/>
          </a:p>
        </p:txBody>
      </p:sp>
      <p:sp>
        <p:nvSpPr>
          <p:cNvPr id="27652"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Principles of inspecting</a:t>
            </a:r>
          </a:p>
        </p:txBody>
      </p:sp>
      <p:sp>
        <p:nvSpPr>
          <p:cNvPr id="27653" name="Rectangle 3"/>
          <p:cNvSpPr>
            <a:spLocks noGrp="1" noChangeArrowheads="1"/>
          </p:cNvSpPr>
          <p:nvPr>
            <p:ph type="body" idx="1"/>
          </p:nvPr>
        </p:nvSpPr>
        <p:spPr/>
        <p:txBody>
          <a:bodyPr/>
          <a:lstStyle/>
          <a:p>
            <a:pPr lvl="1" algn="just" eaLnBrk="1" hangingPunct="1"/>
            <a:r>
              <a:rPr lang="en-GB">
                <a:latin typeface="Verdana" charset="0"/>
                <a:ea typeface="ＭＳ Ｐゴシック" charset="0"/>
              </a:rPr>
              <a:t>Avoid making participants tired</a:t>
            </a:r>
            <a:r>
              <a:rPr lang="en-US">
                <a:latin typeface="Verdana" charset="0"/>
                <a:ea typeface="ＭＳ Ｐゴシック" charset="0"/>
              </a:rPr>
              <a:t> </a:t>
            </a:r>
          </a:p>
          <a:p>
            <a:pPr lvl="2" algn="just" eaLnBrk="1" hangingPunct="1"/>
            <a:r>
              <a:rPr lang="en-GB">
                <a:latin typeface="Verdana" charset="0"/>
                <a:ea typeface="ＭＳ Ｐゴシック" charset="0"/>
              </a:rPr>
              <a:t>It is best not to inspect for more than two hours at a time, or for more than four hours a day</a:t>
            </a:r>
            <a:r>
              <a:rPr lang="en-US">
                <a:latin typeface="Verdana" charset="0"/>
                <a:ea typeface="ＭＳ Ｐゴシック" charset="0"/>
              </a:rPr>
              <a:t> </a:t>
            </a:r>
            <a:endParaRPr lang="en-GB">
              <a:latin typeface="Verdana" charset="0"/>
              <a:ea typeface="ＭＳ Ｐゴシック" charset="0"/>
            </a:endParaRPr>
          </a:p>
          <a:p>
            <a:pPr lvl="1" algn="just" eaLnBrk="1" hangingPunct="1"/>
            <a:r>
              <a:rPr lang="en-GB">
                <a:latin typeface="Verdana" charset="0"/>
                <a:ea typeface="ＭＳ Ｐゴシック" charset="0"/>
              </a:rPr>
              <a:t>Keep and use logs of inspections</a:t>
            </a:r>
            <a:r>
              <a:rPr lang="en-US">
                <a:latin typeface="Verdana" charset="0"/>
                <a:ea typeface="ＭＳ Ｐゴシック" charset="0"/>
              </a:rPr>
              <a:t> </a:t>
            </a:r>
          </a:p>
          <a:p>
            <a:pPr lvl="2" algn="just" eaLnBrk="1" hangingPunct="1"/>
            <a:r>
              <a:rPr lang="en-GB">
                <a:latin typeface="Verdana" charset="0"/>
                <a:ea typeface="ＭＳ Ｐゴシック" charset="0"/>
              </a:rPr>
              <a:t>You can also use the logs to track the quality of the design process </a:t>
            </a:r>
          </a:p>
          <a:p>
            <a:pPr lvl="1" algn="just" eaLnBrk="1" hangingPunct="1"/>
            <a:r>
              <a:rPr lang="en-GB">
                <a:latin typeface="Verdana" charset="0"/>
                <a:ea typeface="ＭＳ Ｐゴシック" charset="0"/>
              </a:rPr>
              <a:t>Re-inspect when changes are made</a:t>
            </a:r>
            <a:r>
              <a:rPr lang="en-US">
                <a:latin typeface="Verdana" charset="0"/>
                <a:ea typeface="ＭＳ Ｐゴシック" charset="0"/>
              </a:rPr>
              <a:t> </a:t>
            </a:r>
          </a:p>
          <a:p>
            <a:pPr lvl="2" algn="just" eaLnBrk="1" hangingPunct="1"/>
            <a:r>
              <a:rPr lang="en-GB">
                <a:latin typeface="Verdana" charset="0"/>
                <a:ea typeface="ＭＳ Ｐゴシック" charset="0"/>
              </a:rPr>
              <a:t>You should re-inspect any document or code that is changed more than 20%</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483FCEA-720C-604A-888B-39AA8CFFAB07}" type="datetime1">
              <a:rPr lang="en-US" sz="1200"/>
              <a:pPr/>
              <a:t>12/4/18</a:t>
            </a:fld>
            <a:endParaRPr lang="en-US" sz="1200"/>
          </a:p>
        </p:txBody>
      </p:sp>
      <p:sp>
        <p:nvSpPr>
          <p:cNvPr id="1024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7BAA8F-6AF9-CE4D-857B-42FAD60ECB96}" type="slidenum">
              <a:rPr lang="en-US" sz="1200"/>
              <a:pPr/>
              <a:t>70</a:t>
            </a:fld>
            <a:endParaRPr lang="en-US" sz="1200"/>
          </a:p>
        </p:txBody>
      </p:sp>
      <p:sp>
        <p:nvSpPr>
          <p:cNvPr id="1024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Object-Oriented Software Testing</a:t>
            </a:r>
          </a:p>
        </p:txBody>
      </p:sp>
      <p:sp>
        <p:nvSpPr>
          <p:cNvPr id="102405" name="Rectangle 3"/>
          <p:cNvSpPr>
            <a:spLocks noGrp="1" noChangeArrowheads="1"/>
          </p:cNvSpPr>
          <p:nvPr>
            <p:ph type="body" idx="1"/>
          </p:nvPr>
        </p:nvSpPr>
        <p:spPr>
          <a:xfrm>
            <a:off x="566738" y="1752600"/>
            <a:ext cx="8348662" cy="4267200"/>
          </a:xfrm>
        </p:spPr>
        <p:txBody>
          <a:bodyPr/>
          <a:lstStyle/>
          <a:p>
            <a:pPr eaLnBrk="1" hangingPunct="1"/>
            <a:r>
              <a:rPr lang="en-US">
                <a:latin typeface="Verdana" charset="0"/>
                <a:ea typeface="ＭＳ Ｐゴシック" charset="0"/>
                <a:cs typeface="ＭＳ Ｐゴシック" charset="0"/>
              </a:rPr>
              <a:t>Research confirms that testing methods proposed for procedural approach are not adequate for OO approach </a:t>
            </a:r>
          </a:p>
          <a:p>
            <a:pPr lvl="1" eaLnBrk="1" hangingPunct="1"/>
            <a:r>
              <a:rPr lang="en-US">
                <a:latin typeface="Verdana" charset="0"/>
                <a:ea typeface="ＭＳ Ｐゴシック" charset="0"/>
              </a:rPr>
              <a:t>Poses additional problems due to the distinguishing characteristics of OO such as encapsulation, inheritance and polymorphism</a:t>
            </a:r>
          </a:p>
          <a:p>
            <a:pPr lvl="1" eaLnBrk="1" hangingPunct="1"/>
            <a:r>
              <a:rPr lang="en-US">
                <a:latin typeface="Verdana" charset="0"/>
                <a:ea typeface="ＭＳ Ｐゴシック" charset="0"/>
              </a:rPr>
              <a:t>Testing time for OO software found to be increased compared to procedural software</a:t>
            </a:r>
          </a:p>
          <a:p>
            <a:pPr eaLnBrk="1" hangingPunct="1"/>
            <a:endParaRPr lang="en-US">
              <a:latin typeface="Verdana" charset="0"/>
              <a:ea typeface="ＭＳ Ｐゴシック" charset="0"/>
              <a:cs typeface="ＭＳ Ｐゴシック" charset="0"/>
            </a:endParaRPr>
          </a:p>
          <a:p>
            <a:pPr eaLnBrk="1" hangingPunct="1"/>
            <a:endParaRPr lang="en-US">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F380159-44A4-CE43-94FB-960FC983EA01}" type="datetime1">
              <a:rPr lang="en-US" sz="1200"/>
              <a:pPr/>
              <a:t>12/4/18</a:t>
            </a:fld>
            <a:endParaRPr lang="en-US" sz="1200"/>
          </a:p>
        </p:txBody>
      </p:sp>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710D13-EAB7-A14D-9CD0-F9AB0F3A6FDB}" type="slidenum">
              <a:rPr lang="en-US" sz="1200"/>
              <a:pPr/>
              <a:t>71</a:t>
            </a:fld>
            <a:endParaRPr lang="en-US" sz="1200"/>
          </a:p>
        </p:txBody>
      </p:sp>
      <p:sp>
        <p:nvSpPr>
          <p:cNvPr id="103428" name="Rectangle 2"/>
          <p:cNvSpPr>
            <a:spLocks noGrp="1" noChangeArrowheads="1"/>
          </p:cNvSpPr>
          <p:nvPr>
            <p:ph type="title"/>
          </p:nvPr>
        </p:nvSpPr>
        <p:spPr>
          <a:xfrm>
            <a:off x="685800" y="304800"/>
            <a:ext cx="7772400" cy="1143000"/>
          </a:xfrm>
        </p:spPr>
        <p:txBody>
          <a:bodyPr/>
          <a:lstStyle/>
          <a:p>
            <a:pPr eaLnBrk="1" hangingPunct="1"/>
            <a:r>
              <a:rPr lang="en-US">
                <a:latin typeface="Verdana" charset="0"/>
                <a:ea typeface="ＭＳ Ｐゴシック" charset="0"/>
                <a:cs typeface="ＭＳ Ｐゴシック" charset="0"/>
              </a:rPr>
              <a:t>Class testing</a:t>
            </a:r>
          </a:p>
        </p:txBody>
      </p:sp>
      <p:sp>
        <p:nvSpPr>
          <p:cNvPr id="103429" name="Rectangle 3"/>
          <p:cNvSpPr>
            <a:spLocks noGrp="1" noChangeArrowheads="1"/>
          </p:cNvSpPr>
          <p:nvPr>
            <p:ph type="body" idx="1"/>
          </p:nvPr>
        </p:nvSpPr>
        <p:spPr>
          <a:xfrm>
            <a:off x="685800" y="1752600"/>
            <a:ext cx="77724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Each class contains a collection of methods</a:t>
            </a:r>
          </a:p>
          <a:p>
            <a:pPr marL="342900" indent="-342900" eaLnBrk="1" hangingPunct="1">
              <a:lnSpc>
                <a:spcPct val="90000"/>
              </a:lnSpc>
            </a:pPr>
            <a:r>
              <a:rPr lang="en-US" sz="2600">
                <a:latin typeface="Verdana" charset="0"/>
                <a:ea typeface="ＭＳ Ｐゴシック" charset="0"/>
                <a:cs typeface="ＭＳ Ｐゴシック" charset="0"/>
              </a:rPr>
              <a:t>Testing each method corresponds to </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unit testing</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in procedural approach</a:t>
            </a:r>
          </a:p>
          <a:p>
            <a:pPr marL="342900" indent="-342900" eaLnBrk="1" hangingPunct="1">
              <a:lnSpc>
                <a:spcPct val="90000"/>
              </a:lnSpc>
            </a:pPr>
            <a:r>
              <a:rPr lang="en-US" sz="2600">
                <a:latin typeface="Verdana" charset="0"/>
                <a:ea typeface="ＭＳ Ｐゴシック" charset="0"/>
                <a:cs typeface="ＭＳ Ｐゴシック" charset="0"/>
              </a:rPr>
              <a:t>Interactions among the methods of the same class correspond to the interfaces of modules in procedural approach</a:t>
            </a:r>
          </a:p>
          <a:p>
            <a:pPr marL="342900" indent="-342900" eaLnBrk="1" hangingPunct="1">
              <a:lnSpc>
                <a:spcPct val="90000"/>
              </a:lnSpc>
            </a:pPr>
            <a:r>
              <a:rPr lang="en-US" sz="2600">
                <a:latin typeface="Verdana" charset="0"/>
                <a:ea typeface="ＭＳ Ｐゴシック" charset="0"/>
                <a:cs typeface="ＭＳ Ｐゴシック" charset="0"/>
              </a:rPr>
              <a:t>Interactions among methods of different classes correspond to subsystem interfaces in procedural approach</a:t>
            </a:r>
          </a:p>
          <a:p>
            <a:pPr marL="742950" lvl="1" indent="-285750" eaLnBrk="1" hangingPunct="1">
              <a:lnSpc>
                <a:spcPct val="90000"/>
              </a:lnSpc>
            </a:pPr>
            <a:r>
              <a:rPr lang="en-US" sz="2400">
                <a:latin typeface="Verdana" charset="0"/>
                <a:ea typeface="ＭＳ Ｐゴシック" charset="0"/>
              </a:rPr>
              <a:t>Integration testing for procedural approach MAY BE used </a:t>
            </a:r>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F82A5B0-FD39-B442-A2C8-5702D9501F1F}" type="datetime1">
              <a:rPr lang="en-US" sz="1200"/>
              <a:pPr/>
              <a:t>12/4/18</a:t>
            </a:fld>
            <a:endParaRPr lang="en-US" sz="1200"/>
          </a:p>
        </p:txBody>
      </p:sp>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3884CA2-3E64-004A-8AC1-03549B7781E0}" type="slidenum">
              <a:rPr lang="en-US" sz="1200"/>
              <a:pPr/>
              <a:t>72</a:t>
            </a:fld>
            <a:endParaRPr lang="en-US" sz="1200"/>
          </a:p>
        </p:txBody>
      </p:sp>
      <p:sp>
        <p:nvSpPr>
          <p:cNvPr id="104452" name="Rectangle 2"/>
          <p:cNvSpPr>
            <a:spLocks noGrp="1" noChangeArrowheads="1"/>
          </p:cNvSpPr>
          <p:nvPr>
            <p:ph type="title"/>
          </p:nvPr>
        </p:nvSpPr>
        <p:spPr>
          <a:xfrm>
            <a:off x="609600" y="457200"/>
            <a:ext cx="7772400" cy="1143000"/>
          </a:xfrm>
        </p:spPr>
        <p:txBody>
          <a:bodyPr/>
          <a:lstStyle/>
          <a:p>
            <a:pPr eaLnBrk="1" hangingPunct="1"/>
            <a:r>
              <a:rPr lang="en-US">
                <a:latin typeface="Verdana" charset="0"/>
                <a:ea typeface="ＭＳ Ｐゴシック" charset="0"/>
                <a:cs typeface="ＭＳ Ｐゴシック" charset="0"/>
              </a:rPr>
              <a:t>Testing encapsulation</a:t>
            </a:r>
          </a:p>
        </p:txBody>
      </p:sp>
      <p:sp>
        <p:nvSpPr>
          <p:cNvPr id="104453" name="Rectangle 3"/>
          <p:cNvSpPr>
            <a:spLocks noGrp="1" noChangeArrowheads="1"/>
          </p:cNvSpPr>
          <p:nvPr>
            <p:ph type="body" idx="1"/>
          </p:nvPr>
        </p:nvSpPr>
        <p:spPr>
          <a:xfrm>
            <a:off x="304800" y="1676400"/>
            <a:ext cx="8610600" cy="3733800"/>
          </a:xfrm>
        </p:spPr>
        <p:txBody>
          <a:bodyPr/>
          <a:lstStyle/>
          <a:p>
            <a:pPr marL="342900" indent="-342900" eaLnBrk="1" hangingPunct="1">
              <a:lnSpc>
                <a:spcPct val="90000"/>
              </a:lnSpc>
            </a:pPr>
            <a:r>
              <a:rPr lang="en-US" sz="1900">
                <a:latin typeface="Verdana" charset="0"/>
                <a:ea typeface="ＭＳ Ｐゴシック" charset="0"/>
                <a:cs typeface="ＭＳ Ｐゴシック" charset="0"/>
              </a:rPr>
              <a:t>Encapsulation provides access restrictions to the structural and behavioral members of a class</a:t>
            </a:r>
          </a:p>
          <a:p>
            <a:pPr marL="342900" indent="-342900" eaLnBrk="1" hangingPunct="1">
              <a:lnSpc>
                <a:spcPct val="90000"/>
              </a:lnSpc>
            </a:pPr>
            <a:r>
              <a:rPr lang="en-US" sz="1900">
                <a:latin typeface="Verdana" charset="0"/>
                <a:ea typeface="ＭＳ Ｐゴシック" charset="0"/>
                <a:cs typeface="ＭＳ Ｐゴシック" charset="0"/>
              </a:rPr>
              <a:t>Testing encapsulation</a:t>
            </a:r>
          </a:p>
          <a:p>
            <a:pPr marL="742950" lvl="1" indent="-285750" eaLnBrk="1" hangingPunct="1">
              <a:lnSpc>
                <a:spcPct val="90000"/>
              </a:lnSpc>
            </a:pPr>
            <a:r>
              <a:rPr lang="en-US" sz="2000">
                <a:latin typeface="Verdana" charset="0"/>
                <a:ea typeface="ＭＳ Ｐゴシック" charset="0"/>
              </a:rPr>
              <a:t>Check whether all the public members are accessible from everywhere</a:t>
            </a:r>
          </a:p>
          <a:p>
            <a:pPr marL="742950" lvl="1" indent="-285750" eaLnBrk="1" hangingPunct="1">
              <a:lnSpc>
                <a:spcPct val="90000"/>
              </a:lnSpc>
            </a:pPr>
            <a:r>
              <a:rPr lang="en-US" sz="2000">
                <a:latin typeface="Verdana" charset="0"/>
                <a:ea typeface="ＭＳ Ｐゴシック" charset="0"/>
              </a:rPr>
              <a:t>Check whether all the private members are hidden</a:t>
            </a:r>
          </a:p>
          <a:p>
            <a:pPr marL="1143000" lvl="2" indent="-228600" eaLnBrk="1" hangingPunct="1">
              <a:lnSpc>
                <a:spcPct val="90000"/>
              </a:lnSpc>
            </a:pPr>
            <a:r>
              <a:rPr lang="en-US" sz="2100">
                <a:latin typeface="Verdana" charset="0"/>
                <a:ea typeface="ＭＳ Ｐゴシック" charset="0"/>
              </a:rPr>
              <a:t>During testing, clients must try to access private members and the result should indicate an error message</a:t>
            </a:r>
          </a:p>
          <a:p>
            <a:pPr marL="742950" lvl="1" indent="-285750" eaLnBrk="1" hangingPunct="1">
              <a:lnSpc>
                <a:spcPct val="90000"/>
              </a:lnSpc>
            </a:pPr>
            <a:r>
              <a:rPr lang="en-US" sz="1800">
                <a:latin typeface="Verdana" charset="0"/>
                <a:ea typeface="ＭＳ Ｐゴシック" charset="0"/>
              </a:rPr>
              <a:t>If language supports other access mechanisms such as </a:t>
            </a:r>
            <a:r>
              <a:rPr lang="ja-JP" altLang="en-US" sz="1800">
                <a:latin typeface="Verdana" charset="0"/>
                <a:ea typeface="ＭＳ Ｐゴシック" charset="0"/>
              </a:rPr>
              <a:t>“</a:t>
            </a:r>
            <a:r>
              <a:rPr lang="en-US" altLang="ja-JP" sz="1800">
                <a:latin typeface="Verdana" charset="0"/>
                <a:ea typeface="ＭＳ Ｐゴシック" charset="0"/>
              </a:rPr>
              <a:t>protected</a:t>
            </a:r>
            <a:r>
              <a:rPr lang="ja-JP" altLang="en-US" sz="1800">
                <a:latin typeface="Verdana" charset="0"/>
                <a:ea typeface="ＭＳ Ｐゴシック" charset="0"/>
              </a:rPr>
              <a:t>”</a:t>
            </a:r>
            <a:r>
              <a:rPr lang="en-US" altLang="ja-JP" sz="1800">
                <a:latin typeface="Verdana" charset="0"/>
                <a:ea typeface="ＭＳ Ｐゴシック" charset="0"/>
              </a:rPr>
              <a:t>, those features must be tested for both accessibility (e.g., by subclasses) and non-accessibility (e.g., by classes other than the subclasses)</a:t>
            </a:r>
          </a:p>
          <a:p>
            <a:pPr marL="742950" lvl="1" indent="-285750" eaLnBrk="1" hangingPunct="1">
              <a:lnSpc>
                <a:spcPct val="90000"/>
              </a:lnSpc>
            </a:pPr>
            <a:r>
              <a:rPr lang="en-US" sz="1800">
                <a:latin typeface="Verdana" charset="0"/>
                <a:ea typeface="ＭＳ Ｐゴシック" charset="0"/>
              </a:rPr>
              <a:t>Compilers may help, but programmers may make mistakes</a:t>
            </a:r>
          </a:p>
          <a:p>
            <a:pPr marL="1143000" lvl="2" indent="-228600" eaLnBrk="1" hangingPunct="1">
              <a:lnSpc>
                <a:spcPct val="90000"/>
              </a:lnSpc>
            </a:pPr>
            <a:r>
              <a:rPr lang="en-US" sz="1800">
                <a:latin typeface="Verdana" charset="0"/>
                <a:ea typeface="ＭＳ Ｐゴシック" charset="0"/>
              </a:rPr>
              <a:t>A member supposed to be </a:t>
            </a:r>
            <a:r>
              <a:rPr lang="ja-JP" altLang="en-US" sz="1800">
                <a:latin typeface="Verdana" charset="0"/>
                <a:ea typeface="ＭＳ Ｐゴシック" charset="0"/>
              </a:rPr>
              <a:t>“</a:t>
            </a:r>
            <a:r>
              <a:rPr lang="en-US" altLang="ja-JP" sz="1800">
                <a:latin typeface="Verdana" charset="0"/>
                <a:ea typeface="ＭＳ Ｐゴシック" charset="0"/>
              </a:rPr>
              <a:t>private</a:t>
            </a:r>
            <a:r>
              <a:rPr lang="ja-JP" altLang="en-US" sz="1800">
                <a:latin typeface="Verdana" charset="0"/>
                <a:ea typeface="ＭＳ Ｐゴシック" charset="0"/>
              </a:rPr>
              <a:t>”</a:t>
            </a:r>
            <a:r>
              <a:rPr lang="en-US" altLang="ja-JP" sz="1800">
                <a:latin typeface="Verdana" charset="0"/>
                <a:ea typeface="ＭＳ Ｐゴシック" charset="0"/>
              </a:rPr>
              <a:t> is programmed as </a:t>
            </a:r>
            <a:r>
              <a:rPr lang="ja-JP" altLang="en-US" sz="1800">
                <a:latin typeface="Verdana" charset="0"/>
                <a:ea typeface="ＭＳ Ｐゴシック" charset="0"/>
              </a:rPr>
              <a:t>“</a:t>
            </a:r>
            <a:r>
              <a:rPr lang="en-US" altLang="ja-JP" sz="1800">
                <a:latin typeface="Verdana" charset="0"/>
                <a:ea typeface="ＭＳ Ｐゴシック" charset="0"/>
              </a:rPr>
              <a:t>public</a:t>
            </a:r>
            <a:r>
              <a:rPr lang="ja-JP" altLang="en-US" sz="1800">
                <a:latin typeface="Verdana" charset="0"/>
                <a:ea typeface="ＭＳ Ｐゴシック" charset="0"/>
              </a:rPr>
              <a:t>”</a:t>
            </a:r>
            <a:endParaRPr lang="en-US" sz="18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599071E-4F26-DD47-9924-3DBB7E0EFB58}" type="datetime1">
              <a:rPr lang="en-US" sz="1200"/>
              <a:pPr/>
              <a:t>12/4/18</a:t>
            </a:fld>
            <a:endParaRPr lang="en-US" sz="1200"/>
          </a:p>
        </p:txBody>
      </p:sp>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49F210F-EFE4-824A-967E-75204804193A}" type="slidenum">
              <a:rPr lang="en-US" sz="1200"/>
              <a:pPr/>
              <a:t>73</a:t>
            </a:fld>
            <a:endParaRPr lang="en-US" sz="1200"/>
          </a:p>
        </p:txBody>
      </p:sp>
      <p:sp>
        <p:nvSpPr>
          <p:cNvPr id="1054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Encapsulation</a:t>
            </a:r>
          </a:p>
        </p:txBody>
      </p:sp>
      <p:sp>
        <p:nvSpPr>
          <p:cNvPr id="105477"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Support information hiding and modularity</a:t>
            </a:r>
          </a:p>
          <a:p>
            <a:pPr eaLnBrk="1" hangingPunct="1"/>
            <a:r>
              <a:rPr lang="en-US">
                <a:latin typeface="Verdana" charset="0"/>
                <a:ea typeface="ＭＳ Ｐゴシック" charset="0"/>
                <a:cs typeface="ＭＳ Ｐゴシック" charset="0"/>
              </a:rPr>
              <a:t>Present an obstacle to testing</a:t>
            </a:r>
          </a:p>
          <a:p>
            <a:pPr lvl="1" eaLnBrk="1" hangingPunct="1"/>
            <a:r>
              <a:rPr lang="en-US">
                <a:latin typeface="Verdana" charset="0"/>
                <a:ea typeface="ＭＳ Ｐゴシック" charset="0"/>
              </a:rPr>
              <a:t>Difficult or impossible to directly set or get the concrete state: private, protected</a:t>
            </a:r>
          </a:p>
          <a:p>
            <a:pPr lvl="2" eaLnBrk="1" hangingPunct="1"/>
            <a:r>
              <a:rPr lang="en-US" sz="2500">
                <a:latin typeface="Verdana" charset="0"/>
                <a:ea typeface="ＭＳ Ｐゴシック" charset="0"/>
              </a:rPr>
              <a:t>In C++: friend</a:t>
            </a:r>
          </a:p>
          <a:p>
            <a:pPr lvl="2" eaLnBrk="1" hangingPunct="1"/>
            <a:r>
              <a:rPr lang="en-US" sz="2500">
                <a:latin typeface="Verdana" charset="0"/>
                <a:ea typeface="ＭＳ Ｐゴシック" charset="0"/>
              </a:rPr>
              <a:t>Develop test code that is part of class</a:t>
            </a:r>
            <a:r>
              <a:rPr lang="ja-JP" altLang="en-US" sz="2500">
                <a:latin typeface="Verdana" charset="0"/>
                <a:ea typeface="ＭＳ Ｐゴシック" charset="0"/>
              </a:rPr>
              <a:t>’</a:t>
            </a:r>
            <a:r>
              <a:rPr lang="en-US" altLang="ja-JP" sz="2500">
                <a:latin typeface="Verdana" charset="0"/>
                <a:ea typeface="ＭＳ Ｐゴシック" charset="0"/>
              </a:rPr>
              <a:t>s implementation: Assertion</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31781B-7CF1-644A-9498-603103CD3588}" type="datetime1">
              <a:rPr lang="en-US" sz="1200"/>
              <a:pPr/>
              <a:t>12/4/18</a:t>
            </a:fld>
            <a:endParaRPr lang="en-US" sz="1200"/>
          </a:p>
        </p:txBody>
      </p:sp>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B015A8-793F-DD4F-95E0-4B136FE6DB4F}" type="slidenum">
              <a:rPr lang="en-US" sz="1200"/>
              <a:pPr/>
              <a:t>74</a:t>
            </a:fld>
            <a:endParaRPr lang="en-US" sz="1200"/>
          </a:p>
        </p:txBody>
      </p:sp>
      <p:sp>
        <p:nvSpPr>
          <p:cNvPr id="106500" name="Rectangle 2"/>
          <p:cNvSpPr>
            <a:spLocks noGrp="1" noChangeArrowheads="1"/>
          </p:cNvSpPr>
          <p:nvPr>
            <p:ph type="title"/>
          </p:nvPr>
        </p:nvSpPr>
        <p:spPr>
          <a:xfrm>
            <a:off x="685800" y="304800"/>
            <a:ext cx="7772400" cy="1143000"/>
          </a:xfrm>
        </p:spPr>
        <p:txBody>
          <a:bodyPr/>
          <a:lstStyle/>
          <a:p>
            <a:pPr eaLnBrk="1" hangingPunct="1"/>
            <a:r>
              <a:rPr lang="en-US">
                <a:latin typeface="Verdana" charset="0"/>
                <a:ea typeface="ＭＳ Ｐゴシック" charset="0"/>
                <a:cs typeface="ＭＳ Ｐゴシック" charset="0"/>
              </a:rPr>
              <a:t>Testing inheritance</a:t>
            </a:r>
          </a:p>
        </p:txBody>
      </p:sp>
      <p:sp>
        <p:nvSpPr>
          <p:cNvPr id="106501" name="Rectangle 3"/>
          <p:cNvSpPr>
            <a:spLocks noGrp="1" noChangeArrowheads="1"/>
          </p:cNvSpPr>
          <p:nvPr>
            <p:ph type="body" idx="1"/>
          </p:nvPr>
        </p:nvSpPr>
        <p:spPr>
          <a:xfrm>
            <a:off x="609600" y="1600200"/>
            <a:ext cx="8153400" cy="4114800"/>
          </a:xfrm>
        </p:spPr>
        <p:txBody>
          <a:bodyPr/>
          <a:lstStyle/>
          <a:p>
            <a:pPr marL="342900" indent="-342900" eaLnBrk="1" hangingPunct="1">
              <a:lnSpc>
                <a:spcPct val="90000"/>
              </a:lnSpc>
            </a:pPr>
            <a:r>
              <a:rPr lang="en-US" sz="2400">
                <a:latin typeface="Verdana" charset="0"/>
                <a:ea typeface="ＭＳ Ｐゴシック" charset="0"/>
                <a:cs typeface="ＭＳ Ｐゴシック" charset="0"/>
              </a:rPr>
              <a:t>Subclasses introduce new features (attributes and methods) and can modify inherited behaviors</a:t>
            </a:r>
          </a:p>
          <a:p>
            <a:pPr marL="342900" indent="-342900" eaLnBrk="1" hangingPunct="1">
              <a:lnSpc>
                <a:spcPct val="90000"/>
              </a:lnSpc>
            </a:pPr>
            <a:r>
              <a:rPr lang="en-US" sz="2400">
                <a:latin typeface="Verdana" charset="0"/>
                <a:ea typeface="ＭＳ Ｐゴシック" charset="0"/>
                <a:cs typeface="ＭＳ Ｐゴシック" charset="0"/>
              </a:rPr>
              <a:t>Modified behaviors must be tested in the context where they are used</a:t>
            </a:r>
          </a:p>
          <a:p>
            <a:pPr marL="742950" lvl="1" indent="-285750" eaLnBrk="1" hangingPunct="1">
              <a:lnSpc>
                <a:spcPct val="90000"/>
              </a:lnSpc>
            </a:pPr>
            <a:r>
              <a:rPr lang="en-US" sz="2400">
                <a:latin typeface="Verdana" charset="0"/>
                <a:ea typeface="ＭＳ Ｐゴシック" charset="0"/>
              </a:rPr>
              <a:t>e.g., the clients of the subclass</a:t>
            </a:r>
          </a:p>
          <a:p>
            <a:pPr marL="342900" indent="-342900" eaLnBrk="1" hangingPunct="1">
              <a:lnSpc>
                <a:spcPct val="90000"/>
              </a:lnSpc>
            </a:pPr>
            <a:r>
              <a:rPr lang="en-US" sz="2400">
                <a:latin typeface="Verdana" charset="0"/>
                <a:ea typeface="ＭＳ Ｐゴシック" charset="0"/>
                <a:cs typeface="ＭＳ Ｐゴシック" charset="0"/>
              </a:rPr>
              <a:t>Subclass object can be substituted for a superclass object under universal polymorphism</a:t>
            </a:r>
          </a:p>
          <a:p>
            <a:pPr marL="742950" lvl="1" indent="-285750" eaLnBrk="1" hangingPunct="1">
              <a:lnSpc>
                <a:spcPct val="90000"/>
              </a:lnSpc>
            </a:pPr>
            <a:r>
              <a:rPr lang="en-US" sz="2000">
                <a:latin typeface="Verdana" charset="0"/>
                <a:ea typeface="ＭＳ Ｐゴシック" charset="0"/>
              </a:rPr>
              <a:t>e.g., a CS student can be substituted for Student</a:t>
            </a:r>
          </a:p>
          <a:p>
            <a:pPr marL="742950" lvl="1" indent="-285750" eaLnBrk="1" hangingPunct="1">
              <a:lnSpc>
                <a:spcPct val="90000"/>
              </a:lnSpc>
            </a:pPr>
            <a:r>
              <a:rPr lang="en-US" sz="2000">
                <a:solidFill>
                  <a:schemeClr val="folHlink"/>
                </a:solidFill>
                <a:latin typeface="Verdana" charset="0"/>
                <a:ea typeface="ＭＳ Ｐゴシック" charset="0"/>
              </a:rPr>
              <a:t>This requires that every time a subclass is introduced, the superclass must be tested again to confirm that the substitution is satisfactory</a:t>
            </a:r>
          </a:p>
          <a:p>
            <a:pPr marL="1143000" lvl="2" indent="-228600" eaLnBrk="1" hangingPunct="1">
              <a:lnSpc>
                <a:spcPct val="90000"/>
              </a:lnSpc>
            </a:pPr>
            <a:r>
              <a:rPr lang="en-US" sz="2000">
                <a:solidFill>
                  <a:schemeClr val="folHlink"/>
                </a:solidFill>
                <a:latin typeface="Verdana" charset="0"/>
                <a:ea typeface="ＭＳ Ｐゴシック" charset="0"/>
              </a:rPr>
              <a:t>Subclass object behaves in the same way as a superclass object</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BDB1B2F-19EA-7D4E-91EA-F415FB7C6925}" type="datetime1">
              <a:rPr lang="en-US" sz="1200"/>
              <a:pPr/>
              <a:t>12/4/18</a:t>
            </a:fld>
            <a:endParaRPr lang="en-US" sz="1200"/>
          </a:p>
        </p:txBody>
      </p:sp>
      <p:sp>
        <p:nvSpPr>
          <p:cNvPr id="1075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0068119-8312-9849-AA08-E32B4A75F172}" type="slidenum">
              <a:rPr lang="en-US" sz="1200"/>
              <a:pPr/>
              <a:t>75</a:t>
            </a:fld>
            <a:endParaRPr lang="en-US" sz="1200"/>
          </a:p>
        </p:txBody>
      </p:sp>
      <p:sp>
        <p:nvSpPr>
          <p:cNvPr id="107524" name="Rectangle 2"/>
          <p:cNvSpPr>
            <a:spLocks noGrp="1" noChangeArrowheads="1"/>
          </p:cNvSpPr>
          <p:nvPr>
            <p:ph type="title"/>
          </p:nvPr>
        </p:nvSpPr>
        <p:spPr>
          <a:xfrm>
            <a:off x="609600" y="304800"/>
            <a:ext cx="7772400" cy="1143000"/>
          </a:xfrm>
        </p:spPr>
        <p:txBody>
          <a:bodyPr/>
          <a:lstStyle/>
          <a:p>
            <a:pPr eaLnBrk="1" hangingPunct="1"/>
            <a:r>
              <a:rPr lang="en-US">
                <a:latin typeface="Verdana" charset="0"/>
                <a:ea typeface="ＭＳ Ｐゴシック" charset="0"/>
                <a:cs typeface="ＭＳ Ｐゴシック" charset="0"/>
              </a:rPr>
              <a:t>Testing inheritance (continued)</a:t>
            </a:r>
          </a:p>
        </p:txBody>
      </p:sp>
      <p:sp>
        <p:nvSpPr>
          <p:cNvPr id="107525" name="Rectangle 3"/>
          <p:cNvSpPr>
            <a:spLocks noGrp="1" noChangeArrowheads="1"/>
          </p:cNvSpPr>
          <p:nvPr>
            <p:ph type="body" idx="1"/>
          </p:nvPr>
        </p:nvSpPr>
        <p:spPr>
          <a:xfrm>
            <a:off x="685800" y="1600200"/>
            <a:ext cx="77724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Superclass does not need to know about subclasses when the software is designed</a:t>
            </a:r>
          </a:p>
          <a:p>
            <a:pPr marL="742950" lvl="1" indent="-285750" eaLnBrk="1" hangingPunct="1">
              <a:lnSpc>
                <a:spcPct val="90000"/>
              </a:lnSpc>
            </a:pPr>
            <a:r>
              <a:rPr lang="en-US" sz="2200">
                <a:latin typeface="Verdana" charset="0"/>
                <a:ea typeface="ＭＳ Ｐゴシック" charset="0"/>
              </a:rPr>
              <a:t>e.g., the class </a:t>
            </a:r>
            <a:r>
              <a:rPr lang="ja-JP" altLang="en-US" sz="2200">
                <a:latin typeface="Verdana" charset="0"/>
                <a:ea typeface="ＭＳ Ｐゴシック" charset="0"/>
              </a:rPr>
              <a:t>“</a:t>
            </a:r>
            <a:r>
              <a:rPr lang="en-US" altLang="ja-JP" sz="2200">
                <a:latin typeface="Verdana" charset="0"/>
                <a:ea typeface="ＭＳ Ｐゴシック" charset="0"/>
              </a:rPr>
              <a:t>Rectangle</a:t>
            </a:r>
            <a:r>
              <a:rPr lang="ja-JP" altLang="en-US" sz="2200">
                <a:latin typeface="Verdana" charset="0"/>
                <a:ea typeface="ＭＳ Ｐゴシック" charset="0"/>
              </a:rPr>
              <a:t>”</a:t>
            </a:r>
            <a:r>
              <a:rPr lang="en-US" altLang="ja-JP" sz="2200">
                <a:latin typeface="Verdana" charset="0"/>
                <a:ea typeface="ＭＳ Ｐゴシック" charset="0"/>
              </a:rPr>
              <a:t> does not need to know about </a:t>
            </a:r>
            <a:r>
              <a:rPr lang="ja-JP" altLang="en-US" sz="2200">
                <a:latin typeface="Verdana" charset="0"/>
                <a:ea typeface="ＭＳ Ｐゴシック" charset="0"/>
              </a:rPr>
              <a:t>“</a:t>
            </a:r>
            <a:r>
              <a:rPr lang="en-US" altLang="ja-JP" sz="2200">
                <a:latin typeface="Verdana" charset="0"/>
                <a:ea typeface="ＭＳ Ｐゴシック" charset="0"/>
              </a:rPr>
              <a:t>Colored Rectangle</a:t>
            </a:r>
            <a:r>
              <a:rPr lang="ja-JP" altLang="en-US" sz="2200">
                <a:latin typeface="Verdana" charset="0"/>
                <a:ea typeface="ＭＳ Ｐゴシック" charset="0"/>
              </a:rPr>
              <a:t>”</a:t>
            </a:r>
            <a:r>
              <a:rPr lang="en-US" altLang="ja-JP" sz="2200">
                <a:latin typeface="Verdana" charset="0"/>
                <a:ea typeface="ＭＳ Ｐゴシック" charset="0"/>
              </a:rPr>
              <a:t>, </a:t>
            </a:r>
            <a:r>
              <a:rPr lang="ja-JP" altLang="en-US" sz="2200">
                <a:latin typeface="Verdana" charset="0"/>
                <a:ea typeface="ＭＳ Ｐゴシック" charset="0"/>
              </a:rPr>
              <a:t>“</a:t>
            </a:r>
            <a:r>
              <a:rPr lang="en-US" altLang="ja-JP" sz="2200">
                <a:latin typeface="Verdana" charset="0"/>
                <a:ea typeface="ＭＳ Ｐゴシック" charset="0"/>
              </a:rPr>
              <a:t>Square</a:t>
            </a:r>
            <a:r>
              <a:rPr lang="ja-JP" altLang="en-US" sz="2200">
                <a:latin typeface="Verdana" charset="0"/>
                <a:ea typeface="ＭＳ Ｐゴシック" charset="0"/>
              </a:rPr>
              <a:t>”</a:t>
            </a:r>
            <a:r>
              <a:rPr lang="en-US" altLang="ja-JP" sz="2200">
                <a:latin typeface="Verdana" charset="0"/>
                <a:ea typeface="ＭＳ Ｐゴシック" charset="0"/>
              </a:rPr>
              <a:t>, </a:t>
            </a:r>
            <a:r>
              <a:rPr lang="ja-JP" altLang="en-US" sz="2200">
                <a:latin typeface="Verdana" charset="0"/>
                <a:ea typeface="ＭＳ Ｐゴシック" charset="0"/>
              </a:rPr>
              <a:t>“</a:t>
            </a:r>
            <a:r>
              <a:rPr lang="en-US" altLang="ja-JP" sz="2200">
                <a:latin typeface="Verdana" charset="0"/>
                <a:ea typeface="ＭＳ Ｐゴシック" charset="0"/>
              </a:rPr>
              <a:t>Rounded Rectangle</a:t>
            </a:r>
            <a:r>
              <a:rPr lang="ja-JP" altLang="en-US" sz="2200">
                <a:latin typeface="Verdana" charset="0"/>
                <a:ea typeface="ＭＳ Ｐゴシック" charset="0"/>
              </a:rPr>
              <a:t>”</a:t>
            </a:r>
            <a:r>
              <a:rPr lang="en-US" altLang="ja-JP" sz="2200">
                <a:latin typeface="Verdana" charset="0"/>
                <a:ea typeface="ＭＳ Ｐゴシック" charset="0"/>
              </a:rPr>
              <a:t> etc.</a:t>
            </a:r>
          </a:p>
          <a:p>
            <a:pPr marL="342900" indent="-342900" eaLnBrk="1" hangingPunct="1">
              <a:lnSpc>
                <a:spcPct val="90000"/>
              </a:lnSpc>
            </a:pPr>
            <a:r>
              <a:rPr lang="en-US" sz="2600">
                <a:latin typeface="Verdana" charset="0"/>
                <a:ea typeface="ＭＳ Ｐゴシック" charset="0"/>
                <a:cs typeface="ＭＳ Ｐゴシック" charset="0"/>
              </a:rPr>
              <a:t>Superclass MUST know about the subclasses during testing</a:t>
            </a:r>
          </a:p>
          <a:p>
            <a:pPr marL="742950" lvl="1" indent="-285750" eaLnBrk="1" hangingPunct="1">
              <a:lnSpc>
                <a:spcPct val="90000"/>
              </a:lnSpc>
            </a:pPr>
            <a:r>
              <a:rPr lang="en-US" sz="2200">
                <a:latin typeface="Verdana" charset="0"/>
                <a:ea typeface="ＭＳ Ｐゴシック" charset="0"/>
              </a:rPr>
              <a:t>Must ensure that subclass object substituted for superclass object is behaviorally satisfactory</a:t>
            </a:r>
          </a:p>
          <a:p>
            <a:pPr marL="742950" lvl="1" indent="-285750" eaLnBrk="1" hangingPunct="1">
              <a:lnSpc>
                <a:spcPct val="90000"/>
              </a:lnSpc>
            </a:pPr>
            <a:r>
              <a:rPr lang="en-US" sz="2200">
                <a:latin typeface="Verdana" charset="0"/>
                <a:ea typeface="ＭＳ Ｐゴシック" charset="0"/>
              </a:rPr>
              <a:t>Formal (mathematical) analysis may help in this case to reduce testing efforts</a:t>
            </a:r>
          </a:p>
          <a:p>
            <a:pPr marL="1143000" lvl="2" indent="-228600" eaLnBrk="1" hangingPunct="1">
              <a:lnSpc>
                <a:spcPct val="90000"/>
              </a:lnSpc>
            </a:pPr>
            <a:r>
              <a:rPr lang="en-US" sz="2100">
                <a:latin typeface="Verdana" charset="0"/>
                <a:ea typeface="ＭＳ Ｐゴシック" charset="0"/>
              </a:rPr>
              <a:t>Prove that the substitution ensures behavioral equivalence</a:t>
            </a:r>
          </a:p>
        </p:txBody>
      </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ABC7188-63BB-0F4C-B9DA-31224CB1FF82}" type="datetime1">
              <a:rPr lang="en-US" sz="1200"/>
              <a:pPr/>
              <a:t>12/4/18</a:t>
            </a:fld>
            <a:endParaRPr lang="en-US" sz="1200"/>
          </a:p>
        </p:txBody>
      </p:sp>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A1E2B2B-2E92-CC42-B681-2FEE40B2F13C}" type="slidenum">
              <a:rPr lang="en-US" sz="1200"/>
              <a:pPr/>
              <a:t>76</a:t>
            </a:fld>
            <a:endParaRPr lang="en-US" sz="1200"/>
          </a:p>
        </p:txBody>
      </p:sp>
      <p:sp>
        <p:nvSpPr>
          <p:cNvPr id="108548"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ea typeface="ＭＳ Ｐゴシック" charset="0"/>
                <a:cs typeface="ＭＳ Ｐゴシック" charset="0"/>
              </a:rPr>
              <a:t>OO Testing – some more challenges</a:t>
            </a:r>
          </a:p>
        </p:txBody>
      </p:sp>
      <p:sp>
        <p:nvSpPr>
          <p:cNvPr id="108549" name="Rectangle 3"/>
          <p:cNvSpPr>
            <a:spLocks noGrp="1" noChangeArrowheads="1"/>
          </p:cNvSpPr>
          <p:nvPr>
            <p:ph type="body" idx="1"/>
          </p:nvPr>
        </p:nvSpPr>
        <p:spPr>
          <a:xfrm>
            <a:off x="609600" y="1676400"/>
            <a:ext cx="83058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Parameterized classes (Templates)</a:t>
            </a:r>
          </a:p>
          <a:p>
            <a:pPr marL="742950" lvl="1" indent="-285750" eaLnBrk="1" hangingPunct="1">
              <a:lnSpc>
                <a:spcPct val="90000"/>
              </a:lnSpc>
            </a:pPr>
            <a:r>
              <a:rPr lang="en-US" sz="2200">
                <a:latin typeface="Verdana" charset="0"/>
                <a:ea typeface="ＭＳ Ｐゴシック" charset="0"/>
              </a:rPr>
              <a:t>A class such as Course[T] must be tested for every substitution of T within that application</a:t>
            </a:r>
          </a:p>
          <a:p>
            <a:pPr marL="342900" indent="-342900" eaLnBrk="1" hangingPunct="1">
              <a:lnSpc>
                <a:spcPct val="90000"/>
              </a:lnSpc>
            </a:pPr>
            <a:r>
              <a:rPr lang="en-US" sz="2600">
                <a:latin typeface="Verdana" charset="0"/>
                <a:ea typeface="ＭＳ Ｐゴシック" charset="0"/>
                <a:cs typeface="ＭＳ Ｐゴシック" charset="0"/>
              </a:rPr>
              <a:t>Static variables</a:t>
            </a:r>
          </a:p>
          <a:p>
            <a:pPr marL="742950" lvl="1" indent="-285750" eaLnBrk="1" hangingPunct="1">
              <a:lnSpc>
                <a:spcPct val="90000"/>
              </a:lnSpc>
            </a:pPr>
            <a:r>
              <a:rPr lang="en-US" sz="2200">
                <a:latin typeface="Verdana" charset="0"/>
                <a:ea typeface="ＭＳ Ｐゴシック" charset="0"/>
              </a:rPr>
              <a:t>Those that are common for all instances of a class</a:t>
            </a:r>
          </a:p>
          <a:p>
            <a:pPr marL="742950" lvl="1" indent="-285750" eaLnBrk="1" hangingPunct="1">
              <a:lnSpc>
                <a:spcPct val="90000"/>
              </a:lnSpc>
            </a:pPr>
            <a:r>
              <a:rPr lang="en-US" sz="2200">
                <a:latin typeface="Verdana" charset="0"/>
                <a:ea typeface="ＭＳ Ｐゴシック" charset="0"/>
              </a:rPr>
              <a:t>Must be tested for every new instance of this class to ensure that the static variable is accessible and is consistent with respect to its access</a:t>
            </a:r>
          </a:p>
          <a:p>
            <a:pPr marL="342900" indent="-342900" eaLnBrk="1" hangingPunct="1">
              <a:lnSpc>
                <a:spcPct val="90000"/>
              </a:lnSpc>
            </a:pPr>
            <a:r>
              <a:rPr lang="en-US" sz="2600">
                <a:latin typeface="Verdana" charset="0"/>
                <a:ea typeface="ＭＳ Ｐゴシック" charset="0"/>
                <a:cs typeface="ＭＳ Ｐゴシック" charset="0"/>
              </a:rPr>
              <a:t>Languages that support assertions such as pre and postconditions for methods (e.g., Eiffel)</a:t>
            </a:r>
          </a:p>
          <a:p>
            <a:pPr marL="742950" lvl="1" indent="-285750" eaLnBrk="1" hangingPunct="1">
              <a:lnSpc>
                <a:spcPct val="90000"/>
              </a:lnSpc>
            </a:pPr>
            <a:r>
              <a:rPr lang="en-US" sz="2200">
                <a:latin typeface="Verdana" charset="0"/>
                <a:ea typeface="ＭＳ Ｐゴシック" charset="0"/>
              </a:rPr>
              <a:t>Body of the method must be executed to make sure that each pre and postcondition is checked</a:t>
            </a: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797CDF1-F5B5-5F4E-AFA0-184E6075E08A}" type="datetime1">
              <a:rPr lang="en-US" sz="1200"/>
              <a:pPr/>
              <a:t>12/4/18</a:t>
            </a:fld>
            <a:endParaRPr lang="en-US" sz="1200"/>
          </a:p>
        </p:txBody>
      </p:sp>
      <p:sp>
        <p:nvSpPr>
          <p:cNvPr id="1095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CB3E6DD-ADA6-5F46-BBEC-5D5E2B2297AC}" type="slidenum">
              <a:rPr lang="en-US" sz="1200"/>
              <a:pPr/>
              <a:t>77</a:t>
            </a:fld>
            <a:endParaRPr lang="en-US" sz="1200"/>
          </a:p>
        </p:txBody>
      </p:sp>
      <p:sp>
        <p:nvSpPr>
          <p:cNvPr id="109572" name="Rectangle 2"/>
          <p:cNvSpPr>
            <a:spLocks noGrp="1" noChangeArrowheads="1"/>
          </p:cNvSpPr>
          <p:nvPr>
            <p:ph type="title"/>
          </p:nvPr>
        </p:nvSpPr>
        <p:spPr/>
        <p:txBody>
          <a:bodyPr/>
          <a:lstStyle/>
          <a:p>
            <a:pPr marL="609600" indent="-609600" algn="just" eaLnBrk="1" hangingPunct="1"/>
            <a:r>
              <a:rPr lang="en-GB">
                <a:latin typeface="Verdana" charset="0"/>
                <a:ea typeface="ＭＳ Ｐゴシック" charset="0"/>
                <a:cs typeface="ＭＳ Ｐゴシック" charset="0"/>
              </a:rPr>
              <a:t>Inspecting compared to testing</a:t>
            </a:r>
            <a:r>
              <a:rPr lang="en-US">
                <a:latin typeface="Verdana" charset="0"/>
                <a:ea typeface="ＭＳ Ｐゴシック" charset="0"/>
                <a:cs typeface="ＭＳ Ｐゴシック" charset="0"/>
              </a:rPr>
              <a:t> </a:t>
            </a:r>
          </a:p>
        </p:txBody>
      </p:sp>
      <p:sp>
        <p:nvSpPr>
          <p:cNvPr id="109573" name="Rectangle 3"/>
          <p:cNvSpPr>
            <a:spLocks noGrp="1" noChangeArrowheads="1"/>
          </p:cNvSpPr>
          <p:nvPr>
            <p:ph type="body" idx="1"/>
          </p:nvPr>
        </p:nvSpPr>
        <p:spPr/>
        <p:txBody>
          <a:bodyPr/>
          <a:lstStyle/>
          <a:p>
            <a:pPr marL="647700" lvl="1" indent="-457200" algn="just" eaLnBrk="1" hangingPunct="1"/>
            <a:r>
              <a:rPr lang="en-GB">
                <a:latin typeface="Verdana" charset="0"/>
                <a:ea typeface="ＭＳ Ｐゴシック" charset="0"/>
              </a:rPr>
              <a:t>Both testing and inspection rely on different aspects of human intelligence</a:t>
            </a:r>
            <a:endParaRPr lang="en-US">
              <a:latin typeface="Verdana" charset="0"/>
              <a:ea typeface="ＭＳ Ｐゴシック" charset="0"/>
            </a:endParaRPr>
          </a:p>
          <a:p>
            <a:pPr marL="647700" lvl="1" indent="-457200" algn="just" eaLnBrk="1" hangingPunct="1"/>
            <a:r>
              <a:rPr lang="en-GB">
                <a:latin typeface="Verdana" charset="0"/>
                <a:ea typeface="ＭＳ Ｐゴシック" charset="0"/>
              </a:rPr>
              <a:t>Testing can find defects whose consequences are obvious but which are buried in complex code</a:t>
            </a:r>
            <a:endParaRPr lang="en-US">
              <a:latin typeface="Verdana" charset="0"/>
              <a:ea typeface="ＭＳ Ｐゴシック" charset="0"/>
            </a:endParaRPr>
          </a:p>
          <a:p>
            <a:pPr marL="647700" lvl="1" indent="-457200" algn="just" eaLnBrk="1" hangingPunct="1"/>
            <a:r>
              <a:rPr lang="en-GB">
                <a:latin typeface="Verdana" charset="0"/>
                <a:ea typeface="ＭＳ Ｐゴシック" charset="0"/>
              </a:rPr>
              <a:t>Inspecting can find defects that relate to maintainability or efficiency</a:t>
            </a:r>
            <a:endParaRPr lang="en-US">
              <a:latin typeface="Verdana" charset="0"/>
              <a:ea typeface="ＭＳ Ｐゴシック" charset="0"/>
            </a:endParaRPr>
          </a:p>
          <a:p>
            <a:pPr marL="647700" lvl="1" indent="-457200" algn="just" eaLnBrk="1" hangingPunct="1"/>
            <a:r>
              <a:rPr lang="en-US">
                <a:latin typeface="Verdana" charset="0"/>
                <a:ea typeface="ＭＳ Ｐゴシック" charset="0"/>
              </a:rPr>
              <a:t>T</a:t>
            </a:r>
            <a:r>
              <a:rPr lang="en-GB">
                <a:latin typeface="Verdana" charset="0"/>
                <a:ea typeface="ＭＳ Ｐゴシック" charset="0"/>
              </a:rPr>
              <a:t>he chances of mistakes are reduced if both activities are performed</a:t>
            </a:r>
            <a:endParaRPr lang="en-US">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5DD2B20-75D2-B24E-8B7C-B3BAF0BE214D}" type="datetime1">
              <a:rPr lang="en-US" sz="1200"/>
              <a:pPr/>
              <a:t>12/4/18</a:t>
            </a:fld>
            <a:endParaRPr lang="en-US" sz="1200"/>
          </a:p>
        </p:txBody>
      </p:sp>
      <p:sp>
        <p:nvSpPr>
          <p:cNvPr id="1116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4B3B577-08D4-904C-A4E8-1AA9C1518CDB}" type="slidenum">
              <a:rPr lang="en-US" sz="1200"/>
              <a:pPr/>
              <a:t>78</a:t>
            </a:fld>
            <a:endParaRPr lang="en-US" sz="1200"/>
          </a:p>
        </p:txBody>
      </p:sp>
      <p:sp>
        <p:nvSpPr>
          <p:cNvPr id="111620"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Times New Roman" charset="0"/>
              </a:rPr>
              <a:t>Testing or inspecting, which comes first?</a:t>
            </a:r>
          </a:p>
        </p:txBody>
      </p:sp>
      <p:sp>
        <p:nvSpPr>
          <p:cNvPr id="111621" name="Rectangle 3"/>
          <p:cNvSpPr>
            <a:spLocks noGrp="1" noChangeArrowheads="1"/>
          </p:cNvSpPr>
          <p:nvPr>
            <p:ph type="body" idx="1"/>
          </p:nvPr>
        </p:nvSpPr>
        <p:spPr/>
        <p:txBody>
          <a:bodyPr/>
          <a:lstStyle/>
          <a:p>
            <a:pPr algn="just" eaLnBrk="1" hangingPunct="1"/>
            <a:r>
              <a:rPr lang="en-GB" sz="2400">
                <a:latin typeface="Verdana" charset="0"/>
                <a:ea typeface="ＭＳ Ｐゴシック" charset="0"/>
                <a:cs typeface="ＭＳ Ｐゴシック" charset="0"/>
              </a:rPr>
              <a:t>It is important to inspect software </a:t>
            </a:r>
            <a:r>
              <a:rPr lang="en-GB" sz="2400" i="1">
                <a:latin typeface="Verdana" charset="0"/>
                <a:ea typeface="ＭＳ Ｐゴシック" charset="0"/>
                <a:cs typeface="ＭＳ Ｐゴシック" charset="0"/>
              </a:rPr>
              <a:t>before</a:t>
            </a:r>
            <a:r>
              <a:rPr lang="en-GB" sz="2400">
                <a:latin typeface="Verdana" charset="0"/>
                <a:ea typeface="ＭＳ Ｐゴシック" charset="0"/>
                <a:cs typeface="ＭＳ Ｐゴシック" charset="0"/>
              </a:rPr>
              <a:t> extensively testing it</a:t>
            </a:r>
          </a:p>
          <a:p>
            <a:pPr algn="just" eaLnBrk="1" hangingPunct="1"/>
            <a:r>
              <a:rPr lang="en-GB" sz="2400">
                <a:latin typeface="Verdana" charset="0"/>
                <a:ea typeface="ＭＳ Ｐゴシック" charset="0"/>
                <a:cs typeface="ＭＳ Ｐゴシック" charset="0"/>
              </a:rPr>
              <a:t>The reason for this is that inspecting allows you to quickly get rid of many defects</a:t>
            </a:r>
          </a:p>
          <a:p>
            <a:pPr algn="just" eaLnBrk="1" hangingPunct="1"/>
            <a:r>
              <a:rPr lang="en-GB" sz="2400">
                <a:latin typeface="Verdana" charset="0"/>
                <a:ea typeface="ＭＳ Ｐゴシック" charset="0"/>
                <a:cs typeface="ＭＳ Ｐゴシック" charset="0"/>
              </a:rPr>
              <a:t>If you test first, and inspectors recommend that redesign is needed, the testing work has been wasted</a:t>
            </a:r>
            <a:endParaRPr lang="en-GB" sz="2400">
              <a:latin typeface="Verdana" charset="0"/>
              <a:ea typeface="ＭＳ Ｐゴシック" charset="0"/>
              <a:cs typeface="Times New Roman" charset="0"/>
            </a:endParaRPr>
          </a:p>
          <a:p>
            <a:pPr lvl="1" algn="just" eaLnBrk="1" hangingPunct="1"/>
            <a:r>
              <a:rPr lang="en-GB" sz="2000">
                <a:latin typeface="Verdana" charset="0"/>
                <a:ea typeface="ＭＳ Ｐゴシック" charset="0"/>
                <a:cs typeface="Times New Roman" charset="0"/>
              </a:rPr>
              <a:t>There is a growing consensus that it is most efficient to inspect software befor</a:t>
            </a:r>
            <a:r>
              <a:rPr lang="en-GB" sz="2000" i="1">
                <a:latin typeface="Verdana" charset="0"/>
                <a:ea typeface="ＭＳ Ｐゴシック" charset="0"/>
                <a:cs typeface="Times New Roman" charset="0"/>
              </a:rPr>
              <a:t>e a</a:t>
            </a:r>
            <a:r>
              <a:rPr lang="en-GB" sz="2000">
                <a:latin typeface="Verdana" charset="0"/>
                <a:ea typeface="ＭＳ Ｐゴシック" charset="0"/>
                <a:cs typeface="Times New Roman" charset="0"/>
              </a:rPr>
              <a:t>ny testing is done</a:t>
            </a:r>
          </a:p>
          <a:p>
            <a:pPr algn="just" eaLnBrk="1" hangingPunct="1"/>
            <a:r>
              <a:rPr lang="en-GB" sz="2400">
                <a:latin typeface="Verdana" charset="0"/>
                <a:ea typeface="ＭＳ Ｐゴシック" charset="0"/>
                <a:cs typeface="Times New Roman" charset="0"/>
              </a:rPr>
              <a:t>Even before developer testing</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6145F6E-1652-CA44-89FC-EEA58FB1A7E2}" type="datetime1">
              <a:rPr lang="en-US" sz="1200"/>
              <a:pPr/>
              <a:t>12/4/18</a:t>
            </a:fld>
            <a:endParaRPr lang="en-US" sz="1200"/>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8060B71-766F-9E44-A27A-9EF8783E9930}" type="slidenum">
              <a:rPr lang="en-US" sz="1200"/>
              <a:pPr/>
              <a:t>8</a:t>
            </a:fld>
            <a:endParaRPr lang="en-US" sz="1200"/>
          </a:p>
        </p:txBody>
      </p:sp>
      <p:sp>
        <p:nvSpPr>
          <p:cNvPr id="2970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A peer-review process </a:t>
            </a:r>
          </a:p>
        </p:txBody>
      </p:sp>
      <p:sp>
        <p:nvSpPr>
          <p:cNvPr id="29701"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Managers are normally not involved</a:t>
            </a:r>
            <a:r>
              <a:rPr lang="en-US">
                <a:latin typeface="Verdana" charset="0"/>
                <a:ea typeface="ＭＳ Ｐゴシック" charset="0"/>
                <a:cs typeface="ＭＳ Ｐゴシック" charset="0"/>
              </a:rPr>
              <a:t> </a:t>
            </a:r>
          </a:p>
          <a:p>
            <a:pPr lvl="1" eaLnBrk="1" hangingPunct="1"/>
            <a:r>
              <a:rPr lang="en-GB">
                <a:latin typeface="Verdana" charset="0"/>
                <a:ea typeface="ＭＳ Ｐゴシック" charset="0"/>
              </a:rPr>
              <a:t>This allows the participants to express their criticisms more openly, not fearing repercussions </a:t>
            </a:r>
            <a:r>
              <a:rPr lang="en-US">
                <a:latin typeface="Verdana" charset="0"/>
                <a:ea typeface="ＭＳ Ｐゴシック" charset="0"/>
              </a:rPr>
              <a:t> </a:t>
            </a:r>
          </a:p>
          <a:p>
            <a:pPr lvl="1" eaLnBrk="1" hangingPunct="1"/>
            <a:r>
              <a:rPr lang="en-GB">
                <a:latin typeface="Verdana" charset="0"/>
                <a:ea typeface="ＭＳ Ｐゴシック" charset="0"/>
              </a:rPr>
              <a:t>The members of an inspection team should feel they are all working together to create a better document</a:t>
            </a:r>
          </a:p>
          <a:p>
            <a:pPr lvl="1" eaLnBrk="1" hangingPunct="1"/>
            <a:r>
              <a:rPr lang="en-GB">
                <a:latin typeface="Verdana" charset="0"/>
                <a:ea typeface="ＭＳ Ｐゴシック" charset="0"/>
              </a:rPr>
              <a:t>Nobody should be blamed</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4AB4CA3-C977-AD4D-A2B9-A984D2A17658}" type="datetime1">
              <a:rPr lang="en-US" sz="1200"/>
              <a:pPr/>
              <a:t>12/4/18</a:t>
            </a:fld>
            <a:endParaRPr lang="en-US" sz="1200"/>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9</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9FD43CB-2DFC-5E46-9174-010D9FF9B708}" type="slidenum">
              <a:rPr lang="en-US" sz="1200"/>
              <a:pPr/>
              <a:t>9</a:t>
            </a:fld>
            <a:endParaRPr lang="en-US" sz="1200"/>
          </a:p>
        </p:txBody>
      </p:sp>
      <p:sp>
        <p:nvSpPr>
          <p:cNvPr id="31748"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ＭＳ Ｐゴシック" charset="0"/>
              </a:rPr>
              <a:t>Conducting an inspection meeting</a:t>
            </a:r>
            <a:r>
              <a:rPr lang="en-US">
                <a:latin typeface="Verdana" charset="0"/>
                <a:ea typeface="ＭＳ Ｐゴシック" charset="0"/>
                <a:cs typeface="ＭＳ Ｐゴシック" charset="0"/>
              </a:rPr>
              <a:t> </a:t>
            </a:r>
          </a:p>
        </p:txBody>
      </p:sp>
      <p:sp>
        <p:nvSpPr>
          <p:cNvPr id="31749" name="Rectangle 3"/>
          <p:cNvSpPr>
            <a:spLocks noGrp="1" noChangeArrowheads="1"/>
          </p:cNvSpPr>
          <p:nvPr>
            <p:ph type="body" idx="1"/>
          </p:nvPr>
        </p:nvSpPr>
        <p:spPr>
          <a:xfrm>
            <a:off x="685800" y="1752600"/>
            <a:ext cx="8077200" cy="4267200"/>
          </a:xfrm>
        </p:spPr>
        <p:txBody>
          <a:bodyPr/>
          <a:lstStyle/>
          <a:p>
            <a:pPr marL="381000" indent="-381000" algn="just" eaLnBrk="1" hangingPunct="1">
              <a:buFont typeface="Wingdings" charset="0"/>
              <a:buNone/>
            </a:pPr>
            <a:r>
              <a:rPr lang="en-GB" sz="2400">
                <a:latin typeface="Verdana" charset="0"/>
                <a:ea typeface="ＭＳ Ｐゴシック" charset="0"/>
                <a:cs typeface="ＭＳ Ｐゴシック" charset="0"/>
              </a:rPr>
              <a:t>1.	</a:t>
            </a:r>
            <a:r>
              <a:rPr lang="en-GB" sz="2000">
                <a:latin typeface="Verdana" charset="0"/>
                <a:ea typeface="ＭＳ Ｐゴシック" charset="0"/>
                <a:cs typeface="ＭＳ Ｐゴシック" charset="0"/>
              </a:rPr>
              <a:t>The moderator calls the meeting and distributes the documents</a:t>
            </a:r>
          </a:p>
          <a:p>
            <a:pPr marL="381000" indent="-381000" algn="just" eaLnBrk="1" hangingPunct="1">
              <a:buFont typeface="Wingdings" charset="0"/>
              <a:buNone/>
            </a:pPr>
            <a:r>
              <a:rPr lang="en-GB" sz="2000">
                <a:latin typeface="Verdana" charset="0"/>
                <a:ea typeface="ＭＳ Ｐゴシック" charset="0"/>
                <a:cs typeface="ＭＳ Ｐゴシック" charset="0"/>
              </a:rPr>
              <a:t>2.	The participants prepare for the meeting in advance</a:t>
            </a:r>
          </a:p>
          <a:p>
            <a:pPr marL="381000" indent="-381000" algn="just" eaLnBrk="1" hangingPunct="1">
              <a:buFont typeface="Wingdings" charset="0"/>
              <a:buNone/>
            </a:pPr>
            <a:r>
              <a:rPr lang="en-GB" sz="2000">
                <a:latin typeface="Verdana" charset="0"/>
                <a:ea typeface="ＭＳ Ｐゴシック" charset="0"/>
                <a:cs typeface="ＭＳ Ｐゴシック" charset="0"/>
              </a:rPr>
              <a:t>3.	At the start of the meeting, the moderator explains the procedures and verifies that everybody has prepared</a:t>
            </a:r>
          </a:p>
          <a:p>
            <a:pPr marL="381000" indent="-381000" algn="just" eaLnBrk="1" hangingPunct="1">
              <a:buFont typeface="Wingdings" charset="0"/>
              <a:buNone/>
            </a:pPr>
            <a:r>
              <a:rPr lang="en-GB" sz="2000">
                <a:latin typeface="Verdana" charset="0"/>
                <a:ea typeface="ＭＳ Ｐゴシック" charset="0"/>
                <a:cs typeface="ＭＳ Ｐゴシック" charset="0"/>
              </a:rPr>
              <a:t>4.	Paraphrasers take turns explaining the contents of the document or code, without reading it verbatim</a:t>
            </a:r>
          </a:p>
          <a:p>
            <a:pPr marL="571500" lvl="1" indent="-381000" algn="just" eaLnBrk="1" hangingPunct="1"/>
            <a:r>
              <a:rPr lang="en-GB" sz="1800">
                <a:latin typeface="Verdana" charset="0"/>
                <a:ea typeface="ＭＳ Ｐゴシック" charset="0"/>
              </a:rPr>
              <a:t>Requiring that the paraphraser not be the author ensures that the paraphraser say what he or she </a:t>
            </a:r>
            <a:r>
              <a:rPr lang="en-GB" sz="1800" i="1">
                <a:latin typeface="Verdana" charset="0"/>
                <a:ea typeface="ＭＳ Ｐゴシック" charset="0"/>
              </a:rPr>
              <a:t>sees</a:t>
            </a:r>
            <a:r>
              <a:rPr lang="en-GB" sz="1800">
                <a:latin typeface="Verdana" charset="0"/>
                <a:ea typeface="ＭＳ Ｐゴシック" charset="0"/>
              </a:rPr>
              <a:t>, not what the author </a:t>
            </a:r>
            <a:r>
              <a:rPr lang="en-GB" sz="1800" i="1">
                <a:latin typeface="Verdana" charset="0"/>
                <a:ea typeface="ＭＳ Ｐゴシック" charset="0"/>
              </a:rPr>
              <a:t>intended</a:t>
            </a:r>
            <a:r>
              <a:rPr lang="en-GB" sz="1800">
                <a:latin typeface="Verdana" charset="0"/>
                <a:ea typeface="ＭＳ Ｐゴシック" charset="0"/>
              </a:rPr>
              <a:t> to say</a:t>
            </a:r>
          </a:p>
          <a:p>
            <a:pPr marL="381000" indent="-381000" eaLnBrk="1" hangingPunct="1">
              <a:buFont typeface="Wingdings" charset="0"/>
              <a:buNone/>
            </a:pPr>
            <a:r>
              <a:rPr lang="en-GB" sz="2000">
                <a:latin typeface="Verdana" charset="0"/>
                <a:ea typeface="ＭＳ Ｐゴシック" charset="0"/>
                <a:cs typeface="ＭＳ Ｐゴシック" charset="0"/>
              </a:rPr>
              <a:t>5</a:t>
            </a:r>
            <a:r>
              <a:rPr lang="en-GB" sz="2400">
                <a:latin typeface="Verdana" charset="0"/>
                <a:ea typeface="ＭＳ Ｐゴシック" charset="0"/>
                <a:cs typeface="ＭＳ Ｐゴシック" charset="0"/>
              </a:rPr>
              <a:t>. </a:t>
            </a:r>
            <a:r>
              <a:rPr lang="en-GB" sz="2000">
                <a:latin typeface="Verdana" charset="0"/>
                <a:ea typeface="ＭＳ Ｐゴシック" charset="0"/>
                <a:cs typeface="ＭＳ Ｐゴシック" charset="0"/>
              </a:rPr>
              <a:t>Everybody speaks up when they notice a defect</a:t>
            </a:r>
            <a:endParaRPr lang="en-US" sz="20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3964</TotalTime>
  <Words>5300</Words>
  <Application>Microsoft Macintosh PowerPoint</Application>
  <PresentationFormat>On-screen Show (4:3)</PresentationFormat>
  <Paragraphs>904</Paragraphs>
  <Slides>78</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0" baseType="lpstr">
      <vt:lpstr>Profile</vt:lpstr>
      <vt:lpstr>Equation</vt:lpstr>
      <vt:lpstr>Basic definitions </vt:lpstr>
      <vt:lpstr>Exercise</vt:lpstr>
      <vt:lpstr>Inspections</vt:lpstr>
      <vt:lpstr>Roles on inspection teams</vt:lpstr>
      <vt:lpstr>Principles of inspecting</vt:lpstr>
      <vt:lpstr>Principles of inspecting</vt:lpstr>
      <vt:lpstr>Principles of inspecting</vt:lpstr>
      <vt:lpstr>A peer-review process </vt:lpstr>
      <vt:lpstr>Conducting an inspection meeting </vt:lpstr>
      <vt:lpstr>Software Testing</vt:lpstr>
      <vt:lpstr>Effective and Efficient Testing </vt:lpstr>
      <vt:lpstr>Objectives of testing</vt:lpstr>
      <vt:lpstr>Two Types</vt:lpstr>
      <vt:lpstr>Relationship</vt:lpstr>
      <vt:lpstr>Testing and Debugging</vt:lpstr>
      <vt:lpstr>Testing Process</vt:lpstr>
      <vt:lpstr>Test case</vt:lpstr>
      <vt:lpstr>Test Data</vt:lpstr>
      <vt:lpstr>Test Case Information</vt:lpstr>
      <vt:lpstr>Testing principles</vt:lpstr>
      <vt:lpstr>Test case design methods</vt:lpstr>
      <vt:lpstr>Black-box and White-box testing</vt:lpstr>
      <vt:lpstr>White-box testing</vt:lpstr>
      <vt:lpstr>White-box Testing</vt:lpstr>
      <vt:lpstr>Test Coverage Metrics</vt:lpstr>
      <vt:lpstr>Example – computing factorial</vt:lpstr>
      <vt:lpstr>Example – computing factorial (continued)</vt:lpstr>
      <vt:lpstr>PowerPoint Presentation</vt:lpstr>
      <vt:lpstr>PowerPoint Presentation</vt:lpstr>
      <vt:lpstr>PowerPoint Presentation</vt:lpstr>
      <vt:lpstr>PowerPoint Presentation</vt:lpstr>
      <vt:lpstr>PowerPoint Presentation</vt:lpstr>
      <vt:lpstr>Loop Coverage</vt:lpstr>
      <vt:lpstr>Flow graph notation</vt:lpstr>
      <vt:lpstr>PowerPoint Presentation</vt:lpstr>
      <vt:lpstr>PowerPoint Presentation</vt:lpstr>
      <vt:lpstr>PowerPoint Presentation</vt:lpstr>
      <vt:lpstr>PowerPoint Presentation</vt:lpstr>
      <vt:lpstr>Another example</vt:lpstr>
      <vt:lpstr>Cyclomatic complexity</vt:lpstr>
      <vt:lpstr>Computing cyclomatic complexity</vt:lpstr>
      <vt:lpstr>Exercise</vt:lpstr>
      <vt:lpstr>Comparing White-box testing methods</vt:lpstr>
      <vt:lpstr>Questions</vt:lpstr>
      <vt:lpstr>Black-box testing</vt:lpstr>
      <vt:lpstr>Example for black-box testing</vt:lpstr>
      <vt:lpstr>Objectives of black-box testing</vt:lpstr>
      <vt:lpstr>Equivalence partitioning</vt:lpstr>
      <vt:lpstr>Mathematical Definition of Equivalence Classes</vt:lpstr>
      <vt:lpstr>PowerPoint Presentation</vt:lpstr>
      <vt:lpstr>Example for equivalence partitioning</vt:lpstr>
      <vt:lpstr>Boundary value analysis</vt:lpstr>
      <vt:lpstr>Guidelines based on boundary value analysis</vt:lpstr>
      <vt:lpstr>Boundary Value Testing</vt:lpstr>
      <vt:lpstr>Multiple Fault Assumption</vt:lpstr>
      <vt:lpstr>Black-box Testing</vt:lpstr>
      <vt:lpstr>Comparing Black-box testing methods</vt:lpstr>
      <vt:lpstr>Testing stages</vt:lpstr>
      <vt:lpstr>Testing stages (continued)</vt:lpstr>
      <vt:lpstr>Testing stages (continued)</vt:lpstr>
      <vt:lpstr>Testing stages (continued)</vt:lpstr>
      <vt:lpstr>Classifications of testing</vt:lpstr>
      <vt:lpstr>Levels of Testing</vt:lpstr>
      <vt:lpstr>Further classifications of testing</vt:lpstr>
      <vt:lpstr>Stubs in top-down testing</vt:lpstr>
      <vt:lpstr>Stubs - example</vt:lpstr>
      <vt:lpstr>A few more classifications</vt:lpstr>
      <vt:lpstr>A few more classifications (continued)</vt:lpstr>
      <vt:lpstr>A few more classifications (continued)</vt:lpstr>
      <vt:lpstr>Object-Oriented Software Testing</vt:lpstr>
      <vt:lpstr>Class testing</vt:lpstr>
      <vt:lpstr>Testing encapsulation</vt:lpstr>
      <vt:lpstr>Encapsulation</vt:lpstr>
      <vt:lpstr>Testing inheritance</vt:lpstr>
      <vt:lpstr>Testing inheritance (continued)</vt:lpstr>
      <vt:lpstr>OO Testing – some more challenges</vt:lpstr>
      <vt:lpstr>Inspecting compared to testing </vt:lpstr>
      <vt:lpstr>Testing or inspecting, which comes first?</vt:lpstr>
    </vt:vector>
  </TitlesOfParts>
  <Company>UWL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Mao Zheng</dc:creator>
  <cp:lastModifiedBy>Mao Zheng</cp:lastModifiedBy>
  <cp:revision>90</cp:revision>
  <dcterms:created xsi:type="dcterms:W3CDTF">2007-10-07T20:04:36Z</dcterms:created>
  <dcterms:modified xsi:type="dcterms:W3CDTF">2018-12-04T19:30:04Z</dcterms:modified>
</cp:coreProperties>
</file>