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109"/>
  </p:notesMasterIdLst>
  <p:handoutMasterIdLst>
    <p:handoutMasterId r:id="rId110"/>
  </p:handoutMasterIdLst>
  <p:sldIdLst>
    <p:sldId id="362" r:id="rId2"/>
    <p:sldId id="363" r:id="rId3"/>
    <p:sldId id="364" r:id="rId4"/>
    <p:sldId id="365" r:id="rId5"/>
    <p:sldId id="366" r:id="rId6"/>
    <p:sldId id="36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60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handoutMaster" Target="handoutMasters/handoutMaster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printerSettings" Target="printerSettings/printerSettings1.bin"/><Relationship Id="rId112" Type="http://schemas.openxmlformats.org/officeDocument/2006/relationships/presProps" Target="presProps.xml"/><Relationship Id="rId113" Type="http://schemas.openxmlformats.org/officeDocument/2006/relationships/viewProps" Target="viewProps.xml"/><Relationship Id="rId114" Type="http://schemas.openxmlformats.org/officeDocument/2006/relationships/theme" Target="theme/theme1.xml"/><Relationship Id="rId11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9D31987-613A-1C41-967E-054DCD367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4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97A1FFB-5F7D-5740-A546-AD9BAE035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60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D901DA6-2B48-2B46-AEA7-EDF70439CBE9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FD7D335-C778-8642-9965-0F7B60482472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556F027-0975-3744-8D90-9A30CEE522DC}" type="slidenum">
              <a:rPr lang="en-US" sz="1200">
                <a:latin typeface="Arial" charset="0"/>
              </a:rPr>
              <a:pPr/>
              <a:t>105</a:t>
            </a:fld>
            <a:endParaRPr lang="en-US" sz="1200">
              <a:latin typeface="Arial" charset="0"/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16B332A-1AEF-9F4E-9FCD-FB358ACEE0F6}" type="slidenum">
              <a:rPr lang="en-US" sz="1200">
                <a:latin typeface="Arial" charset="0"/>
              </a:rPr>
              <a:pPr/>
              <a:t>106</a:t>
            </a:fld>
            <a:endParaRPr lang="en-US" sz="1200">
              <a:latin typeface="Arial" charset="0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24D0439-E14A-1F42-A9FA-3420B5CCFE6F}" type="slidenum">
              <a:rPr lang="en-US" sz="1200">
                <a:latin typeface="Arial" charset="0"/>
              </a:rPr>
              <a:pPr/>
              <a:t>107</a:t>
            </a:fld>
            <a:endParaRPr lang="en-US" sz="1200">
              <a:latin typeface="Arial" charset="0"/>
            </a:endParaRPr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FE7C9F7-7E28-2A42-B803-EFD7F9EF30A2}" type="slidenum">
              <a:rPr lang="en-US" sz="1200">
                <a:latin typeface="Arial" charset="0"/>
              </a:rPr>
              <a:pPr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F40F8CC-EE10-6D45-AD4D-96D89AA464B7}" type="slidenum">
              <a:rPr lang="en-US" sz="1200">
                <a:latin typeface="Arial" charset="0"/>
              </a:rPr>
              <a:pPr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8014305-6AF4-344D-A437-5A6878F1796F}" type="slidenum">
              <a:rPr lang="en-US" sz="1200">
                <a:latin typeface="Arial" charset="0"/>
              </a:rPr>
              <a:pPr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7693C55-1093-AF4F-A9A8-FB6C35BFAC4F}" type="slidenum">
              <a:rPr lang="en-US" sz="1200">
                <a:latin typeface="Arial" charset="0"/>
              </a:rPr>
              <a:pPr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84D96F5-1E98-564E-B172-7496B23CF2F6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8A385FD-0E40-5642-9D46-B1F600E51D7F}" type="slidenum">
              <a:rPr lang="en-US" sz="1200">
                <a:latin typeface="Arial" charset="0"/>
              </a:rPr>
              <a:pPr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F1C871F-B5FF-474C-B267-7D6185385559}" type="slidenum">
              <a:rPr lang="en-US" sz="1200">
                <a:latin typeface="Arial" charset="0"/>
              </a:rPr>
              <a:pPr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2A65D10-15EE-1A41-9BCC-EA21DB6B337F}" type="slidenum">
              <a:rPr lang="en-US" sz="1200">
                <a:latin typeface="Arial" charset="0"/>
              </a:rPr>
              <a:pPr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6AC6106-C195-2043-82CB-A641676D9DC3}" type="slidenum">
              <a:rPr lang="en-US" sz="1200">
                <a:latin typeface="Arial" charset="0"/>
              </a:rPr>
              <a:pPr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BCBE112-00C9-2047-A258-3266263A5636}" type="slidenum">
              <a:rPr lang="en-US" sz="1200">
                <a:latin typeface="Arial" charset="0"/>
              </a:rPr>
              <a:pPr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BBE0B4C-9F2C-AF4D-A96A-91D836EF34E4}" type="slidenum">
              <a:rPr lang="en-US" sz="1200">
                <a:latin typeface="Arial" charset="0"/>
              </a:rPr>
              <a:pPr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E2E908B-0898-7C4F-B050-3B95667B68D8}" type="slidenum">
              <a:rPr lang="en-US" sz="1200">
                <a:latin typeface="Arial" charset="0"/>
              </a:rPr>
              <a:pPr/>
              <a:t>26</a:t>
            </a:fld>
            <a:endParaRPr lang="en-US" sz="1200">
              <a:latin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97DF4AA-5232-534F-8728-2C6424E8BF80}" type="slidenum">
              <a:rPr lang="en-US" sz="1200">
                <a:latin typeface="Arial" charset="0"/>
              </a:rPr>
              <a:pPr/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E2954B7-24DD-EB41-A29B-AFDECA052F66}" type="slidenum">
              <a:rPr lang="en-US" sz="1200">
                <a:latin typeface="Arial" charset="0"/>
              </a:rPr>
              <a:pPr/>
              <a:t>28</a:t>
            </a:fld>
            <a:endParaRPr lang="en-US" sz="1200">
              <a:latin typeface="Arial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7E726F4-97BE-7F41-81DE-3AC12DA7634A}" type="slidenum">
              <a:rPr lang="en-US" sz="1200">
                <a:latin typeface="Arial" charset="0"/>
              </a:rPr>
              <a:pPr/>
              <a:t>29</a:t>
            </a:fld>
            <a:endParaRPr lang="en-US" sz="1200">
              <a:latin typeface="Arial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0BE1824-FAED-A142-8D6A-6610C37188FD}" type="slidenum">
              <a:rPr lang="en-US" sz="1200">
                <a:latin typeface="Arial" charset="0"/>
              </a:rPr>
              <a:pPr/>
              <a:t>30</a:t>
            </a:fld>
            <a:endParaRPr lang="en-US" sz="1200">
              <a:latin typeface="Arial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7E309C3-68FB-2C48-AF5F-C11F99C7A390}" type="slidenum">
              <a:rPr lang="en-US" sz="1200">
                <a:latin typeface="Arial" charset="0"/>
              </a:rPr>
              <a:pPr/>
              <a:t>31</a:t>
            </a:fld>
            <a:endParaRPr lang="en-US" sz="1200">
              <a:latin typeface="Arial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4BBA57F-B59B-7142-9FBF-DF93A0D56E35}" type="slidenum">
              <a:rPr lang="en-US" sz="1200">
                <a:latin typeface="Arial" charset="0"/>
              </a:rPr>
              <a:pPr/>
              <a:t>32</a:t>
            </a:fld>
            <a:endParaRPr lang="en-US" sz="1200">
              <a:latin typeface="Arial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67A4D05-D85A-C34C-8276-CD3856322238}" type="slidenum">
              <a:rPr lang="en-US" sz="1200">
                <a:latin typeface="Arial" charset="0"/>
              </a:rPr>
              <a:pPr/>
              <a:t>33</a:t>
            </a:fld>
            <a:endParaRPr lang="en-US" sz="1200">
              <a:latin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898E325-342C-DF4E-8F62-9C56854167F9}" type="slidenum">
              <a:rPr lang="en-US" sz="1200">
                <a:latin typeface="Arial" charset="0"/>
              </a:rPr>
              <a:pPr/>
              <a:t>34</a:t>
            </a:fld>
            <a:endParaRPr lang="en-US" sz="1200">
              <a:latin typeface="Arial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C65D3C8-7338-DB49-B9CB-A2B11E528C4B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4C4E2A3-4E88-814C-B256-FE071B1E1812}" type="slidenum">
              <a:rPr lang="en-US" sz="1200">
                <a:latin typeface="Arial" charset="0"/>
              </a:rPr>
              <a:pPr/>
              <a:t>35</a:t>
            </a:fld>
            <a:endParaRPr lang="en-US" sz="1200">
              <a:latin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629CEB9-12C6-C741-B7EC-03B7EB5B2B80}" type="slidenum">
              <a:rPr lang="en-US" sz="1200">
                <a:latin typeface="Arial" charset="0"/>
              </a:rPr>
              <a:pPr/>
              <a:t>36</a:t>
            </a:fld>
            <a:endParaRPr lang="en-US" sz="1200">
              <a:latin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51FFCB5-6E60-F144-8B09-DAB4AE8B39CB}" type="slidenum">
              <a:rPr lang="en-US" sz="1200">
                <a:latin typeface="Arial" charset="0"/>
              </a:rPr>
              <a:pPr/>
              <a:t>37</a:t>
            </a:fld>
            <a:endParaRPr lang="en-US" sz="1200">
              <a:latin typeface="Arial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38CCC74-1062-CF4F-AB53-F57A38A8A5F2}" type="slidenum">
              <a:rPr lang="en-US" sz="1200">
                <a:latin typeface="Arial" charset="0"/>
              </a:rPr>
              <a:pPr/>
              <a:t>38</a:t>
            </a:fld>
            <a:endParaRPr lang="en-US" sz="1200">
              <a:latin typeface="Arial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04B0DBB-DB5C-E74F-9F19-0FF7343AABFE}" type="slidenum">
              <a:rPr lang="en-US" sz="1200">
                <a:latin typeface="Arial" charset="0"/>
              </a:rPr>
              <a:pPr/>
              <a:t>39</a:t>
            </a:fld>
            <a:endParaRPr lang="en-US" sz="1200">
              <a:latin typeface="Arial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0420721-A5FA-EC41-9010-6CB23513D10E}" type="slidenum">
              <a:rPr lang="en-US" sz="1200">
                <a:latin typeface="Arial" charset="0"/>
              </a:rPr>
              <a:pPr/>
              <a:t>40</a:t>
            </a:fld>
            <a:endParaRPr lang="en-US" sz="1200">
              <a:latin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6AB8411-F883-B148-A2CF-6E71DB3E4389}" type="slidenum">
              <a:rPr lang="en-US" sz="1200">
                <a:latin typeface="Arial" charset="0"/>
              </a:rPr>
              <a:pPr/>
              <a:t>41</a:t>
            </a:fld>
            <a:endParaRPr lang="en-US" sz="1200">
              <a:latin typeface="Arial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66B0131-FFF3-C049-8D2E-7FC5A15CF0C9}" type="slidenum">
              <a:rPr lang="en-US" sz="1200">
                <a:latin typeface="Arial" charset="0"/>
              </a:rPr>
              <a:pPr/>
              <a:t>42</a:t>
            </a:fld>
            <a:endParaRPr lang="en-US" sz="1200">
              <a:latin typeface="Arial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614AF0E-5DCD-0C47-BD53-6735DB8C0FF6}" type="slidenum">
              <a:rPr lang="en-US" sz="1200">
                <a:latin typeface="Arial" charset="0"/>
              </a:rPr>
              <a:pPr/>
              <a:t>43</a:t>
            </a:fld>
            <a:endParaRPr lang="en-US" sz="1200">
              <a:latin typeface="Arial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5563B45-6A83-864D-81EE-D28B706B247D}" type="slidenum">
              <a:rPr lang="en-US" sz="1200">
                <a:latin typeface="Arial" charset="0"/>
              </a:rPr>
              <a:pPr/>
              <a:t>44</a:t>
            </a:fld>
            <a:endParaRPr lang="en-US" sz="1200">
              <a:latin typeface="Arial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BB754F9-7C80-CD4C-B59A-3B9D6450066D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D86716D-A4C5-6D40-9DD6-84D2CB0D8399}" type="slidenum">
              <a:rPr lang="en-US" sz="1200">
                <a:latin typeface="Arial" charset="0"/>
              </a:rPr>
              <a:pPr/>
              <a:t>45</a:t>
            </a:fld>
            <a:endParaRPr lang="en-US" sz="1200">
              <a:latin typeface="Arial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78680BB-9B01-E142-8FA7-813D335D770B}" type="slidenum">
              <a:rPr lang="en-US" sz="1200">
                <a:latin typeface="Arial" charset="0"/>
              </a:rPr>
              <a:pPr/>
              <a:t>46</a:t>
            </a:fld>
            <a:endParaRPr lang="en-US" sz="1200">
              <a:latin typeface="Arial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00C5D36-7FE2-844B-B813-5741C769AF87}" type="slidenum">
              <a:rPr lang="en-US" sz="1200">
                <a:latin typeface="Arial" charset="0"/>
              </a:rPr>
              <a:pPr/>
              <a:t>47</a:t>
            </a:fld>
            <a:endParaRPr lang="en-US" sz="1200">
              <a:latin typeface="Arial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9EA1254-41DF-CE49-89AD-26914AB20D0C}" type="slidenum">
              <a:rPr lang="en-US" sz="1200">
                <a:latin typeface="Arial" charset="0"/>
              </a:rPr>
              <a:pPr/>
              <a:t>48</a:t>
            </a:fld>
            <a:endParaRPr lang="en-US" sz="1200">
              <a:latin typeface="Arial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444329B-CB61-EF4E-AA22-1E254E61A907}" type="slidenum">
              <a:rPr lang="en-US" sz="1200">
                <a:latin typeface="Arial" charset="0"/>
              </a:rPr>
              <a:pPr/>
              <a:t>49</a:t>
            </a:fld>
            <a:endParaRPr lang="en-US" sz="1200">
              <a:latin typeface="Arial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C527820-09F9-3848-9751-1FDE96C2DA59}" type="slidenum">
              <a:rPr lang="en-US" sz="1200">
                <a:latin typeface="Arial" charset="0"/>
              </a:rPr>
              <a:pPr/>
              <a:t>50</a:t>
            </a:fld>
            <a:endParaRPr lang="en-US" sz="1200">
              <a:latin typeface="Arial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DB64EEA-331E-2C45-B8CB-AEBF6C33494F}" type="slidenum">
              <a:rPr lang="en-US" sz="1200">
                <a:latin typeface="Arial" charset="0"/>
              </a:rPr>
              <a:pPr/>
              <a:t>51</a:t>
            </a:fld>
            <a:endParaRPr lang="en-US" sz="1200">
              <a:latin typeface="Arial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F39F103-F9A2-E24F-99ED-27432250B97E}" type="slidenum">
              <a:rPr lang="en-US" sz="1200">
                <a:latin typeface="Arial" charset="0"/>
              </a:rPr>
              <a:pPr/>
              <a:t>52</a:t>
            </a:fld>
            <a:endParaRPr lang="en-US" sz="1200">
              <a:latin typeface="Arial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46700D3-6D32-3C4E-98C1-87DA2F0E81E5}" type="slidenum">
              <a:rPr lang="en-US" sz="1200">
                <a:latin typeface="Arial" charset="0"/>
              </a:rPr>
              <a:pPr/>
              <a:t>53</a:t>
            </a:fld>
            <a:endParaRPr lang="en-US" sz="1200">
              <a:latin typeface="Arial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464B22C-E5EB-A644-8944-8CDE8002E72A}" type="slidenum">
              <a:rPr lang="en-US" sz="1200">
                <a:latin typeface="Arial" charset="0"/>
              </a:rPr>
              <a:pPr/>
              <a:t>54</a:t>
            </a:fld>
            <a:endParaRPr lang="en-US" sz="1200">
              <a:latin typeface="Arial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3C133BB-8E97-124F-B06D-4369AF1C8235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519B3B5-ADDF-4846-9E14-DEF49778815A}" type="slidenum">
              <a:rPr lang="en-US" sz="1200">
                <a:latin typeface="Arial" charset="0"/>
              </a:rPr>
              <a:pPr/>
              <a:t>55</a:t>
            </a:fld>
            <a:endParaRPr lang="en-US" sz="1200">
              <a:latin typeface="Arial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6D7F152-5E01-6C47-A56C-34034998643B}" type="slidenum">
              <a:rPr lang="en-US" sz="1200">
                <a:latin typeface="Arial" charset="0"/>
              </a:rPr>
              <a:pPr/>
              <a:t>56</a:t>
            </a:fld>
            <a:endParaRPr lang="en-US" sz="1200">
              <a:latin typeface="Arial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00D1F4B-4106-2D42-9A3F-5A763905F978}" type="slidenum">
              <a:rPr lang="en-US" sz="1200">
                <a:latin typeface="Arial" charset="0"/>
              </a:rPr>
              <a:pPr/>
              <a:t>57</a:t>
            </a:fld>
            <a:endParaRPr lang="en-US" sz="1200">
              <a:latin typeface="Arial" charset="0"/>
            </a:endParaRPr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D37353B-8369-B447-9D7C-2AD91814E297}" type="slidenum">
              <a:rPr lang="en-US" sz="1200">
                <a:latin typeface="Arial" charset="0"/>
              </a:rPr>
              <a:pPr/>
              <a:t>58</a:t>
            </a:fld>
            <a:endParaRPr lang="en-US" sz="1200">
              <a:latin typeface="Arial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0348C41-A517-4A4E-8902-84442794CFEB}" type="slidenum">
              <a:rPr lang="en-US" sz="1200">
                <a:latin typeface="Arial" charset="0"/>
              </a:rPr>
              <a:pPr/>
              <a:t>59</a:t>
            </a:fld>
            <a:endParaRPr lang="en-US" sz="1200">
              <a:latin typeface="Arial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99CB33B-F26A-4846-BE1C-215639F45924}" type="slidenum">
              <a:rPr lang="en-US" sz="1200">
                <a:latin typeface="Arial" charset="0"/>
              </a:rPr>
              <a:pPr/>
              <a:t>60</a:t>
            </a:fld>
            <a:endParaRPr lang="en-US" sz="1200">
              <a:latin typeface="Arial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FBA2CA6-CABB-1D4D-9DEF-9C9F7A234EB2}" type="slidenum">
              <a:rPr lang="en-US" sz="1200">
                <a:latin typeface="Arial" charset="0"/>
              </a:rPr>
              <a:pPr/>
              <a:t>61</a:t>
            </a:fld>
            <a:endParaRPr lang="en-US" sz="1200">
              <a:latin typeface="Arial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202FA16-707D-AB44-925B-F0D3D926B6A3}" type="slidenum">
              <a:rPr lang="en-US" sz="1200">
                <a:latin typeface="Arial" charset="0"/>
              </a:rPr>
              <a:pPr/>
              <a:t>62</a:t>
            </a:fld>
            <a:endParaRPr lang="en-US" sz="1200">
              <a:latin typeface="Arial" charset="0"/>
            </a:endParaRPr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AD4B71D-79F1-3E4D-BE10-4BE5EEA63B35}" type="slidenum">
              <a:rPr lang="en-US" sz="1200">
                <a:latin typeface="Arial" charset="0"/>
              </a:rPr>
              <a:pPr/>
              <a:t>63</a:t>
            </a:fld>
            <a:endParaRPr lang="en-US" sz="1200">
              <a:latin typeface="Arial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394969E-27A8-6947-8CAC-66D9F39B46E1}" type="slidenum">
              <a:rPr lang="en-US" sz="1200">
                <a:latin typeface="Arial" charset="0"/>
              </a:rPr>
              <a:pPr/>
              <a:t>64</a:t>
            </a:fld>
            <a:endParaRPr lang="en-US" sz="1200">
              <a:latin typeface="Arial" charset="0"/>
            </a:endParaRPr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A98738F-52CB-3446-B665-E8EAB13FBF36}" type="slidenum">
              <a:rPr lang="en-US" sz="1200">
                <a:latin typeface="Arial" charset="0"/>
              </a:rPr>
              <a:pPr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BE7C9FC-90FC-324A-829C-516C32721488}" type="slidenum">
              <a:rPr lang="en-US" sz="1200">
                <a:latin typeface="Arial" charset="0"/>
              </a:rPr>
              <a:pPr/>
              <a:t>65</a:t>
            </a:fld>
            <a:endParaRPr lang="en-US" sz="1200">
              <a:latin typeface="Arial" charset="0"/>
            </a:endParaRPr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D3424B4-E54F-9E45-85C3-735A34EA138A}" type="slidenum">
              <a:rPr lang="en-US" sz="1200">
                <a:latin typeface="Arial" charset="0"/>
              </a:rPr>
              <a:pPr/>
              <a:t>66</a:t>
            </a:fld>
            <a:endParaRPr lang="en-US" sz="1200">
              <a:latin typeface="Arial" charset="0"/>
            </a:endParaRPr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39C42F7-E624-E148-B3C6-A5AF49435C5A}" type="slidenum">
              <a:rPr lang="en-US" sz="1200">
                <a:latin typeface="Arial" charset="0"/>
              </a:rPr>
              <a:pPr/>
              <a:t>67</a:t>
            </a:fld>
            <a:endParaRPr lang="en-US" sz="1200">
              <a:latin typeface="Arial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B2356E1-3620-E242-BBE7-0297064C14B2}" type="slidenum">
              <a:rPr lang="en-US" sz="1200">
                <a:latin typeface="Arial" charset="0"/>
              </a:rPr>
              <a:pPr/>
              <a:t>68</a:t>
            </a:fld>
            <a:endParaRPr lang="en-US" sz="1200">
              <a:latin typeface="Arial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DCFCB80-CDBB-B94B-9F6E-122D74D3F7D8}" type="slidenum">
              <a:rPr lang="en-US" sz="1200">
                <a:latin typeface="Arial" charset="0"/>
              </a:rPr>
              <a:pPr/>
              <a:t>69</a:t>
            </a:fld>
            <a:endParaRPr lang="en-US" sz="1200">
              <a:latin typeface="Arial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F6126F6-27F5-C342-8C9B-6D29DCF85F45}" type="slidenum">
              <a:rPr lang="en-US" sz="1200">
                <a:latin typeface="Arial" charset="0"/>
              </a:rPr>
              <a:pPr/>
              <a:t>70</a:t>
            </a:fld>
            <a:endParaRPr lang="en-US" sz="1200">
              <a:latin typeface="Arial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F220B20-E4A6-754E-AC8A-8C9685CEDBFE}" type="slidenum">
              <a:rPr lang="en-US" sz="1200">
                <a:latin typeface="Arial" charset="0"/>
              </a:rPr>
              <a:pPr/>
              <a:t>71</a:t>
            </a:fld>
            <a:endParaRPr lang="en-US" sz="1200">
              <a:latin typeface="Arial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D69E5E9-DF66-AA42-AB0D-0F6F90A6EAA0}" type="slidenum">
              <a:rPr lang="en-US" sz="1200">
                <a:latin typeface="Arial" charset="0"/>
              </a:rPr>
              <a:pPr/>
              <a:t>72</a:t>
            </a:fld>
            <a:endParaRPr lang="en-US" sz="1200">
              <a:latin typeface="Arial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21526E7-004B-7044-A414-1F987E241917}" type="slidenum">
              <a:rPr lang="en-US" sz="1200">
                <a:latin typeface="Arial" charset="0"/>
              </a:rPr>
              <a:pPr/>
              <a:t>73</a:t>
            </a:fld>
            <a:endParaRPr lang="en-US" sz="1200">
              <a:latin typeface="Arial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6181750-DB0A-D64D-8EA3-E5EF38714336}" type="slidenum">
              <a:rPr lang="en-US" sz="1200">
                <a:latin typeface="Arial" charset="0"/>
              </a:rPr>
              <a:pPr/>
              <a:t>74</a:t>
            </a:fld>
            <a:endParaRPr lang="en-US" sz="1200">
              <a:latin typeface="Arial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30F3CA4-E68E-AB4C-9B72-F169BC5C352D}" type="slidenum">
              <a:rPr lang="en-US" sz="1200">
                <a:latin typeface="Arial" charset="0"/>
              </a:rPr>
              <a:pPr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042EB4B-4792-484B-AFD1-880C26DB08E8}" type="slidenum">
              <a:rPr lang="en-US" sz="1200">
                <a:latin typeface="Arial" charset="0"/>
              </a:rPr>
              <a:pPr/>
              <a:t>75</a:t>
            </a:fld>
            <a:endParaRPr lang="en-US" sz="1200">
              <a:latin typeface="Arial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28E84A2-2375-6846-B6FD-DD7C49E14B51}" type="slidenum">
              <a:rPr lang="en-US" sz="1200">
                <a:latin typeface="Arial" charset="0"/>
              </a:rPr>
              <a:pPr/>
              <a:t>76</a:t>
            </a:fld>
            <a:endParaRPr lang="en-US" sz="1200">
              <a:latin typeface="Arial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EF90052-85DF-B44C-86D0-9C7D125F230F}" type="slidenum">
              <a:rPr lang="en-US" sz="1200">
                <a:latin typeface="Arial" charset="0"/>
              </a:rPr>
              <a:pPr/>
              <a:t>77</a:t>
            </a:fld>
            <a:endParaRPr lang="en-US" sz="1200">
              <a:latin typeface="Arial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D7A2144-9AB9-4F41-8321-5517EE13DDE6}" type="slidenum">
              <a:rPr lang="en-US" sz="1200">
                <a:latin typeface="Arial" charset="0"/>
              </a:rPr>
              <a:pPr/>
              <a:t>78</a:t>
            </a:fld>
            <a:endParaRPr lang="en-US" sz="1200">
              <a:latin typeface="Arial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651DF41-24EC-9249-A6CC-6159D39B7995}" type="slidenum">
              <a:rPr lang="en-US" sz="1200">
                <a:latin typeface="Arial" charset="0"/>
              </a:rPr>
              <a:pPr/>
              <a:t>79</a:t>
            </a:fld>
            <a:endParaRPr lang="en-US" sz="1200">
              <a:latin typeface="Arial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0CB85A7-EBCF-2E4C-8CAC-10307A8B8C2E}" type="slidenum">
              <a:rPr lang="en-US" sz="1200">
                <a:latin typeface="Arial" charset="0"/>
              </a:rPr>
              <a:pPr/>
              <a:t>80</a:t>
            </a:fld>
            <a:endParaRPr lang="en-US" sz="1200">
              <a:latin typeface="Arial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78873C-499E-A247-9A2C-A79FA0A23E43}" type="slidenum">
              <a:rPr lang="en-US" sz="1200">
                <a:latin typeface="Arial" charset="0"/>
              </a:rPr>
              <a:pPr/>
              <a:t>81</a:t>
            </a:fld>
            <a:endParaRPr lang="en-US" sz="1200">
              <a:latin typeface="Arial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792A964-2D62-174C-A2F2-1B9845FA5126}" type="slidenum">
              <a:rPr lang="en-US" sz="1200">
                <a:latin typeface="Arial" charset="0"/>
              </a:rPr>
              <a:pPr/>
              <a:t>82</a:t>
            </a:fld>
            <a:endParaRPr lang="en-US" sz="1200">
              <a:latin typeface="Arial" charset="0"/>
            </a:endParaRPr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4E981E1-A99C-BC46-AD11-CAF2829ED8DF}" type="slidenum">
              <a:rPr lang="en-US" sz="1200">
                <a:latin typeface="Arial" charset="0"/>
              </a:rPr>
              <a:pPr/>
              <a:t>83</a:t>
            </a:fld>
            <a:endParaRPr lang="en-US" sz="1200">
              <a:latin typeface="Arial" charset="0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D942440-5FD9-4C44-AD72-F7C407EA7C64}" type="slidenum">
              <a:rPr lang="en-US" sz="1200">
                <a:latin typeface="Arial" charset="0"/>
              </a:rPr>
              <a:pPr/>
              <a:t>84</a:t>
            </a:fld>
            <a:endParaRPr lang="en-US" sz="1200">
              <a:latin typeface="Arial" charset="0"/>
            </a:endParaRP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204C598-FD3E-0740-BC47-5EA7C6242564}" type="slidenum">
              <a:rPr lang="en-US" sz="1200">
                <a:latin typeface="Arial" charset="0"/>
              </a:rPr>
              <a:pPr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7BEA67C-2A47-F44F-A278-AFFC7A153794}" type="slidenum">
              <a:rPr lang="en-US" sz="1200">
                <a:latin typeface="Arial" charset="0"/>
              </a:rPr>
              <a:pPr/>
              <a:t>85</a:t>
            </a:fld>
            <a:endParaRPr lang="en-US" sz="1200">
              <a:latin typeface="Arial" charset="0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A9DC81E-958E-634F-8464-4792204563F6}" type="slidenum">
              <a:rPr lang="en-US" sz="1200">
                <a:latin typeface="Arial" charset="0"/>
              </a:rPr>
              <a:pPr/>
              <a:t>86</a:t>
            </a:fld>
            <a:endParaRPr lang="en-US" sz="1200">
              <a:latin typeface="Arial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1811A56-5BD1-0640-A4A7-B297DB9DF5EA}" type="slidenum">
              <a:rPr lang="en-US" sz="1200">
                <a:latin typeface="Arial" charset="0"/>
              </a:rPr>
              <a:pPr/>
              <a:t>87</a:t>
            </a:fld>
            <a:endParaRPr lang="en-US" sz="1200">
              <a:latin typeface="Arial" charset="0"/>
            </a:endParaRPr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76F58CF-79DD-AD45-A62D-A47BA1B06146}" type="slidenum">
              <a:rPr lang="en-US" sz="1200">
                <a:latin typeface="Arial" charset="0"/>
              </a:rPr>
              <a:pPr/>
              <a:t>88</a:t>
            </a:fld>
            <a:endParaRPr lang="en-US" sz="1200">
              <a:latin typeface="Arial" charset="0"/>
            </a:endParaRP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E668ECB-3186-2D4A-988E-610E761B9B5F}" type="slidenum">
              <a:rPr lang="en-US" sz="1200">
                <a:latin typeface="Arial" charset="0"/>
              </a:rPr>
              <a:pPr/>
              <a:t>89</a:t>
            </a:fld>
            <a:endParaRPr lang="en-US" sz="1200">
              <a:latin typeface="Arial" charset="0"/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0C1D95A-3F6B-D342-A122-E172D744D5F0}" type="slidenum">
              <a:rPr lang="en-US" sz="1200">
                <a:latin typeface="Arial" charset="0"/>
              </a:rPr>
              <a:pPr/>
              <a:t>90</a:t>
            </a:fld>
            <a:endParaRPr lang="en-US" sz="1200">
              <a:latin typeface="Arial" charset="0"/>
            </a:endParaRPr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9A1A34F-6E56-1B45-9681-731C89E23AA3}" type="slidenum">
              <a:rPr lang="en-US" sz="1200">
                <a:latin typeface="Arial" charset="0"/>
              </a:rPr>
              <a:pPr/>
              <a:t>91</a:t>
            </a:fld>
            <a:endParaRPr lang="en-US" sz="1200">
              <a:latin typeface="Arial" charset="0"/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BF15516-234F-2440-8816-42C29B35E410}" type="slidenum">
              <a:rPr lang="en-US" sz="1200">
                <a:latin typeface="Arial" charset="0"/>
              </a:rPr>
              <a:pPr/>
              <a:t>92</a:t>
            </a:fld>
            <a:endParaRPr lang="en-US" sz="1200">
              <a:latin typeface="Arial" charset="0"/>
            </a:endParaRPr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DD48253-6EA0-7C45-9BE3-A5CEDEF1B79A}" type="slidenum">
              <a:rPr lang="en-US" sz="1200">
                <a:latin typeface="Arial" charset="0"/>
              </a:rPr>
              <a:pPr/>
              <a:t>93</a:t>
            </a:fld>
            <a:endParaRPr lang="en-US" sz="1200">
              <a:latin typeface="Arial" charset="0"/>
            </a:endParaRPr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1CE2371-0B73-5841-BD87-13882B808B63}" type="slidenum">
              <a:rPr lang="en-US" sz="1200">
                <a:latin typeface="Arial" charset="0"/>
              </a:rPr>
              <a:pPr/>
              <a:t>94</a:t>
            </a:fld>
            <a:endParaRPr lang="en-US" sz="1200">
              <a:latin typeface="Arial" charset="0"/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620E4A3-F589-624A-B3D5-D4492F344F6B}" type="slidenum">
              <a:rPr lang="en-US" sz="1200">
                <a:latin typeface="Arial" charset="0"/>
              </a:rPr>
              <a:pPr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56DEFC1-C193-C645-8301-ED084A20C1B8}" type="slidenum">
              <a:rPr lang="en-US" sz="1200">
                <a:latin typeface="Arial" charset="0"/>
              </a:rPr>
              <a:pPr/>
              <a:t>95</a:t>
            </a:fld>
            <a:endParaRPr lang="en-US" sz="1200">
              <a:latin typeface="Arial" charset="0"/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32AC746-CACF-EB43-9428-9A32A6FFADC2}" type="slidenum">
              <a:rPr lang="en-US" sz="1200">
                <a:latin typeface="Arial" charset="0"/>
              </a:rPr>
              <a:pPr/>
              <a:t>96</a:t>
            </a:fld>
            <a:endParaRPr lang="en-US" sz="1200">
              <a:latin typeface="Arial" charset="0"/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509FFEF-F9C7-D042-AA91-C875DB24268A}" type="slidenum">
              <a:rPr lang="en-US" sz="1200">
                <a:latin typeface="Arial" charset="0"/>
              </a:rPr>
              <a:pPr/>
              <a:t>97</a:t>
            </a:fld>
            <a:endParaRPr lang="en-US" sz="1200">
              <a:latin typeface="Arial" charset="0"/>
            </a:endParaRPr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F46D583-2A26-0543-ADD5-3C1449F2FB0F}" type="slidenum">
              <a:rPr lang="en-US" sz="1200">
                <a:latin typeface="Arial" charset="0"/>
              </a:rPr>
              <a:pPr/>
              <a:t>98</a:t>
            </a:fld>
            <a:endParaRPr lang="en-US" sz="1200">
              <a:latin typeface="Arial" charset="0"/>
            </a:endParaRPr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5FD768B-4F46-0D4B-88D9-AB14F8946A9B}" type="slidenum">
              <a:rPr lang="en-US" sz="1200">
                <a:latin typeface="Arial" charset="0"/>
              </a:rPr>
              <a:pPr/>
              <a:t>99</a:t>
            </a:fld>
            <a:endParaRPr lang="en-US" sz="1200">
              <a:latin typeface="Arial" charset="0"/>
            </a:endParaRPr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27B6324-2D9D-3B4E-838E-E4B7B0B71848}" type="slidenum">
              <a:rPr lang="en-US" sz="1200">
                <a:latin typeface="Arial" charset="0"/>
              </a:rPr>
              <a:pPr/>
              <a:t>100</a:t>
            </a:fld>
            <a:endParaRPr lang="en-US" sz="1200">
              <a:latin typeface="Arial" charset="0"/>
            </a:endParaRPr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5373C28-6DAE-AA4C-B10F-2782C4CD3147}" type="slidenum">
              <a:rPr lang="en-US" sz="1200">
                <a:latin typeface="Arial" charset="0"/>
              </a:rPr>
              <a:pPr/>
              <a:t>101</a:t>
            </a:fld>
            <a:endParaRPr lang="en-US" sz="1200">
              <a:latin typeface="Arial" charset="0"/>
            </a:endParaRPr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7C3F9A2-2B40-2C4F-B86E-AC763018EA62}" type="slidenum">
              <a:rPr lang="en-US" sz="1200">
                <a:latin typeface="Arial" charset="0"/>
              </a:rPr>
              <a:pPr/>
              <a:t>102</a:t>
            </a:fld>
            <a:endParaRPr lang="en-US" sz="1200">
              <a:latin typeface="Arial" charset="0"/>
            </a:endParaRPr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62994E1-96BC-2840-8AAD-43AF67031BB0}" type="slidenum">
              <a:rPr lang="en-US" sz="1200">
                <a:latin typeface="Arial" charset="0"/>
              </a:rPr>
              <a:pPr/>
              <a:t>103</a:t>
            </a:fld>
            <a:endParaRPr lang="en-US" sz="1200">
              <a:latin typeface="Arial" charset="0"/>
            </a:endParaRPr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6D10FE1-8FA2-A742-81AD-5A0B28DFCE8F}" type="slidenum">
              <a:rPr lang="en-US" sz="1200">
                <a:latin typeface="Arial" charset="0"/>
              </a:rPr>
              <a:pPr/>
              <a:t>104</a:t>
            </a:fld>
            <a:endParaRPr lang="en-US" sz="1200">
              <a:latin typeface="Arial" charset="0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857D-6AFB-0A41-A281-E43C9AF6AAA8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01EEB-563C-6342-BC01-E1EC79D7F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5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BB46C-91C1-A044-B985-329E095220F5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2F0E-C7F9-8A48-8CAB-0069D098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81B55-73CD-5C4A-AAD4-6C86F5E9F962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614B-DC73-8245-BF3E-45BD3AC7D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6B637-43D6-D544-8230-E561F194DD5B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1172-3D97-BB45-B58C-449318C08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21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0CD3-B8C4-9C41-AD66-CFD80DD1FF03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D628-C278-C347-B771-B239A7C2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3514-2E8D-8E45-8190-111B7C181182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74375-33E8-FC4C-AACE-45E3F0DA1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3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370A-4CDA-F843-BDDC-C84495BC4AF7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28546-EF82-4745-BBCE-73CFAD23A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8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79DF-1624-8C4B-9835-87FB46FA2F16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8D36-9B81-E446-8AAD-BF78AE62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6433-83B5-0541-B872-6FBEB1380269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76EA-93D6-B24E-8084-FBED716B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F2BB-E0D2-FF4C-9170-D05ABA019BD6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0C43-1FC8-F442-960E-4FB20C184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3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C09D-8B5F-A94C-84DB-1571D74C665D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0307F-D379-C54A-BCF8-BBD83871B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4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274B-416F-424F-94AD-14778D12046F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2E63D-72F5-FC42-806C-86BF57665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2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204E-3EFC-BB4B-B698-AC920A905117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0341-A766-C541-B4C7-C2C90F558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C1E52D1A-058F-2F4A-8C0D-A708D62447DB}" type="datetime1">
              <a:rPr lang="en-US"/>
              <a:pPr>
                <a:defRPr/>
              </a:pPr>
              <a:t>11/1/18</a:t>
            </a:fld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Lecture 6</a:t>
            </a: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37B0E0-19E6-D64F-BA3D-2B4AAE749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ＭＳ Ｐゴシック" pitchFamily="-111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9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6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8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10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11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Relationship Id="rId3" Type="http://schemas.openxmlformats.org/officeDocument/2006/relationships/image" Target="../media/image12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Relationship Id="rId3" Type="http://schemas.openxmlformats.org/officeDocument/2006/relationships/image" Target="../media/image13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Relationship Id="rId3" Type="http://schemas.openxmlformats.org/officeDocument/2006/relationships/image" Target="../media/image14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Relationship Id="rId3" Type="http://schemas.openxmlformats.org/officeDocument/2006/relationships/image" Target="../media/image15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Relationship Id="rId3" Type="http://schemas.openxmlformats.org/officeDocument/2006/relationships/image" Target="../media/image16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Relationship Id="rId3" Type="http://schemas.openxmlformats.org/officeDocument/2006/relationships/image" Target="../media/image17.png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CAE3D0A-8F03-644C-9C2F-67D70F7B166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1D1F765-243F-4C4E-B6D7-E6D6E11F668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Software Design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a process that adds implementation details to the requirements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produces a design specification that can be mapped onto a program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may take several iterations to produce a </a:t>
            </a:r>
            <a:r>
              <a:rPr lang="ja-JP" altLang="en-US">
                <a:latin typeface="Verdana" charset="0"/>
                <a:ea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</a:rPr>
              <a:t>good</a:t>
            </a:r>
            <a:r>
              <a:rPr lang="ja-JP" altLang="en-US">
                <a:latin typeface="Verdana" charset="0"/>
                <a:ea typeface="ＭＳ Ｐゴシック" charset="0"/>
              </a:rPr>
              <a:t>”</a:t>
            </a:r>
            <a:r>
              <a:rPr lang="en-US" altLang="ja-JP">
                <a:latin typeface="Verdana" charset="0"/>
                <a:ea typeface="ＭＳ Ｐゴシック" charset="0"/>
              </a:rPr>
              <a:t> design specification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may also produce several design specifications that correspond to different views of the same software product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E01A110-F2FE-5742-8F58-D50AFDD7628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D47AF7E-A032-2D4E-A82B-DE3C609B7B50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Component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800600"/>
          </a:xfrm>
        </p:spPr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Any piece of software or hardware that has a clear role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component can be isolated, allowing you to replace it with a different component that has equivalent functionality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Many components are designed to be reusable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In other cases, others perform special-purpose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84E91D7-C24A-7441-A3EF-962E47956B4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150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15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9834F7B-4284-0448-97D9-B944AE6C35BC}" type="slidenum">
              <a:rPr lang="en-US" sz="1200"/>
              <a:pPr/>
              <a:t>100</a:t>
            </a:fld>
            <a:endParaRPr lang="en-US" sz="1200"/>
          </a:p>
        </p:txBody>
      </p:sp>
      <p:sp>
        <p:nvSpPr>
          <p:cNvPr id="215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Writing a Good Design Document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15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Design documents as an aid to making better designs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They force you to be explicit and consider the important issues before starting implementation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They allow a group of people to review the design and therefore to improve it</a:t>
            </a:r>
            <a:endParaRPr lang="en-US" sz="20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Design documents as a means of communication.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To those who will be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implementing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the design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To those who will need, in the future, to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modify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the design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To those who need to create systems or subsystems that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interface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with the system being designed</a:t>
            </a:r>
            <a:endParaRPr lang="en-US" sz="18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967A9A7-414F-2640-B2CD-A9FF2597292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170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17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B2B4F04-E88F-1A41-8F71-1C9945400478}" type="slidenum">
              <a:rPr lang="en-US" sz="1200"/>
              <a:pPr/>
              <a:t>101</a:t>
            </a:fld>
            <a:endParaRPr lang="en-US" sz="1200"/>
          </a:p>
        </p:txBody>
      </p:sp>
      <p:sp>
        <p:nvSpPr>
          <p:cNvPr id="217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When writing the document</a:t>
            </a:r>
          </a:p>
        </p:txBody>
      </p:sp>
      <p:sp>
        <p:nvSpPr>
          <p:cNvPr id="217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Avoid documenting information that would be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readily obvious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to a skilled programmer or designer.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Avoid writing details in a design document that would be better placed as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comments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in the code</a:t>
            </a:r>
            <a:r>
              <a:rPr lang="en-US">
                <a:latin typeface="Verdana" charset="0"/>
                <a:ea typeface="ＭＳ Ｐゴシック" charset="0"/>
              </a:rPr>
              <a:t>.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Avoid writing details that can be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extracted automatically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from the code, such as the list of public methods</a:t>
            </a:r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1378BD6-80B0-7141-AC30-0F3172FAB96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1913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191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1E64BE1-EA18-3C44-80EC-5081CA07B394}" type="slidenum">
              <a:rPr lang="en-US" sz="1200"/>
              <a:pPr/>
              <a:t>102</a:t>
            </a:fld>
            <a:endParaRPr lang="en-US" sz="1200"/>
          </a:p>
        </p:txBody>
      </p:sp>
      <p:sp>
        <p:nvSpPr>
          <p:cNvPr id="219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of a Feature of the SimpleChat System</a:t>
            </a:r>
            <a:endParaRPr lang="en-US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219141" name="Rectangle 3"/>
          <p:cNvSpPr>
            <a:spLocks noChangeArrowheads="1"/>
          </p:cNvSpPr>
          <p:nvPr/>
        </p:nvSpPr>
        <p:spPr bwMode="auto">
          <a:xfrm>
            <a:off x="914400" y="19050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2352" rIns="0" bIns="152352">
            <a:spAutoFit/>
          </a:bodyPr>
          <a:lstStyle/>
          <a:p>
            <a:r>
              <a:rPr lang="en-GB" sz="2000" b="1">
                <a:latin typeface="Times" charset="0"/>
                <a:cs typeface="Times New Roman" charset="0"/>
              </a:rPr>
              <a:t>A. Purpose</a:t>
            </a:r>
          </a:p>
          <a:p>
            <a:pPr lvl="1"/>
            <a:r>
              <a:rPr lang="en-GB" sz="2000">
                <a:latin typeface="Times" charset="0"/>
                <a:cs typeface="Times" charset="0"/>
              </a:rPr>
              <a:t>This document describes important aspects of the implementation of the #block, #unblock, #whoiblock and #whoblocksme commands of the SimpleChat system.</a:t>
            </a:r>
          </a:p>
          <a:p>
            <a:pPr lvl="1"/>
            <a:endParaRPr lang="en-GB" sz="2000">
              <a:latin typeface="Times" charset="0"/>
              <a:cs typeface="Times" charset="0"/>
            </a:endParaRPr>
          </a:p>
          <a:p>
            <a:r>
              <a:rPr lang="en-GB" sz="2000" b="1">
                <a:latin typeface="Times" charset="0"/>
                <a:cs typeface="Times New Roman" charset="0"/>
              </a:rPr>
              <a:t>B. General Priorities</a:t>
            </a:r>
          </a:p>
          <a:p>
            <a:pPr lvl="1"/>
            <a:r>
              <a:rPr lang="en-GB" sz="2000">
                <a:latin typeface="Times" charset="0"/>
                <a:cs typeface="Times" charset="0"/>
              </a:rPr>
              <a:t>Decisions in this document are made based on the following priorities </a:t>
            </a:r>
          </a:p>
          <a:p>
            <a:pPr lvl="1"/>
            <a:r>
              <a:rPr lang="en-GB" sz="2000">
                <a:latin typeface="Times" charset="0"/>
                <a:cs typeface="Times" charset="0"/>
              </a:rPr>
              <a:t>(most important first): Maintainability, Usability, Portability, Efficiency</a:t>
            </a:r>
          </a:p>
          <a:p>
            <a:endParaRPr lang="en-GB" sz="2000" b="1">
              <a:latin typeface="Times" charset="0"/>
              <a:cs typeface="Times New Roman" charset="0"/>
            </a:endParaRPr>
          </a:p>
          <a:p>
            <a:r>
              <a:rPr lang="en-GB" sz="2000" b="1">
                <a:latin typeface="Times" charset="0"/>
                <a:cs typeface="Times New Roman" charset="0"/>
              </a:rPr>
              <a:t>C. Outline of the design</a:t>
            </a:r>
          </a:p>
          <a:p>
            <a:pPr lvl="1"/>
            <a:r>
              <a:rPr lang="en-GB" sz="2000">
                <a:latin typeface="Times" charset="0"/>
                <a:cs typeface="Times" charset="0"/>
              </a:rPr>
              <a:t>Blocking information will be maintained in the ConnectionToClient objects. The various commands will update and query the data using setValue and getValue.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3A1D09A-5B54-3440-B31C-F43C4604D98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2118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211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FC9F6E0-E5C9-8942-98C5-1268BF569A64}" type="slidenum">
              <a:rPr lang="en-US" sz="1200"/>
              <a:pPr/>
              <a:t>103</a:t>
            </a:fld>
            <a:endParaRPr lang="en-US" sz="1200"/>
          </a:p>
        </p:txBody>
      </p:sp>
      <p:sp>
        <p:nvSpPr>
          <p:cNvPr id="221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Example</a:t>
            </a:r>
            <a:endParaRPr lang="en-US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221189" name="Rectangle 3"/>
          <p:cNvSpPr>
            <a:spLocks noChangeArrowheads="1"/>
          </p:cNvSpPr>
          <p:nvPr/>
        </p:nvSpPr>
        <p:spPr bwMode="auto">
          <a:xfrm>
            <a:off x="762000" y="1524000"/>
            <a:ext cx="7696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2352" rIns="0" bIns="152352">
            <a:spAutoFit/>
          </a:bodyPr>
          <a:lstStyle/>
          <a:p>
            <a:r>
              <a:rPr lang="en-GB" sz="2000" b="1">
                <a:latin typeface="Times" charset="0"/>
                <a:cs typeface="Times New Roman" charset="0"/>
              </a:rPr>
              <a:t>D. Major design issue</a:t>
            </a:r>
          </a:p>
          <a:p>
            <a:endParaRPr lang="en-GB" sz="2000" b="1">
              <a:latin typeface="Times" charset="0"/>
              <a:cs typeface="Times New Roman" charset="0"/>
            </a:endParaRPr>
          </a:p>
          <a:p>
            <a:r>
              <a:rPr lang="en-GB" sz="2000" b="1">
                <a:latin typeface="Times" charset="0"/>
                <a:cs typeface="Times" charset="0"/>
              </a:rPr>
              <a:t>Issue 1:</a:t>
            </a:r>
            <a:r>
              <a:rPr lang="en-GB" sz="2000">
                <a:latin typeface="Times" charset="0"/>
                <a:cs typeface="Times" charset="0"/>
              </a:rPr>
              <a:t> Where should we store information regarding the establishment of blocking?</a:t>
            </a:r>
          </a:p>
          <a:p>
            <a:r>
              <a:rPr lang="en-GB" sz="2000">
                <a:latin typeface="Times" charset="0"/>
                <a:cs typeface="Times" charset="0"/>
              </a:rPr>
              <a:t> </a:t>
            </a:r>
          </a:p>
          <a:p>
            <a:r>
              <a:rPr lang="en-GB" sz="2000" b="1">
                <a:latin typeface="Times" charset="0"/>
                <a:cs typeface="Times" charset="0"/>
              </a:rPr>
              <a:t>Option 1.1</a:t>
            </a:r>
            <a:r>
              <a:rPr lang="en-GB" sz="2000">
                <a:latin typeface="Times" charset="0"/>
                <a:cs typeface="Times" charset="0"/>
              </a:rPr>
              <a:t>: Store the information in the ConnectionToClient object associated with the client requesting the block.</a:t>
            </a:r>
          </a:p>
          <a:p>
            <a:r>
              <a:rPr lang="en-GB" sz="2000">
                <a:latin typeface="Times" charset="0"/>
                <a:cs typeface="Times" charset="0"/>
              </a:rPr>
              <a:t> </a:t>
            </a:r>
          </a:p>
          <a:p>
            <a:r>
              <a:rPr lang="en-GB" sz="2000" b="1">
                <a:latin typeface="Times" charset="0"/>
                <a:cs typeface="Times" charset="0"/>
              </a:rPr>
              <a:t>Option 1.2</a:t>
            </a:r>
            <a:r>
              <a:rPr lang="en-GB" sz="2000">
                <a:latin typeface="Times" charset="0"/>
                <a:cs typeface="Times" charset="0"/>
              </a:rPr>
              <a:t>: Store the information in the ConnectionToClient object associated with the client that is being blocked.</a:t>
            </a:r>
          </a:p>
          <a:p>
            <a:r>
              <a:rPr lang="en-GB" sz="2000">
                <a:latin typeface="Times" charset="0"/>
                <a:cs typeface="Times" charset="0"/>
              </a:rPr>
              <a:t> </a:t>
            </a:r>
          </a:p>
          <a:p>
            <a:r>
              <a:rPr lang="en-GB" sz="2000" b="1">
                <a:latin typeface="Times" charset="0"/>
                <a:cs typeface="Times" charset="0"/>
              </a:rPr>
              <a:t>Decision</a:t>
            </a:r>
            <a:r>
              <a:rPr lang="en-GB" sz="2000">
                <a:latin typeface="Times" charset="0"/>
                <a:cs typeface="Times" charset="0"/>
              </a:rPr>
              <a:t>: Point 2.2 of the specification requires that we be able to block a client even if that client is not logged on. This means that we must choose option 1.1 since no ConnectionToClient will exist for clients that are logged off.</a:t>
            </a:r>
          </a:p>
          <a:p>
            <a:endParaRPr lang="en-GB" sz="200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9ADA87B-E4D6-B344-A79A-021D8837FFB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232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23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5BD5D5F-A152-0449-9332-DC0C0B00D58F}" type="slidenum">
              <a:rPr lang="en-US" sz="1200"/>
              <a:pPr/>
              <a:t>104</a:t>
            </a:fld>
            <a:endParaRPr lang="en-US" sz="1200"/>
          </a:p>
        </p:txBody>
      </p:sp>
      <p:sp>
        <p:nvSpPr>
          <p:cNvPr id="223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Example</a:t>
            </a:r>
            <a:endParaRPr lang="en-US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223237" name="Rectangle 3"/>
          <p:cNvSpPr>
            <a:spLocks noChangeArrowheads="1"/>
          </p:cNvSpPr>
          <p:nvPr/>
        </p:nvSpPr>
        <p:spPr bwMode="auto">
          <a:xfrm>
            <a:off x="1066800" y="1447800"/>
            <a:ext cx="7848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2352" rIns="0" bIns="152352">
            <a:spAutoFit/>
          </a:bodyPr>
          <a:lstStyle/>
          <a:p>
            <a:pPr marL="295275" indent="-180975"/>
            <a:endParaRPr lang="en-GB" sz="2000" b="1">
              <a:latin typeface="Times" charset="0"/>
              <a:cs typeface="Times New Roman" charset="0"/>
            </a:endParaRPr>
          </a:p>
          <a:p>
            <a:pPr marL="295275" indent="-180975"/>
            <a:r>
              <a:rPr lang="en-GB" sz="2000" b="1">
                <a:latin typeface="Times" charset="0"/>
                <a:cs typeface="Times New Roman" charset="0"/>
              </a:rPr>
              <a:t>E. Details of the design:</a:t>
            </a:r>
          </a:p>
          <a:p>
            <a:pPr marL="295275" indent="-180975"/>
            <a:endParaRPr lang="en-GB" sz="2000" b="1">
              <a:latin typeface="Times" charset="0"/>
              <a:cs typeface="Times New Roman" charset="0"/>
            </a:endParaRPr>
          </a:p>
          <a:p>
            <a:pPr marL="295275" indent="-180975" algn="just"/>
            <a:r>
              <a:rPr lang="en-GB" sz="2000" b="1">
                <a:latin typeface="Times" charset="0"/>
                <a:cs typeface="Times" charset="0"/>
              </a:rPr>
              <a:t>Client side:</a:t>
            </a:r>
            <a:endParaRPr lang="en-GB" sz="2000">
              <a:latin typeface="Times" charset="0"/>
              <a:cs typeface="Times" charset="0"/>
            </a:endParaRPr>
          </a:p>
          <a:p>
            <a:pPr marL="295275" indent="-180975" algn="just"/>
            <a:r>
              <a:rPr lang="en-GB" sz="2000">
                <a:latin typeface="Times" charset="0"/>
                <a:cs typeface="Times" charset="0"/>
              </a:rPr>
              <a:t> </a:t>
            </a:r>
          </a:p>
          <a:p>
            <a:pPr marL="295275" indent="-180975"/>
            <a:r>
              <a:rPr lang="en-GB" sz="2000">
                <a:latin typeface="Times" charset="0"/>
                <a:cs typeface="Times" charset="0"/>
              </a:rPr>
              <a:t>•	The four new commands will be accepted by handleMessageFromClientUI and passed unchanged to the server.</a:t>
            </a:r>
          </a:p>
          <a:p>
            <a:pPr marL="295275" indent="-180975" algn="just"/>
            <a:endParaRPr lang="en-GB" sz="2000">
              <a:latin typeface="Times" charset="0"/>
              <a:cs typeface="Times" charset="0"/>
            </a:endParaRPr>
          </a:p>
          <a:p>
            <a:pPr marL="295275" indent="-180975"/>
            <a:r>
              <a:rPr lang="en-GB" sz="2000">
                <a:latin typeface="Times" charset="0"/>
                <a:cs typeface="Times" charset="0"/>
              </a:rPr>
              <a:t>•	Responses from the server will be displayed on the UI. There will be no need for handleMessageFromServer to understand that the responses are replies to the commands.</a:t>
            </a:r>
          </a:p>
          <a:p>
            <a:pPr marL="295275" indent="-180975" algn="just"/>
            <a:r>
              <a:rPr lang="en-GB" sz="2000">
                <a:latin typeface="Times" charset="0"/>
                <a:cs typeface="Times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B946DC6-B385-E944-9B2F-EF82B83AD7ED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2528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252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C898BEB-22F2-0D43-AD36-6B78B30FBCDD}" type="slidenum">
              <a:rPr lang="en-US" sz="1200"/>
              <a:pPr/>
              <a:t>105</a:t>
            </a:fld>
            <a:endParaRPr lang="en-US" sz="1200"/>
          </a:p>
        </p:txBody>
      </p:sp>
      <p:sp>
        <p:nvSpPr>
          <p:cNvPr id="225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Design Example</a:t>
            </a:r>
          </a:p>
        </p:txBody>
      </p:sp>
      <p:sp>
        <p:nvSpPr>
          <p:cNvPr id="225285" name="Rectangle 3"/>
          <p:cNvSpPr>
            <a:spLocks noChangeArrowheads="1"/>
          </p:cNvSpPr>
          <p:nvPr/>
        </p:nvSpPr>
        <p:spPr bwMode="auto">
          <a:xfrm>
            <a:off x="838200" y="1676400"/>
            <a:ext cx="8001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</a:pPr>
            <a:r>
              <a:rPr lang="en-GB" sz="2000" b="1">
                <a:latin typeface="Times" charset="0"/>
                <a:cs typeface="Times" charset="0"/>
              </a:rPr>
              <a:t>Server side:</a:t>
            </a:r>
            <a:endParaRPr lang="en-GB" sz="2000">
              <a:latin typeface="Times" charset="0"/>
              <a:cs typeface="Times" charset="0"/>
            </a:endParaRPr>
          </a:p>
          <a:p>
            <a:pPr marL="190500" indent="-190500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• Method handleMessageFromClient will interpret #block commands by adding a record of the block in the data associated with the originating client.</a:t>
            </a:r>
          </a:p>
          <a:p>
            <a:pPr lvl="1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This method will modify the data in response to #unblock.</a:t>
            </a:r>
          </a:p>
          <a:p>
            <a:pPr marL="190500" indent="-190500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• The information will be stored by calling setValue("blockedUsers", arg)</a:t>
            </a:r>
          </a:p>
          <a:p>
            <a:pPr lvl="1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where arg is a Vector containing the names of the blocked users.</a:t>
            </a:r>
          </a:p>
          <a:p>
            <a:pPr marL="190500" indent="-190500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• Method handleMessageFromServerUI will also have to have an implementation of #block and #unblock.</a:t>
            </a:r>
          </a:p>
          <a:p>
            <a:pPr lvl="1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These will have to save the blocked users as elements of a new instance variable declared thus: Vector blockedUsers;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AA4A5C9-0006-9643-96F8-B0F91C8FC39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2733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273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F8F4E72-9D31-2E4A-9BC6-B1F87C433086}" type="slidenum">
              <a:rPr lang="en-US" sz="1200"/>
              <a:pPr/>
              <a:t>106</a:t>
            </a:fld>
            <a:endParaRPr lang="en-US" sz="1200"/>
          </a:p>
        </p:txBody>
      </p:sp>
      <p:sp>
        <p:nvSpPr>
          <p:cNvPr id="227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Design Example</a:t>
            </a:r>
          </a:p>
        </p:txBody>
      </p:sp>
      <p:sp>
        <p:nvSpPr>
          <p:cNvPr id="227333" name="Rectangle 3"/>
          <p:cNvSpPr>
            <a:spLocks noChangeArrowheads="1"/>
          </p:cNvSpPr>
          <p:nvPr/>
        </p:nvSpPr>
        <p:spPr bwMode="auto">
          <a:xfrm>
            <a:off x="457200" y="1844675"/>
            <a:ext cx="85344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• </a:t>
            </a:r>
            <a:r>
              <a:rPr lang="en-GB" sz="2200">
                <a:latin typeface="Times New Roman" charset="0"/>
                <a:cs typeface="Times" charset="0"/>
              </a:rPr>
              <a:t>The implementations of </a:t>
            </a:r>
            <a:r>
              <a:rPr lang="en-GB" sz="2200" b="1">
                <a:latin typeface="Times New Roman" charset="0"/>
                <a:cs typeface="Times" charset="0"/>
              </a:rPr>
              <a:t>#whoiblock</a:t>
            </a:r>
            <a:r>
              <a:rPr lang="en-GB" sz="2200">
                <a:latin typeface="Times New Roman" charset="0"/>
                <a:cs typeface="Times" charset="0"/>
              </a:rPr>
              <a:t> in </a:t>
            </a:r>
            <a:r>
              <a:rPr lang="en-GB" sz="2200" b="1">
                <a:latin typeface="Times New Roman" charset="0"/>
                <a:cs typeface="Times" charset="0"/>
              </a:rPr>
              <a:t>handleMessageFromClient</a:t>
            </a:r>
            <a:r>
              <a:rPr lang="en-GB" sz="2200">
                <a:latin typeface="Times New Roman" charset="0"/>
                <a:cs typeface="Times" charset="0"/>
              </a:rPr>
              <a:t> and </a:t>
            </a:r>
            <a:r>
              <a:rPr lang="en-GB" sz="2200" b="1">
                <a:latin typeface="Times New Roman" charset="0"/>
                <a:cs typeface="Times" charset="0"/>
              </a:rPr>
              <a:t>handleMessageFromServerUI</a:t>
            </a:r>
            <a:r>
              <a:rPr lang="en-GB" sz="2200">
                <a:latin typeface="Times New Roman" charset="0"/>
                <a:cs typeface="Times" charset="0"/>
              </a:rPr>
              <a:t> will straightforwardly process the contents of the vectors.</a:t>
            </a:r>
          </a:p>
          <a:p>
            <a:pPr marL="190500" indent="-190500">
              <a:spcBef>
                <a:spcPct val="50000"/>
              </a:spcBef>
            </a:pPr>
            <a:r>
              <a:rPr lang="en-GB" sz="2200">
                <a:latin typeface="Times New Roman" charset="0"/>
                <a:cs typeface="Times" charset="0"/>
              </a:rPr>
              <a:t>• For </a:t>
            </a:r>
            <a:r>
              <a:rPr lang="en-GB" sz="2200" b="1">
                <a:latin typeface="Times New Roman" charset="0"/>
                <a:cs typeface="Times" charset="0"/>
              </a:rPr>
              <a:t>#whoblocksme</a:t>
            </a:r>
            <a:r>
              <a:rPr lang="en-GB" sz="2200">
                <a:latin typeface="Times New Roman" charset="0"/>
                <a:cs typeface="Times" charset="0"/>
              </a:rPr>
              <a:t>, a new method will be created in the server class that will be called by both </a:t>
            </a:r>
            <a:r>
              <a:rPr lang="en-GB" sz="2200" b="1">
                <a:latin typeface="Times New Roman" charset="0"/>
                <a:cs typeface="Times" charset="0"/>
              </a:rPr>
              <a:t>handleMessageFromClient</a:t>
            </a:r>
            <a:r>
              <a:rPr lang="en-GB" sz="2200">
                <a:latin typeface="Times New Roman" charset="0"/>
                <a:cs typeface="Times" charset="0"/>
              </a:rPr>
              <a:t> and </a:t>
            </a:r>
            <a:r>
              <a:rPr lang="en-GB" sz="2200" b="1">
                <a:latin typeface="Times New Roman" charset="0"/>
                <a:cs typeface="Times" charset="0"/>
              </a:rPr>
              <a:t>handleMessageFromServerUI.</a:t>
            </a:r>
            <a:endParaRPr lang="en-GB" sz="2200">
              <a:latin typeface="Times New Roman" charset="0"/>
              <a:cs typeface="Times" charset="0"/>
            </a:endParaRPr>
          </a:p>
          <a:p>
            <a:pPr lvl="1">
              <a:spcBef>
                <a:spcPct val="50000"/>
              </a:spcBef>
            </a:pPr>
            <a:r>
              <a:rPr lang="en-GB" sz="2200">
                <a:latin typeface="Times New Roman" charset="0"/>
                <a:cs typeface="Times" charset="0"/>
              </a:rPr>
              <a:t>This will take a single argument (the name of the initiating client, or else 'SERVER').</a:t>
            </a:r>
          </a:p>
          <a:p>
            <a:pPr lvl="1">
              <a:spcBef>
                <a:spcPct val="50000"/>
              </a:spcBef>
            </a:pPr>
            <a:r>
              <a:rPr lang="en-GB" sz="2200">
                <a:latin typeface="Times New Roman" charset="0"/>
                <a:cs typeface="Times" charset="0"/>
              </a:rPr>
              <a:t>It will check all the </a:t>
            </a:r>
            <a:r>
              <a:rPr lang="en-GB" sz="2200" b="1">
                <a:latin typeface="Times New Roman" charset="0"/>
                <a:cs typeface="Times" charset="0"/>
              </a:rPr>
              <a:t>blockedUsers</a:t>
            </a:r>
            <a:r>
              <a:rPr lang="en-GB" sz="2200">
                <a:latin typeface="Times New Roman" charset="0"/>
                <a:cs typeface="Times" charset="0"/>
              </a:rPr>
              <a:t> vectors of the connected clients and also the </a:t>
            </a:r>
            <a:r>
              <a:rPr lang="en-GB" sz="2200" b="1">
                <a:latin typeface="Times New Roman" charset="0"/>
                <a:cs typeface="Times" charset="0"/>
              </a:rPr>
              <a:t>blockedUsers</a:t>
            </a:r>
            <a:r>
              <a:rPr lang="en-GB" sz="2200">
                <a:latin typeface="Times New Roman" charset="0"/>
                <a:cs typeface="Times" charset="0"/>
              </a:rPr>
              <a:t> instance variable for matching clients.</a:t>
            </a:r>
            <a:endParaRPr lang="en-GB" sz="200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730A41D-6952-444F-ADE4-100A20DB75D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293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293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C2F4B49-6762-7540-9272-8A42DA1D0535}" type="slidenum">
              <a:rPr lang="en-US" sz="1200"/>
              <a:pPr/>
              <a:t>107</a:t>
            </a:fld>
            <a:endParaRPr lang="en-US" sz="1200"/>
          </a:p>
        </p:txBody>
      </p:sp>
      <p:sp>
        <p:nvSpPr>
          <p:cNvPr id="229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Design example</a:t>
            </a:r>
          </a:p>
        </p:txBody>
      </p:sp>
      <p:sp>
        <p:nvSpPr>
          <p:cNvPr id="229381" name="Rectangle 3"/>
          <p:cNvSpPr>
            <a:spLocks noChangeArrowheads="1"/>
          </p:cNvSpPr>
          <p:nvPr/>
        </p:nvSpPr>
        <p:spPr bwMode="auto">
          <a:xfrm>
            <a:off x="990600" y="2073275"/>
            <a:ext cx="6934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• </a:t>
            </a:r>
            <a:r>
              <a:rPr lang="en-GB" sz="2400">
                <a:latin typeface="Times" charset="0"/>
                <a:cs typeface="Times" charset="0"/>
              </a:rPr>
              <a:t>The #forward, #msg and #private commands will be modified as needed to reflect the specifications.</a:t>
            </a:r>
          </a:p>
          <a:p>
            <a:pPr lvl="1">
              <a:spcBef>
                <a:spcPct val="50000"/>
              </a:spcBef>
            </a:pPr>
            <a:r>
              <a:rPr lang="en-GB" sz="2000">
                <a:latin typeface="Times" charset="0"/>
                <a:cs typeface="Times" charset="0"/>
              </a:rPr>
              <a:t>Each of these will each examine the relevant blockedUsers vectors and take appropriate action.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BABF79B-138F-664F-AE15-E0ED79F87A2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C0F65C4-3C55-314D-B590-04EE71E0E2D4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Module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component that is defined at the programming language level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For example, methods, classes and packages are modules in Java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4FC1FD2-8D29-4448-AFDE-E395FCD747D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CD6033A-59B6-294A-852F-FFBADEC4F3D1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System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logical entity, having a set of definable responsibilities or objectives, and consisting of hardware, software or both</a:t>
            </a:r>
            <a:r>
              <a:rPr lang="en-GB" sz="26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system can have a specification which is then implemented by a collection of components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system continues to exist, even if its components are changed or replaced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goal of requirements analysis is to determine the responsibilities of a system</a:t>
            </a:r>
          </a:p>
          <a:p>
            <a:pPr lvl="1" eaLnBrk="1" hangingPunct="1"/>
            <a:r>
              <a:rPr lang="en-GB" sz="2400" b="1">
                <a:latin typeface="Verdana" charset="0"/>
                <a:ea typeface="ＭＳ Ｐゴシック" charset="0"/>
                <a:cs typeface="Times" charset="0"/>
              </a:rPr>
              <a:t>Subsystem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</a:t>
            </a:r>
            <a:r>
              <a:rPr lang="en-GB" sz="22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system that is part of a larger system, and which has a definite interface</a:t>
            </a:r>
            <a:r>
              <a:rPr lang="en-US" sz="21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F852927-2325-EA40-A0AB-ED6D3D1F18D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45B8104-6FC3-D04F-8BA9-9A392E91F68F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UML diagram of system parts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686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86000"/>
            <a:ext cx="8077200" cy="198437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FF95291-6668-BF4C-A452-3D47F23DEA7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96FD717-1EA5-8944-B1CC-D7AD904D91AD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40725" cy="1216025"/>
          </a:xfrm>
        </p:spPr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Top-down and bottom-up design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Top-down design</a:t>
            </a:r>
          </a:p>
          <a:p>
            <a:pPr lvl="1"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First design the very high level structure of the system</a:t>
            </a:r>
          </a:p>
          <a:p>
            <a:pPr lvl="1"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Then gradually work down to detailed decisions about low-level constructs</a:t>
            </a:r>
          </a:p>
          <a:p>
            <a:pPr lvl="1"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Finally arrive at detailed decisions such as:</a:t>
            </a:r>
          </a:p>
          <a:p>
            <a:pPr lvl="2"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format of particular data items</a:t>
            </a:r>
          </a:p>
          <a:p>
            <a:pPr lvl="2"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individual algorithms that will be used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6FB2A50-C0CA-134D-8074-C3B099EE7A3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4D0F717-651B-204E-B8FE-695AE0E33CD7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493125" cy="1216025"/>
          </a:xfrm>
        </p:spPr>
        <p:txBody>
          <a:bodyPr/>
          <a:lstStyle/>
          <a:p>
            <a:pPr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Top-down and bottom-up design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Bottom-up design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Make decisions about reusable low-level utilities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Then decide how these will be put together to create high-level constructs</a:t>
            </a:r>
          </a:p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mix of top-down and bottom-up approaches are normally used: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Top-down design is almost always needed to give the system a good structure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Bottom-up design is normally useful so that reusable components can be created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8AEA547-58C2-2345-9960-827C8810F03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4BFC157-AE4D-A24B-BF1C-A40905E74E06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Different aspects of design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z="2200" i="1">
                <a:latin typeface="Verdana" charset="0"/>
                <a:ea typeface="ＭＳ Ｐゴシック" charset="0"/>
                <a:cs typeface="Times" charset="0"/>
              </a:rPr>
              <a:t>Architecture design</a:t>
            </a:r>
            <a:r>
              <a:rPr lang="en-GB" sz="2200">
                <a:latin typeface="Verdana" charset="0"/>
                <a:ea typeface="ＭＳ Ｐゴシック" charset="0"/>
                <a:cs typeface="Times" charset="0"/>
              </a:rPr>
              <a:t>: </a:t>
            </a:r>
          </a:p>
          <a:p>
            <a:pPr lvl="2" eaLnBrk="1" hangingPunct="1"/>
            <a:r>
              <a:rPr lang="en-GB" sz="2100">
                <a:latin typeface="Verdana" charset="0"/>
                <a:ea typeface="ＭＳ Ｐゴシック" charset="0"/>
                <a:cs typeface="Times" charset="0"/>
              </a:rPr>
              <a:t>The division into subsystems and components</a:t>
            </a:r>
          </a:p>
          <a:p>
            <a:pPr lvl="3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How these will be connected</a:t>
            </a:r>
          </a:p>
          <a:p>
            <a:pPr lvl="3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How they will interact</a:t>
            </a:r>
          </a:p>
          <a:p>
            <a:pPr lvl="3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Their interfaces</a:t>
            </a:r>
          </a:p>
          <a:p>
            <a:pPr lvl="1" eaLnBrk="1" hangingPunct="1"/>
            <a:r>
              <a:rPr lang="en-GB" sz="2200" i="1">
                <a:latin typeface="Verdana" charset="0"/>
                <a:ea typeface="ＭＳ Ｐゴシック" charset="0"/>
                <a:cs typeface="Times" charset="0"/>
              </a:rPr>
              <a:t>Class design</a:t>
            </a:r>
            <a:r>
              <a:rPr lang="en-GB" sz="2200">
                <a:latin typeface="Verdana" charset="0"/>
                <a:ea typeface="ＭＳ Ｐゴシック" charset="0"/>
                <a:cs typeface="Times" charset="0"/>
              </a:rPr>
              <a:t>: </a:t>
            </a:r>
          </a:p>
          <a:p>
            <a:pPr lvl="2" eaLnBrk="1" hangingPunct="1"/>
            <a:r>
              <a:rPr lang="en-GB" sz="2100">
                <a:latin typeface="Verdana" charset="0"/>
                <a:ea typeface="ＭＳ Ｐゴシック" charset="0"/>
                <a:cs typeface="Times" charset="0"/>
              </a:rPr>
              <a:t>The various features of classes</a:t>
            </a:r>
            <a:endParaRPr lang="en-US" sz="21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 sz="2200" i="1">
                <a:latin typeface="Verdana" charset="0"/>
                <a:ea typeface="ＭＳ Ｐゴシック" charset="0"/>
                <a:cs typeface="Times" charset="0"/>
              </a:rPr>
              <a:t>User interface design</a:t>
            </a:r>
            <a:r>
              <a:rPr lang="en-US" sz="22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US" sz="2200" i="1">
                <a:latin typeface="Verdana" charset="0"/>
                <a:ea typeface="ＭＳ Ｐゴシック" charset="0"/>
              </a:rPr>
              <a:t>Database Design</a:t>
            </a:r>
          </a:p>
          <a:p>
            <a:pPr lvl="1" eaLnBrk="1" hangingPunct="1">
              <a:buFont typeface="Wingdings" charset="0"/>
              <a:buNone/>
            </a:pPr>
            <a:endParaRPr lang="en-US" sz="2400">
              <a:latin typeface="Verdana" charset="0"/>
              <a:ea typeface="ＭＳ Ｐゴシック" charset="0"/>
            </a:endParaRPr>
          </a:p>
          <a:p>
            <a:pPr lvl="1" eaLnBrk="1" hangingPunct="1"/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18AB5C2-9AB9-324C-9AB8-691F99A3965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2A4B693-A746-4F45-8686-FA17E1137745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Principles Leading to Good Design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Overall </a:t>
            </a:r>
            <a:r>
              <a:rPr lang="en-US" sz="2400" i="1">
                <a:latin typeface="Verdana" charset="0"/>
                <a:ea typeface="ＭＳ Ｐゴシック" charset="0"/>
                <a:cs typeface="ＭＳ Ｐゴシック" charset="0"/>
              </a:rPr>
              <a:t>goals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of good design: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Increasing profit by reducing cost and increasing revenue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Ensuring that we actually conform with the requirements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Accelerating development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Increasing qualities such as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Usability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Efficiency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Reliability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Maintainability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Reusability</a:t>
            </a:r>
            <a:r>
              <a:rPr lang="en-US" sz="18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74ED79E-51E6-6148-97D2-57AEE660A1A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7FD9691-0EC5-D946-8CDA-056951DF7A29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1216025"/>
          </a:xfrm>
        </p:spPr>
        <p:txBody>
          <a:bodyPr/>
          <a:lstStyle/>
          <a:p>
            <a:pPr eaLnBrk="1" hangingPunct="1"/>
            <a:r>
              <a:rPr lang="en-GB" sz="3600">
                <a:latin typeface="Verdana" charset="0"/>
                <a:ea typeface="ＭＳ Ｐゴシック" charset="0"/>
                <a:cs typeface="Times" charset="0"/>
              </a:rPr>
              <a:t>Design Principle 1: Divide and conquer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Trying to deal with something big all at once is normally much harder than dealing with a series of smaller things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Separate people can work on each part</a:t>
            </a:r>
            <a:endParaRPr lang="en-US" sz="20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An individual software engineer can specialize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Each individual component is smaller, and therefore easier to understand</a:t>
            </a:r>
            <a:endParaRPr lang="en-US" sz="20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Parts can be replaced or changed without having to replace or extensively change other parts</a:t>
            </a: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44BA189-37C3-8846-88B3-66735FA8FA7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5F0ED21-78F2-C342-8F3A-FD0361265309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Ways of dividing a software system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distributed system is divided up into clients and servers</a:t>
            </a: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system is divided up into subsystems</a:t>
            </a: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subsystem can be divided up into one or more packages</a:t>
            </a: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package is divided up into classes</a:t>
            </a: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class is divided up into methods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38431A4-21A2-E34E-9D3E-AD2DC7E7925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6925C15-9689-AE4E-9C7C-D0A529CCABBF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Requirements </a:t>
            </a:r>
            <a:r>
              <a:rPr lang="en-US" i="1">
                <a:latin typeface="Verdana" charset="0"/>
                <a:ea typeface="ＭＳ Ｐゴシック" charset="0"/>
                <a:cs typeface="ＭＳ Ｐゴシック" charset="0"/>
              </a:rPr>
              <a:t>vs.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Design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Requirements describe 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 the system is supposed to do while design describes 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HOW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 the requirements will be implemented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Add implementation oriented details without changing the functionality in a requirement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Often, beginners get confused between a requirement and a design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Must be resolved right at the beginning; otherwise, the requirements themselves will be narrow and biased towards a particular 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B9A8498-C441-3E49-896C-9A774FD555A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B6BEC32-0786-8C4D-B708-AFF435BAFB38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Principle 2: Increase cohesion where possible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subsystem or module has high cohesion if it keeps together things that are related to each other, and keeps out other things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This makes the system as a whole easier to understand and change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  <a:cs typeface="Times" charset="0"/>
              </a:rPr>
              <a:t>Type of cohesion:</a:t>
            </a:r>
          </a:p>
          <a:p>
            <a:pPr lvl="2" eaLnBrk="1" hangingPunct="1"/>
            <a:r>
              <a:rPr lang="en-US">
                <a:latin typeface="Verdana" charset="0"/>
                <a:ea typeface="ＭＳ Ｐゴシック" charset="0"/>
                <a:cs typeface="Times" charset="0"/>
              </a:rPr>
              <a:t>Functional, Layer, Communicational, Sequential, Procedural, Temporal, Utility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00971DA-98C9-0843-ABC6-FDF3DFDCB7D5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6B08C10-4F0A-D049-BD40-7FD1069DAE9F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Functional cohesion</a:t>
            </a:r>
            <a:r>
              <a:rPr lang="en-GB" sz="34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This is achieved when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all the code that computes a particular result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is kept together - and everything else is kept out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i.e. when a module only performs a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single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computation, and returns a result,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without having side-effects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Benefits to the system: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Easier to understand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More reusable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Easier to replace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Modules that update a database, create a new file or interact with the user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are not functionally cohesive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  <a:br>
              <a:rPr lang="en-US" sz="2000">
                <a:latin typeface="Verdana" charset="0"/>
                <a:ea typeface="ＭＳ Ｐゴシック" charset="0"/>
              </a:rPr>
            </a:b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A5F9932-5F16-F24A-949F-43F91B51E38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BDDDB50-09D2-8D40-A124-958267F8F1FE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Layer cohesion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All the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facilities for providing or accessing a set of related services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are kept together, and everything else is kept out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layers should form a hierarchy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Higher layers can access services of lower layers, 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Lower layers do not access higher layers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set of procedures through which a layer provides its services is 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application programming interface (API)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You can replace a layer without having any impact on the other layers</a:t>
            </a:r>
          </a:p>
          <a:p>
            <a:pPr lvl="2" eaLnBrk="1" hangingPunct="1"/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You just replicate the API 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</a:t>
            </a:r>
            <a:r>
              <a:rPr lang="en-US" sz="1800">
                <a:latin typeface="Verdana" charset="0"/>
                <a:ea typeface="ＭＳ Ｐゴシック" charset="0"/>
              </a:rPr>
              <a:t> </a:t>
            </a:r>
            <a:br>
              <a:rPr lang="en-US" sz="1800">
                <a:latin typeface="Verdana" charset="0"/>
                <a:ea typeface="ＭＳ Ｐゴシック" charset="0"/>
              </a:rPr>
            </a:br>
            <a:endParaRPr lang="en-US" sz="18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1FA2566-E565-ED42-87D5-CEF09C45C5F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FE00601-597D-924C-B404-9C8D2403E660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the use of layers</a:t>
            </a:r>
          </a:p>
        </p:txBody>
      </p:sp>
      <p:pic>
        <p:nvPicPr>
          <p:cNvPr id="5734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43088"/>
            <a:ext cx="7543800" cy="4176712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BF9C73F-8F20-1549-8DA0-4436C5E5B2DD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0F2E6D7-DF55-CF4C-9984-0B48B8DF7065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Communicational cohesion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All the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modules that access or manipulate certain data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are kept together (e.g. in the same class) - and everything else is kept out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class would have good communicational cohesion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algn="just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if all the system’s facilities for storing and manipulating its data are contained in this class</a:t>
            </a:r>
          </a:p>
          <a:p>
            <a:pPr lvl="2" algn="just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if the class does not do anything other than manage its data</a:t>
            </a:r>
            <a:endParaRPr lang="en-US" sz="18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Verdana" charset="0"/>
                <a:ea typeface="ＭＳ Ｐゴシック" charset="0"/>
              </a:rPr>
              <a:t>Main advantage: 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When you need to make changes to the data, you  find all the code in one place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13045C5-B9B3-2847-A816-AE6A38D6C7F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4A75F47-6100-0C4A-8DE0-2BE907399DB0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Sequential cohesion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Procedures, in which one procedure provides input to the next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, are kept together – and everything else is kept out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You should 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achieve sequential cohesion, only once you have already achieved the preceding types of cohesion 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D904A24-7A46-C54D-A627-6348EBD3EC5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94745BD-0BF8-034E-A8C2-6D3B4FF74852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Procedural cohesion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Procedures that are used one after another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are kept together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Even if one does not necessarily provide input to the next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Weaker than sequential cohesion</a:t>
            </a:r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E690691-3583-E44F-864C-2BD44C8AF5A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755418D-F2BA-4847-B1C6-756CE0401C17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Temporal Cohesion</a:t>
            </a:r>
            <a:endParaRPr lang="en-GB" b="1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Operations that are performed during the same phase of the execution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of the program are kept together, and everything else is kept out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For example, placing together the code used during system start-up or initialization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Weaker than procedural cohesion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145526E-C344-9346-86DC-25913DD01D1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1ED60B6-868F-5F4E-82E8-F3ABB0FFF63F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Utility cohesion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When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related utilities which cannot be logically placed in other cohesive units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are kept together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 utility is a procedure or class that has wide applicability to many different subsystems and is designed to be reusable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.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For example, the </a:t>
            </a:r>
            <a:r>
              <a:rPr lang="en-GB" b="1">
                <a:latin typeface="Courier" charset="0"/>
                <a:ea typeface="ＭＳ Ｐゴシック" charset="0"/>
                <a:cs typeface="Times" charset="0"/>
              </a:rPr>
              <a:t>java.lang.Math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class</a:t>
            </a:r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B14A050-4612-E14E-86AE-8D3762A36F1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16CA2AC-26D9-814A-90F1-AD96FDD1FC2D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Principle 3: Reduce coupling where possible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Coupling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occurs when there are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interdependencies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between one module and another</a:t>
            </a:r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When interdependencies exist, changes in one place will require changes somewhere else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.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network of interdependencies makes it hard to see at a glance how some component works.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Type of coupling:</a:t>
            </a:r>
          </a:p>
          <a:p>
            <a:pPr lvl="2" eaLnBrk="1" hangingPunct="1"/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Content, Common, Control, Stamp, Data, Routine Call, Type use, Inclusion/Import, External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  <p:pic>
        <p:nvPicPr>
          <p:cNvPr id="696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0"/>
            <a:ext cx="464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FBB0D4D-D1EB-C840-8213-30AAFDA0340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61A561F-7320-2F40-AB7E-72A339CF97CF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Requirements </a:t>
            </a:r>
            <a:r>
              <a:rPr lang="en-US" i="1">
                <a:latin typeface="Verdana" charset="0"/>
                <a:ea typeface="ＭＳ Ｐゴシック" charset="0"/>
                <a:cs typeface="ＭＳ Ｐゴシック" charset="0"/>
              </a:rPr>
              <a:t>vs.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Design – an example (informal)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In the 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automated ticketing system in a parking lot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 example,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Requirement: </a:t>
            </a:r>
            <a:r>
              <a:rPr lang="ja-JP" altLang="en-US" sz="2200">
                <a:latin typeface="Verdana" charset="0"/>
                <a:ea typeface="ＭＳ Ｐゴシック" charset="0"/>
              </a:rPr>
              <a:t>“</a:t>
            </a:r>
            <a:r>
              <a:rPr lang="en-US" altLang="ja-JP" sz="2200">
                <a:latin typeface="Verdana" charset="0"/>
                <a:ea typeface="ＭＳ Ｐゴシック" charset="0"/>
              </a:rPr>
              <a:t>Issue ticket</a:t>
            </a:r>
            <a:r>
              <a:rPr lang="ja-JP" altLang="en-US" sz="2200">
                <a:latin typeface="Verdana" charset="0"/>
                <a:ea typeface="ＭＳ Ｐゴシック" charset="0"/>
              </a:rPr>
              <a:t>”</a:t>
            </a:r>
            <a:endParaRPr lang="en-US" altLang="ja-JP" sz="2200">
              <a:latin typeface="Verdana" charset="0"/>
              <a:ea typeface="ＭＳ Ｐゴシック" charset="0"/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</a:rPr>
              <a:t>When a vehicle enters, print a ticket with date and time; record date and time; issue the ticket to the vehicle.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Design: </a:t>
            </a:r>
            <a:r>
              <a:rPr lang="ja-JP" altLang="en-US" sz="2200">
                <a:latin typeface="Verdana" charset="0"/>
                <a:ea typeface="ＭＳ Ｐゴシック" charset="0"/>
              </a:rPr>
              <a:t>“</a:t>
            </a:r>
            <a:r>
              <a:rPr lang="en-US" altLang="ja-JP" sz="2200">
                <a:latin typeface="Verdana" charset="0"/>
                <a:ea typeface="ＭＳ Ｐゴシック" charset="0"/>
              </a:rPr>
              <a:t>ticket </a:t>
            </a:r>
            <a:r>
              <a:rPr lang="en-US" altLang="ja-JP" sz="2200">
                <a:latin typeface="Verdana" charset="0"/>
                <a:ea typeface="ＭＳ Ｐゴシック" charset="0"/>
                <a:sym typeface="Wingdings" charset="0"/>
              </a:rPr>
              <a:t> issueTicket()</a:t>
            </a:r>
            <a:r>
              <a:rPr lang="ja-JP" altLang="en-US" sz="2200">
                <a:latin typeface="Verdana" charset="0"/>
                <a:ea typeface="ＭＳ Ｐゴシック" charset="0"/>
                <a:sym typeface="Wingdings" charset="0"/>
              </a:rPr>
              <a:t>”</a:t>
            </a:r>
            <a:endParaRPr lang="en-US" altLang="ja-JP" sz="2200">
              <a:latin typeface="Verdana" charset="0"/>
              <a:ea typeface="ＭＳ Ｐゴシック" charset="0"/>
              <a:sym typeface="Wingdings" charset="0"/>
            </a:endParaRPr>
          </a:p>
          <a:p>
            <a:pPr marL="1143000" lvl="2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Verdana" charset="0"/>
                <a:ea typeface="ＭＳ Ｐゴシック" charset="0"/>
              </a:rPr>
              <a:t>ticket </a:t>
            </a:r>
            <a:r>
              <a:rPr lang="en-US" sz="2100">
                <a:latin typeface="Verdana" charset="0"/>
                <a:ea typeface="ＭＳ Ｐゴシック" charset="0"/>
                <a:sym typeface="Wingdings" charset="0"/>
              </a:rPr>
              <a:t> createTicket();</a:t>
            </a:r>
            <a:endParaRPr lang="en-US" sz="2100">
              <a:latin typeface="Verdana" charset="0"/>
              <a:ea typeface="ＭＳ Ｐゴシック" charset="0"/>
            </a:endParaRPr>
          </a:p>
          <a:p>
            <a:pPr marL="1143000" lvl="2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Verdana" charset="0"/>
                <a:ea typeface="ＭＳ Ｐゴシック" charset="0"/>
              </a:rPr>
              <a:t>ticket.date </a:t>
            </a:r>
            <a:r>
              <a:rPr lang="en-US" sz="2100">
                <a:latin typeface="Verdana" charset="0"/>
                <a:ea typeface="ＭＳ Ｐゴシック" charset="0"/>
                <a:sym typeface="Wingdings" charset="0"/>
              </a:rPr>
              <a:t> getCurrentDate();</a:t>
            </a:r>
          </a:p>
          <a:p>
            <a:pPr marL="1143000" lvl="2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Verdana" charset="0"/>
                <a:ea typeface="ＭＳ Ｐゴシック" charset="0"/>
              </a:rPr>
              <a:t>ticket.time </a:t>
            </a:r>
            <a:r>
              <a:rPr lang="en-US" sz="2100">
                <a:latin typeface="Verdana" charset="0"/>
                <a:ea typeface="ＭＳ Ｐゴシック" charset="0"/>
                <a:sym typeface="Wingdings" charset="0"/>
              </a:rPr>
              <a:t> getCurrentTime();</a:t>
            </a:r>
          </a:p>
          <a:p>
            <a:pPr marL="1143000" lvl="2" indent="-2286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Verdana" charset="0"/>
                <a:ea typeface="ＭＳ Ｐゴシック" charset="0"/>
              </a:rPr>
              <a:t>updateTickets (ticket);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100">
                <a:latin typeface="Verdana" charset="0"/>
                <a:ea typeface="ＭＳ Ｐゴシック" charset="0"/>
              </a:rPr>
              <a:t>Format of </a:t>
            </a:r>
            <a:r>
              <a:rPr lang="ja-JP" altLang="en-US" sz="2100">
                <a:latin typeface="Verdana" charset="0"/>
                <a:ea typeface="ＭＳ Ｐゴシック" charset="0"/>
              </a:rPr>
              <a:t>“</a:t>
            </a:r>
            <a:r>
              <a:rPr lang="en-US" altLang="ja-JP" sz="2100">
                <a:latin typeface="Verdana" charset="0"/>
                <a:ea typeface="ＭＳ Ｐゴシック" charset="0"/>
              </a:rPr>
              <a:t>ticket</a:t>
            </a:r>
            <a:r>
              <a:rPr lang="ja-JP" altLang="en-US" sz="2100">
                <a:latin typeface="Verdana" charset="0"/>
                <a:ea typeface="ＭＳ Ｐゴシック" charset="0"/>
              </a:rPr>
              <a:t>”</a:t>
            </a:r>
            <a:r>
              <a:rPr lang="en-US" altLang="ja-JP" sz="2100">
                <a:latin typeface="Verdana" charset="0"/>
                <a:ea typeface="ＭＳ Ｐゴシック" charset="0"/>
              </a:rPr>
              <a:t>, </a:t>
            </a:r>
            <a:r>
              <a:rPr lang="ja-JP" altLang="en-US" sz="2100">
                <a:latin typeface="Verdana" charset="0"/>
                <a:ea typeface="ＭＳ Ｐゴシック" charset="0"/>
              </a:rPr>
              <a:t>“</a:t>
            </a:r>
            <a:r>
              <a:rPr lang="en-US" altLang="ja-JP" sz="2100">
                <a:latin typeface="Verdana" charset="0"/>
                <a:ea typeface="ＭＳ Ｐゴシック" charset="0"/>
              </a:rPr>
              <a:t>date</a:t>
            </a:r>
            <a:r>
              <a:rPr lang="ja-JP" altLang="en-US" sz="2100">
                <a:latin typeface="Verdana" charset="0"/>
                <a:ea typeface="ＭＳ Ｐゴシック" charset="0"/>
              </a:rPr>
              <a:t>”</a:t>
            </a:r>
            <a:r>
              <a:rPr lang="en-US" altLang="ja-JP" sz="2100">
                <a:latin typeface="Verdana" charset="0"/>
                <a:ea typeface="ＭＳ Ｐゴシック" charset="0"/>
              </a:rPr>
              <a:t> and </a:t>
            </a:r>
            <a:r>
              <a:rPr lang="ja-JP" altLang="en-US" sz="2100">
                <a:latin typeface="Verdana" charset="0"/>
                <a:ea typeface="ＭＳ Ｐゴシック" charset="0"/>
              </a:rPr>
              <a:t>“</a:t>
            </a:r>
            <a:r>
              <a:rPr lang="en-US" altLang="ja-JP" sz="2100">
                <a:latin typeface="Verdana" charset="0"/>
                <a:ea typeface="ＭＳ Ｐゴシック" charset="0"/>
              </a:rPr>
              <a:t>time</a:t>
            </a:r>
            <a:r>
              <a:rPr lang="ja-JP" altLang="en-US" sz="2100">
                <a:latin typeface="Verdana" charset="0"/>
                <a:ea typeface="ＭＳ Ｐゴシック" charset="0"/>
              </a:rPr>
              <a:t>”</a:t>
            </a:r>
            <a:r>
              <a:rPr lang="en-US" altLang="ja-JP" sz="2100">
                <a:latin typeface="Verdana" charset="0"/>
                <a:ea typeface="ＭＳ Ｐゴシック" charset="0"/>
              </a:rPr>
              <a:t> must have been defined already.</a:t>
            </a:r>
            <a:endParaRPr lang="en-US" sz="21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4A19997-7347-3C45-BE9C-248DFB14899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114EABD-5C87-4A4E-87C3-184AD72DC21E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Content coupling 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Occurs when one component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surreptitiously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modifies data that is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internal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to another component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To reduce content coupling you should therefore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encapsulate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all instance variables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declare them </a:t>
            </a:r>
            <a:r>
              <a:rPr lang="en-GB" sz="1800">
                <a:latin typeface="Courier" charset="0"/>
                <a:ea typeface="ＭＳ Ｐゴシック" charset="0"/>
                <a:cs typeface="Times" charset="0"/>
              </a:rPr>
              <a:t>private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and provide get and set methods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worse form of content coupling occurs when you directly modify an instance variable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of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an instance variable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441659B-DD5E-7F46-8B40-F5CBE81CAE0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6205162-C747-3443-BD5D-5655250B8DC3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content coupling</a:t>
            </a:r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1219200" y="1676400"/>
            <a:ext cx="70866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Times" charset="0"/>
              </a:rPr>
              <a:t>public class Line</a:t>
            </a:r>
          </a:p>
          <a:p>
            <a:r>
              <a:rPr lang="en-GB">
                <a:latin typeface="Arial" charset="0"/>
                <a:cs typeface="Times" charset="0"/>
              </a:rPr>
              <a:t>{</a:t>
            </a:r>
          </a:p>
          <a:p>
            <a:r>
              <a:rPr lang="en-GB">
                <a:latin typeface="Arial" charset="0"/>
                <a:cs typeface="Times" charset="0"/>
              </a:rPr>
              <a:t>  private Point start, end;</a:t>
            </a:r>
          </a:p>
          <a:p>
            <a:r>
              <a:rPr lang="en-GB">
                <a:latin typeface="Arial" charset="0"/>
                <a:cs typeface="Times" charset="0"/>
              </a:rPr>
              <a:t>  ...</a:t>
            </a:r>
          </a:p>
          <a:p>
            <a:r>
              <a:rPr lang="en-GB">
                <a:latin typeface="Arial" charset="0"/>
                <a:cs typeface="Times" charset="0"/>
              </a:rPr>
              <a:t>  public Point getStart() { return start; }</a:t>
            </a:r>
          </a:p>
          <a:p>
            <a:r>
              <a:rPr lang="en-GB">
                <a:latin typeface="Arial" charset="0"/>
                <a:cs typeface="Times" charset="0"/>
              </a:rPr>
              <a:t>  public Point getEnd()  { return end; }</a:t>
            </a:r>
          </a:p>
          <a:p>
            <a:r>
              <a:rPr lang="en-GB">
                <a:latin typeface="Arial" charset="0"/>
                <a:cs typeface="Times" charset="0"/>
              </a:rPr>
              <a:t>}</a:t>
            </a:r>
          </a:p>
          <a:p>
            <a:r>
              <a:rPr lang="en-GB">
                <a:latin typeface="Arial" charset="0"/>
                <a:cs typeface="Times" charset="0"/>
              </a:rPr>
              <a:t>public class Arch</a:t>
            </a:r>
          </a:p>
          <a:p>
            <a:r>
              <a:rPr lang="en-GB">
                <a:latin typeface="Arial" charset="0"/>
                <a:cs typeface="Times" charset="0"/>
              </a:rPr>
              <a:t>{</a:t>
            </a:r>
          </a:p>
          <a:p>
            <a:r>
              <a:rPr lang="en-GB">
                <a:latin typeface="Arial" charset="0"/>
                <a:cs typeface="Times" charset="0"/>
              </a:rPr>
              <a:t>  private Line baseline;</a:t>
            </a:r>
          </a:p>
          <a:p>
            <a:r>
              <a:rPr lang="en-GB">
                <a:latin typeface="Arial" charset="0"/>
                <a:cs typeface="Times" charset="0"/>
              </a:rPr>
              <a:t>  ...</a:t>
            </a:r>
          </a:p>
          <a:p>
            <a:r>
              <a:rPr lang="en-GB">
                <a:latin typeface="Arial" charset="0"/>
                <a:cs typeface="Times" charset="0"/>
              </a:rPr>
              <a:t>  void slant(int newY)</a:t>
            </a:r>
          </a:p>
          <a:p>
            <a:r>
              <a:rPr lang="en-GB">
                <a:latin typeface="Arial" charset="0"/>
                <a:cs typeface="Times" charset="0"/>
              </a:rPr>
              <a:t>  {</a:t>
            </a:r>
          </a:p>
          <a:p>
            <a:r>
              <a:rPr lang="en-GB">
                <a:latin typeface="Arial" charset="0"/>
                <a:cs typeface="Times" charset="0"/>
              </a:rPr>
              <a:t>    Point theEnd = baseline.getEnd();</a:t>
            </a:r>
          </a:p>
          <a:p>
            <a:r>
              <a:rPr lang="en-GB">
                <a:latin typeface="Arial" charset="0"/>
                <a:cs typeface="Times" charset="0"/>
              </a:rPr>
              <a:t>    theEnd.setLocation(theEnd.getX(),newY);</a:t>
            </a:r>
          </a:p>
          <a:p>
            <a:r>
              <a:rPr lang="en-GB">
                <a:latin typeface="Arial" charset="0"/>
                <a:cs typeface="Times" charset="0"/>
              </a:rPr>
              <a:t>  }</a:t>
            </a:r>
          </a:p>
          <a:p>
            <a:r>
              <a:rPr lang="en-GB">
                <a:latin typeface="Arial" charset="0"/>
                <a:cs typeface="Times" charset="0"/>
              </a:rPr>
              <a:t>}</a:t>
            </a:r>
            <a:endParaRPr lang="en-GB" sz="2000">
              <a:latin typeface="Arial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0DC9C14-3C8D-544C-A7DF-A13AACB65D72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B70CDDD-C62F-1543-9D88-AB855A54010A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Common coupling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>
                <a:latin typeface="Verdana" charset="0"/>
                <a:ea typeface="ＭＳ Ｐゴシック" charset="0"/>
                <a:cs typeface="Times" charset="0"/>
              </a:rPr>
              <a:t>Occurs whenever you use a </a:t>
            </a:r>
            <a:r>
              <a:rPr lang="en-GB" sz="2800" i="1">
                <a:latin typeface="Verdana" charset="0"/>
                <a:ea typeface="ＭＳ Ｐゴシック" charset="0"/>
                <a:cs typeface="Times" charset="0"/>
              </a:rPr>
              <a:t>global variable</a:t>
            </a:r>
            <a:endParaRPr lang="en-GB" sz="28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All the components using the global variable become coupled to each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weaker form of common coupling is when a variable can be accessed by a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subset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of the system’s classes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e.g. a Java package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Can be acceptable for creating global variables that represent system-wide default values</a:t>
            </a:r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4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GB" sz="2400" b="1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B48769D-5514-8048-9694-4ABA2241612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70A5A85-4E50-EC4D-AA84-1FCBDF9F61F7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Control coupling 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Occurs when one procedure calls another using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a ‘flag’ or ‘command’</a:t>
            </a:r>
            <a:r>
              <a:rPr lang="en-GB" altLang="ja-JP" sz="2400">
                <a:latin typeface="Verdana" charset="0"/>
                <a:ea typeface="ＭＳ Ｐゴシック" charset="0"/>
                <a:cs typeface="Times" charset="0"/>
              </a:rPr>
              <a:t> that explicitly controls what the second procedure does</a:t>
            </a:r>
            <a:r>
              <a:rPr lang="en-US" altLang="ja-JP" sz="24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To make a change you have to change both the calling and called method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use of polymorphic operations is normally the best way to avoid control coupling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One way to reduce the control coupling could be to have a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look-up table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commands are then mapped to a method that should be called when that command is issued</a:t>
            </a:r>
            <a:r>
              <a:rPr lang="en-US" b="1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6469FB6-C01A-1A4A-9BD8-3775B5208F5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9F3EF00-C0A6-394D-B8EC-6C0E8535CD32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Example of control coupling</a:t>
            </a:r>
          </a:p>
        </p:txBody>
      </p:sp>
      <p:sp>
        <p:nvSpPr>
          <p:cNvPr id="79877" name="Rectangle 3"/>
          <p:cNvSpPr>
            <a:spLocks noChangeArrowheads="1"/>
          </p:cNvSpPr>
          <p:nvPr/>
        </p:nvSpPr>
        <p:spPr bwMode="auto">
          <a:xfrm>
            <a:off x="1524000" y="1965325"/>
            <a:ext cx="58674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 b="1">
                <a:latin typeface="Arial" charset="0"/>
                <a:cs typeface="Times" charset="0"/>
              </a:rPr>
              <a:t>public routineX(String command)</a:t>
            </a:r>
          </a:p>
          <a:p>
            <a:r>
              <a:rPr lang="en-GB" sz="2000" b="1">
                <a:latin typeface="Arial" charset="0"/>
                <a:cs typeface="Times" charset="0"/>
              </a:rPr>
              <a:t>{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if (command.equals("drawCircle")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{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   drawCircle();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}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else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{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   drawRectangle();</a:t>
            </a:r>
          </a:p>
          <a:p>
            <a:r>
              <a:rPr lang="en-GB" sz="2000" b="1">
                <a:latin typeface="Arial" charset="0"/>
                <a:cs typeface="Times" charset="0"/>
              </a:rPr>
              <a:t>   }</a:t>
            </a:r>
          </a:p>
          <a:p>
            <a:r>
              <a:rPr lang="en-GB" sz="2000">
                <a:latin typeface="Arial" charset="0"/>
                <a:cs typeface="Times" charset="0"/>
              </a:rPr>
              <a:t>}</a:t>
            </a:r>
            <a:r>
              <a:rPr lang="en-US" sz="2000">
                <a:latin typeface="Arial" charset="0"/>
                <a:cs typeface="Times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8158E72-E777-AB43-81D2-2376831721D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64AB5B1-8216-8942-AF6F-79C460290985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Stamp coupling 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Occurs whenever one of your application classes is declared as the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type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of a method argument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Since one class now uses the other, changing the system becomes harder</a:t>
            </a:r>
          </a:p>
          <a:p>
            <a:pPr lvl="2" eaLnBrk="1" hangingPunct="1"/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Reusing one class requires reusing the other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Two ways to reduce stamp coupling,</a:t>
            </a:r>
            <a:endParaRPr lang="en-US" sz="20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using an interface as the argument type</a:t>
            </a:r>
            <a:endParaRPr lang="en-US" sz="18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passing simple variables</a:t>
            </a:r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6A68772-EA4A-9446-9F11-CCA682194F32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8B22D78-F523-7440-A135-FF5545D5AC45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stamp coupling</a:t>
            </a:r>
          </a:p>
        </p:txBody>
      </p:sp>
      <p:sp>
        <p:nvSpPr>
          <p:cNvPr id="83973" name="Rectangle 3"/>
          <p:cNvSpPr>
            <a:spLocks noChangeArrowheads="1"/>
          </p:cNvSpPr>
          <p:nvPr/>
        </p:nvSpPr>
        <p:spPr bwMode="auto">
          <a:xfrm>
            <a:off x="1066800" y="1871663"/>
            <a:ext cx="7620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b="1">
                <a:latin typeface="Arial" charset="0"/>
                <a:cs typeface="Times" charset="0"/>
              </a:rPr>
              <a:t>public class Emailer</a:t>
            </a:r>
          </a:p>
          <a:p>
            <a:r>
              <a:rPr lang="en-GB" b="1">
                <a:latin typeface="Arial" charset="0"/>
                <a:cs typeface="Times" charset="0"/>
              </a:rPr>
              <a:t>{</a:t>
            </a:r>
          </a:p>
          <a:p>
            <a:r>
              <a:rPr lang="en-GB" b="1">
                <a:latin typeface="Arial" charset="0"/>
                <a:cs typeface="Times" charset="0"/>
              </a:rPr>
              <a:t>  public void sendEmail(Employee e, String text)</a:t>
            </a:r>
          </a:p>
          <a:p>
            <a:r>
              <a:rPr lang="en-GB" b="1">
                <a:latin typeface="Arial" charset="0"/>
                <a:cs typeface="Times" charset="0"/>
              </a:rPr>
              <a:t>  {...}</a:t>
            </a:r>
          </a:p>
          <a:p>
            <a:r>
              <a:rPr lang="en-GB" b="1">
                <a:latin typeface="Arial" charset="0"/>
                <a:cs typeface="Times" charset="0"/>
              </a:rPr>
              <a:t>  ...</a:t>
            </a:r>
          </a:p>
          <a:p>
            <a:r>
              <a:rPr lang="en-GB" b="1">
                <a:latin typeface="Arial" charset="0"/>
                <a:cs typeface="Times" charset="0"/>
              </a:rPr>
              <a:t>}</a:t>
            </a:r>
          </a:p>
          <a:p>
            <a:endParaRPr lang="en-GB" b="1">
              <a:latin typeface="Arial" charset="0"/>
              <a:cs typeface="Times" charset="0"/>
            </a:endParaRPr>
          </a:p>
        </p:txBody>
      </p:sp>
      <p:sp>
        <p:nvSpPr>
          <p:cNvPr id="83974" name="Rectangle 4"/>
          <p:cNvSpPr>
            <a:spLocks noChangeArrowheads="1"/>
          </p:cNvSpPr>
          <p:nvPr/>
        </p:nvSpPr>
        <p:spPr bwMode="auto">
          <a:xfrm>
            <a:off x="1066800" y="4310063"/>
            <a:ext cx="7620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b="1">
                <a:latin typeface="Arial" charset="0"/>
                <a:cs typeface="Times" charset="0"/>
              </a:rPr>
              <a:t>public class Emailer</a:t>
            </a:r>
          </a:p>
          <a:p>
            <a:r>
              <a:rPr lang="en-GB" b="1">
                <a:latin typeface="Arial" charset="0"/>
                <a:cs typeface="Times" charset="0"/>
              </a:rPr>
              <a:t>{</a:t>
            </a:r>
          </a:p>
          <a:p>
            <a:r>
              <a:rPr lang="en-GB" b="1">
                <a:latin typeface="Arial" charset="0"/>
                <a:cs typeface="Times" charset="0"/>
              </a:rPr>
              <a:t>  public void sendEmail(String name, String email, String text) </a:t>
            </a:r>
          </a:p>
          <a:p>
            <a:r>
              <a:rPr lang="en-GB" b="1">
                <a:latin typeface="Arial" charset="0"/>
                <a:cs typeface="Times" charset="0"/>
              </a:rPr>
              <a:t>  {...}</a:t>
            </a:r>
          </a:p>
          <a:p>
            <a:r>
              <a:rPr lang="en-GB" b="1">
                <a:latin typeface="Arial" charset="0"/>
                <a:cs typeface="Times" charset="0"/>
              </a:rPr>
              <a:t>  ...</a:t>
            </a:r>
          </a:p>
          <a:p>
            <a:r>
              <a:rPr lang="en-GB" b="1">
                <a:latin typeface="Arial" charset="0"/>
                <a:cs typeface="Times" charset="0"/>
              </a:rPr>
              <a:t>}</a:t>
            </a:r>
          </a:p>
          <a:p>
            <a:endParaRPr lang="en-GB" b="1">
              <a:latin typeface="Arial" charset="0"/>
              <a:cs typeface="Times" charset="0"/>
            </a:endParaRPr>
          </a:p>
        </p:txBody>
      </p:sp>
      <p:sp>
        <p:nvSpPr>
          <p:cNvPr id="83975" name="Rectangle 5"/>
          <p:cNvSpPr>
            <a:spLocks noChangeArrowheads="1"/>
          </p:cNvSpPr>
          <p:nvPr/>
        </p:nvSpPr>
        <p:spPr bwMode="auto">
          <a:xfrm>
            <a:off x="990600" y="38100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" charset="0"/>
                <a:cs typeface="Times" charset="0"/>
              </a:rPr>
              <a:t>Using simple data types to avoid it:</a:t>
            </a:r>
            <a:endParaRPr lang="en-US" sz="240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1C09A68-0401-4646-8DC6-4BD4A8D8161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8601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860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E484604-428F-F64C-AB3E-4194C1BAC2D0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stamp coupling</a:t>
            </a:r>
          </a:p>
        </p:txBody>
      </p:sp>
      <p:sp>
        <p:nvSpPr>
          <p:cNvPr id="86021" name="Rectangle 3"/>
          <p:cNvSpPr>
            <a:spLocks noChangeArrowheads="1"/>
          </p:cNvSpPr>
          <p:nvPr/>
        </p:nvSpPr>
        <p:spPr bwMode="auto">
          <a:xfrm>
            <a:off x="990600" y="2198688"/>
            <a:ext cx="7239000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700" b="1">
                <a:latin typeface="Arial" charset="0"/>
                <a:cs typeface="Times" charset="0"/>
              </a:rPr>
              <a:t>public interface Addressee</a:t>
            </a:r>
          </a:p>
          <a:p>
            <a:r>
              <a:rPr lang="en-GB" sz="1700" b="1">
                <a:latin typeface="Arial" charset="0"/>
                <a:cs typeface="Times" charset="0"/>
              </a:rPr>
              <a:t>{</a:t>
            </a:r>
          </a:p>
          <a:p>
            <a:r>
              <a:rPr lang="en-GB" sz="1700" b="1">
                <a:latin typeface="Arial" charset="0"/>
                <a:cs typeface="Times" charset="0"/>
              </a:rPr>
              <a:t>  public abstract String getName();</a:t>
            </a:r>
          </a:p>
          <a:p>
            <a:r>
              <a:rPr lang="en-GB" sz="1700" b="1">
                <a:latin typeface="Arial" charset="0"/>
                <a:cs typeface="Times" charset="0"/>
              </a:rPr>
              <a:t>  public abstract String getEmail();</a:t>
            </a:r>
          </a:p>
          <a:p>
            <a:r>
              <a:rPr lang="en-GB" sz="1700" b="1">
                <a:latin typeface="Arial" charset="0"/>
                <a:cs typeface="Times" charset="0"/>
              </a:rPr>
              <a:t>}</a:t>
            </a:r>
          </a:p>
          <a:p>
            <a:r>
              <a:rPr lang="en-GB" sz="1700" b="1">
                <a:latin typeface="Arial" charset="0"/>
                <a:cs typeface="Times" charset="0"/>
              </a:rPr>
              <a:t> </a:t>
            </a:r>
          </a:p>
          <a:p>
            <a:r>
              <a:rPr lang="en-GB" sz="1700" b="1">
                <a:latin typeface="Arial" charset="0"/>
                <a:cs typeface="Times" charset="0"/>
              </a:rPr>
              <a:t>public class Employee implements Addressee {…}</a:t>
            </a:r>
          </a:p>
          <a:p>
            <a:r>
              <a:rPr lang="en-GB" sz="1700" b="1">
                <a:latin typeface="Arial" charset="0"/>
                <a:cs typeface="Times" charset="0"/>
              </a:rPr>
              <a:t> </a:t>
            </a:r>
          </a:p>
          <a:p>
            <a:r>
              <a:rPr lang="en-GB" sz="1700" b="1">
                <a:latin typeface="Arial" charset="0"/>
                <a:cs typeface="Times" charset="0"/>
              </a:rPr>
              <a:t>public class Emailer</a:t>
            </a:r>
          </a:p>
          <a:p>
            <a:r>
              <a:rPr lang="en-GB" sz="1700" b="1">
                <a:latin typeface="Arial" charset="0"/>
                <a:cs typeface="Times" charset="0"/>
              </a:rPr>
              <a:t>{</a:t>
            </a:r>
          </a:p>
          <a:p>
            <a:r>
              <a:rPr lang="en-GB" sz="1700" b="1">
                <a:latin typeface="Arial" charset="0"/>
                <a:cs typeface="Times" charset="0"/>
              </a:rPr>
              <a:t>  public void sendEmail(Addressee e, String text)</a:t>
            </a:r>
          </a:p>
          <a:p>
            <a:r>
              <a:rPr lang="en-GB" sz="1700" b="1">
                <a:latin typeface="Arial" charset="0"/>
                <a:cs typeface="Times" charset="0"/>
              </a:rPr>
              <a:t>  {...}</a:t>
            </a:r>
          </a:p>
          <a:p>
            <a:r>
              <a:rPr lang="en-GB" sz="1700" b="1">
                <a:latin typeface="Arial" charset="0"/>
                <a:cs typeface="Times" charset="0"/>
              </a:rPr>
              <a:t>  ...</a:t>
            </a:r>
          </a:p>
          <a:p>
            <a:r>
              <a:rPr lang="en-GB" sz="1700" b="1">
                <a:latin typeface="Arial" charset="0"/>
                <a:cs typeface="Times" charset="0"/>
              </a:rPr>
              <a:t>}</a:t>
            </a:r>
          </a:p>
          <a:p>
            <a:endParaRPr lang="en-GB" sz="1700" b="1">
              <a:latin typeface="Arial" charset="0"/>
              <a:cs typeface="Times" charset="0"/>
            </a:endParaRPr>
          </a:p>
        </p:txBody>
      </p:sp>
      <p:sp>
        <p:nvSpPr>
          <p:cNvPr id="86022" name="Rectangle 4"/>
          <p:cNvSpPr>
            <a:spLocks noChangeArrowheads="1"/>
          </p:cNvSpPr>
          <p:nvPr/>
        </p:nvSpPr>
        <p:spPr bwMode="auto">
          <a:xfrm>
            <a:off x="1066800" y="1676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Times" charset="0"/>
                <a:cs typeface="Times" charset="0"/>
              </a:rPr>
              <a:t>Using an interface to avoid it:</a:t>
            </a:r>
            <a:endParaRPr lang="en-US" sz="240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CEA2DC3-DC0D-1E41-9899-C803CFBAF2DD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9C1FD6A-37ED-2B41-9D5B-2CF4C13A40B6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Data coupling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Occurs whenever the types of method arguments are either primitive or else simple library classes</a:t>
            </a:r>
            <a:r>
              <a:rPr lang="en-US" b="1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b="1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more arguments a method has, the higher the coupling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All methods that use the method must pass all the arguments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You should reduce coupling by not giving methods unnecessary arguments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There is a trade-off between data coupling and stamp coupling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Increasing one often decreases the other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DBFE024-E8ED-9549-B579-18183523AA7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D827D75-DBA0-174E-B84D-B3BFB0D8540A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Routine call coupling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Occurs when one routine (or method in an object oriented system) calls another</a:t>
            </a:r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algn="just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routines are coupled because they depend on each other’s behaviour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Routine call coupling is always present in any system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If you repetitively use a sequence of two or more methods to compute something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then you can reduce routine call coupling by writing a single routine that encapsulates the sequence</a:t>
            </a:r>
            <a:endParaRPr lang="en-GB" sz="1800" b="1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D48600C-FF72-2D44-A19C-C5864A8D9E5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C31011C-EC61-694B-A47A-E02E2940082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Requirements </a:t>
            </a:r>
            <a:r>
              <a:rPr lang="en-US" i="1">
                <a:latin typeface="Verdana" charset="0"/>
                <a:ea typeface="ＭＳ Ｐゴシック" charset="0"/>
                <a:cs typeface="ＭＳ Ｐゴシック" charset="0"/>
              </a:rPr>
              <a:t>vs.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Design – another example (informal)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In the 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phone book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>
                <a:latin typeface="Verdana" charset="0"/>
                <a:ea typeface="ＭＳ Ｐゴシック" charset="0"/>
                <a:cs typeface="ＭＳ Ｐゴシック" charset="0"/>
              </a:rPr>
              <a:t> example,</a:t>
            </a:r>
          </a:p>
          <a:p>
            <a:pPr marL="742950" lvl="1" indent="-285750" eaLnBrk="1" hangingPunct="1"/>
            <a:r>
              <a:rPr lang="en-US" sz="2200">
                <a:latin typeface="Verdana" charset="0"/>
                <a:ea typeface="ＭＳ Ｐゴシック" charset="0"/>
              </a:rPr>
              <a:t>Requirement: </a:t>
            </a:r>
            <a:r>
              <a:rPr lang="ja-JP" altLang="en-US" sz="2200">
                <a:latin typeface="Verdana" charset="0"/>
                <a:ea typeface="ＭＳ Ｐゴシック" charset="0"/>
              </a:rPr>
              <a:t>“</a:t>
            </a:r>
            <a:r>
              <a:rPr lang="en-US" altLang="ja-JP" sz="2200">
                <a:latin typeface="Verdana" charset="0"/>
                <a:ea typeface="ＭＳ Ｐゴシック" charset="0"/>
              </a:rPr>
              <a:t>Select phone diary</a:t>
            </a:r>
            <a:r>
              <a:rPr lang="ja-JP" altLang="en-US" sz="2200">
                <a:latin typeface="Verdana" charset="0"/>
                <a:ea typeface="ＭＳ Ｐゴシック" charset="0"/>
              </a:rPr>
              <a:t>”</a:t>
            </a:r>
            <a:endParaRPr lang="en-US" altLang="ja-JP" sz="2200">
              <a:latin typeface="Verdana" charset="0"/>
              <a:ea typeface="ＭＳ Ｐゴシック" charset="0"/>
            </a:endParaRPr>
          </a:p>
          <a:p>
            <a:pPr marL="1143000" lvl="2" indent="-228600" eaLnBrk="1" hangingPunct="1"/>
            <a:r>
              <a:rPr lang="en-US" sz="2100">
                <a:latin typeface="Verdana" charset="0"/>
                <a:ea typeface="ＭＳ Ｐゴシック" charset="0"/>
              </a:rPr>
              <a:t>Make the phone diary active.</a:t>
            </a:r>
          </a:p>
          <a:p>
            <a:pPr marL="742950" lvl="1" indent="-285750" eaLnBrk="1" hangingPunct="1"/>
            <a:r>
              <a:rPr lang="en-US" sz="2200">
                <a:latin typeface="Verdana" charset="0"/>
                <a:ea typeface="ＭＳ Ｐゴシック" charset="0"/>
              </a:rPr>
              <a:t>Design: </a:t>
            </a:r>
            <a:r>
              <a:rPr lang="ja-JP" altLang="en-US" sz="2200">
                <a:latin typeface="Verdana" charset="0"/>
                <a:ea typeface="ＭＳ Ｐゴシック" charset="0"/>
              </a:rPr>
              <a:t>“</a:t>
            </a:r>
            <a:r>
              <a:rPr lang="en-US" altLang="ja-JP" sz="2200">
                <a:latin typeface="Verdana" charset="0"/>
                <a:ea typeface="ＭＳ Ｐゴシック" charset="0"/>
              </a:rPr>
              <a:t>selectPhoneDiary()</a:t>
            </a:r>
            <a:r>
              <a:rPr lang="ja-JP" altLang="en-US" sz="2200">
                <a:latin typeface="Verdana" charset="0"/>
                <a:ea typeface="ＭＳ Ｐゴシック" charset="0"/>
              </a:rPr>
              <a:t>”</a:t>
            </a:r>
            <a:endParaRPr lang="en-US" altLang="ja-JP" sz="2200">
              <a:latin typeface="Verdana" charset="0"/>
              <a:ea typeface="ＭＳ Ｐゴシック" charset="0"/>
            </a:endParaRPr>
          </a:p>
          <a:p>
            <a:pPr marL="742950" lvl="1" indent="-285750" eaLnBrk="1" hangingPunct="1">
              <a:buFont typeface="Wingdings" charset="0"/>
              <a:buNone/>
            </a:pPr>
            <a:r>
              <a:rPr lang="en-US" sz="2200">
                <a:latin typeface="Verdana" charset="0"/>
                <a:ea typeface="ＭＳ Ｐゴシック" charset="0"/>
              </a:rPr>
              <a:t>       if ((fp = open (phFile)) != null) {</a:t>
            </a:r>
          </a:p>
          <a:p>
            <a:pPr marL="742950" lvl="1" indent="-285750" eaLnBrk="1" hangingPunct="1">
              <a:buFont typeface="Wingdings" charset="0"/>
              <a:buNone/>
            </a:pPr>
            <a:r>
              <a:rPr lang="en-US" sz="2200">
                <a:latin typeface="Verdana" charset="0"/>
                <a:ea typeface="ＭＳ Ｐゴシック" charset="0"/>
              </a:rPr>
              <a:t>           for i = 1 to numberOfPhoneEntries </a:t>
            </a:r>
          </a:p>
          <a:p>
            <a:pPr marL="742950" lvl="1" indent="-285750" eaLnBrk="1" hangingPunct="1">
              <a:buFont typeface="Wingdings" charset="0"/>
              <a:buNone/>
            </a:pPr>
            <a:r>
              <a:rPr lang="en-US" sz="2200">
                <a:latin typeface="Verdana" charset="0"/>
                <a:ea typeface="ＭＳ Ｐゴシック" charset="0"/>
              </a:rPr>
              <a:t>                phEntries[i] </a:t>
            </a:r>
            <a:r>
              <a:rPr lang="en-US" sz="2200">
                <a:latin typeface="Verdana" charset="0"/>
                <a:ea typeface="ＭＳ Ｐゴシック" charset="0"/>
                <a:sym typeface="Wingdings" charset="0"/>
              </a:rPr>
              <a:t> read (fp);</a:t>
            </a:r>
          </a:p>
          <a:p>
            <a:pPr marL="742950" lvl="1" indent="-285750" eaLnBrk="1" hangingPunct="1">
              <a:buFont typeface="Wingdings" charset="0"/>
              <a:buNone/>
            </a:pPr>
            <a:r>
              <a:rPr lang="en-US" sz="2200">
                <a:latin typeface="Verdana" charset="0"/>
                <a:ea typeface="ＭＳ Ｐゴシック" charset="0"/>
                <a:sym typeface="Wingdings" charset="0"/>
              </a:rPr>
              <a:t>       }</a:t>
            </a:r>
          </a:p>
          <a:p>
            <a:pPr marL="742950" lvl="1" indent="-285750" eaLnBrk="1" hangingPunct="1">
              <a:buFont typeface="Wingdings" charset="0"/>
              <a:buNone/>
            </a:pPr>
            <a:r>
              <a:rPr lang="en-US" sz="2200">
                <a:latin typeface="Verdana" charset="0"/>
                <a:ea typeface="ＭＳ Ｐゴシック" charset="0"/>
                <a:sym typeface="Wingdings" charset="0"/>
              </a:rPr>
              <a:t>       else throw FileOpenErrorException;</a:t>
            </a:r>
            <a:endParaRPr lang="en-US" sz="22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3F57011-D06E-2645-9A51-1B612C9FC94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A24A6DA-2101-5C4C-8D26-BC03A6060265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Type use coupling</a:t>
            </a:r>
            <a:r>
              <a:rPr lang="en-GB" b="1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Occurs w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hen a module uses a data type defined in another module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It occurs any time a class declares an instance variable or a local variable as having another class for its type.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consequence of type use coupling is that if the type definition changes, then the users of the type may have to change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Always declare the type of a variable to be the most general possible class or interface that contains the required operations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EAC1ED2-9C61-6A41-BEFC-31919BA2C86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D41F20C-62C8-114A-A1E7-F36DAF975617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Inclusion or import coupling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Occurs when one component imports a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(as in Java)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or when one component includes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(as in C++).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including or importing component is now exposed to everything in the included or imported component.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If the included/imported component changes something or adds something.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This may raises a conflict with something in the includer, forcing the includer to change.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An item in an imported 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component might have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the same name as something you have already defined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F63EA78-FD59-4C46-A121-244AFD611D4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1B40D71-FE5C-C849-9ECE-8C4346995094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External coupling 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When a module has a dependency on such things as the operating system, shared libraries or the hardware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algn="just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It is best to reduce the number of places in the code where such dependencies exist.</a:t>
            </a:r>
          </a:p>
          <a:p>
            <a:pPr lvl="1" eaLnBrk="1" hangingPunct="1">
              <a:buFont typeface="Wingdings" charset="0"/>
              <a:buNone/>
            </a:pP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56AB117-1D1A-C840-8425-8B85A4B5CBC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34B0754-DE70-9247-B3AA-EB49E9C47B49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57200"/>
            <a:ext cx="8001000" cy="1216025"/>
          </a:xfrm>
        </p:spPr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4: Keep the level of abstraction as high as possible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>
                <a:latin typeface="Verdana" charset="0"/>
                <a:ea typeface="ＭＳ Ｐゴシック" charset="0"/>
                <a:cs typeface="Times" charset="0"/>
              </a:rPr>
              <a:t>Ensure that your designs allow you to hide or defer consideration of details, thus reducing complexity</a:t>
            </a:r>
            <a:r>
              <a:rPr lang="en-US" sz="28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good abstraction is said to provide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information hiding</a:t>
            </a:r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400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Abstractions allow you to understand the essence of a subsystem without having to know unnecessary details</a:t>
            </a:r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4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4B95907-69B2-604E-940C-38F6D34C4C6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204A17B-ACC1-1649-A3DE-0B8C6D4CC6E4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GB" sz="4200">
                <a:latin typeface="Verdana" charset="0"/>
                <a:ea typeface="ＭＳ Ｐゴシック" charset="0"/>
                <a:cs typeface="Times" charset="0"/>
              </a:rPr>
              <a:t>Abstraction and classes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Classes are data abstractions that contain procedural abstractions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Abstraction is increased by defining all variables as private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fewer public methods in a class, the better the abstraction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Superclasses and interfaces increase the level of abstraction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Attributes and associations are also data abstractions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Methods are procedural abstractions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Better abstractions are achieved by giving methods fewer parameters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426D7ED-FE84-1C4B-B7D3-5799BCE9E2E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8AD0BCF-AB05-9545-9648-B5435C32AF1D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Principle 5: Increase reusability where possible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Times" charset="0"/>
              </a:rPr>
              <a:t>D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esign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the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various aspects of your system so that they can be used again in other contexts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Generalize your design as much as possible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Follow the preceding three design principles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your system to contain hooks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Simplify your design as much as possible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9B9AB49-B5CD-E148-9C02-583DE49F1A7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732ECC5-6BFB-9D4A-833A-79027C958BB9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6: Reuse existing designs and code where possible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with reuse is complementary to design for reusability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Actively reusing designs or code allows you to take advantage of the investment you or others have made in reusable components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Cloning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should not be seen as a form of reuse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4859CF3-43C9-874D-B21D-7829B6A15F1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2C98327-4DF3-5046-B576-92BA88BB2FE6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7: Design for flexibility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Actively anticipate changes that a design may have to undergo in the future, and prepare for them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Reduce coupling and increase cohesion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Create abstractions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Do not hard-code anything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Leav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all options open</a:t>
            </a:r>
            <a:endParaRPr lang="en-US" sz="20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Do not restrict the options of people who have to modify the system later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Use reusable code and make code reusable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5E0D086-761D-6140-BA30-CFF23C38797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02834E-4B87-B84D-9BEA-00C2FE43CF77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8: Anticipate obsolescence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Plan for changes in the technology or environment so the software will continue to run or can be easily changed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Avoid using early releases of technology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Avoid using software libraries that are specific to particular environments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Avoid using undocumented features or little-used features of software libraries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Avoid using software or special hardware from companies that are less likely to provide long-term support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Use standard languages and technologies that are supported by multiple vendors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898F0B2-B4A1-454B-BE36-0EFA120AD86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105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6F77574-6AE5-BE48-833D-129803EE1EB9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9: Design for Portability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Have the software run on as many platforms as possible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Avoid the use of facilities that are specific to one particular environment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  <a:cs typeface="Times" charset="0"/>
              </a:rPr>
              <a:t>E.g. a library only available in Microsoft Windows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214A4D5-8469-5542-A37E-F23B1EF18AB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DF1C9C3-5F33-7C4C-9CA3-A5169A0928E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Design </a:t>
            </a:r>
            <a:r>
              <a:rPr lang="en-US" i="1">
                <a:latin typeface="Verdana" charset="0"/>
                <a:ea typeface="ＭＳ Ｐゴシック" charset="0"/>
                <a:cs typeface="ＭＳ Ｐゴシック" charset="0"/>
              </a:rPr>
              <a:t>vs.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Implementation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Design adds implementation oriented details but may not be (most likely, will not be) the final implementation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See the design example in the previous slide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The choice of </a:t>
            </a:r>
            <a:r>
              <a:rPr lang="ja-JP" altLang="en-US">
                <a:latin typeface="Verdana" charset="0"/>
                <a:ea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</a:rPr>
              <a:t>File</a:t>
            </a:r>
            <a:r>
              <a:rPr lang="ja-JP" altLang="en-US">
                <a:latin typeface="Verdana" charset="0"/>
                <a:ea typeface="ＭＳ Ｐゴシック" charset="0"/>
              </a:rPr>
              <a:t>”</a:t>
            </a:r>
            <a:r>
              <a:rPr lang="en-US" altLang="ja-JP">
                <a:latin typeface="Verdana" charset="0"/>
                <a:ea typeface="ＭＳ Ｐゴシック" charset="0"/>
              </a:rPr>
              <a:t> and its format, and the choice of </a:t>
            </a:r>
            <a:r>
              <a:rPr lang="ja-JP" altLang="en-US">
                <a:latin typeface="Verdana" charset="0"/>
                <a:ea typeface="ＭＳ Ｐゴシック" charset="0"/>
              </a:rPr>
              <a:t>“</a:t>
            </a:r>
            <a:r>
              <a:rPr lang="en-US" altLang="ja-JP">
                <a:latin typeface="Verdana" charset="0"/>
                <a:ea typeface="ＭＳ Ｐゴシック" charset="0"/>
              </a:rPr>
              <a:t>read</a:t>
            </a:r>
            <a:r>
              <a:rPr lang="ja-JP" altLang="en-US">
                <a:latin typeface="Verdana" charset="0"/>
                <a:ea typeface="ＭＳ Ｐゴシック" charset="0"/>
              </a:rPr>
              <a:t>”</a:t>
            </a:r>
            <a:r>
              <a:rPr lang="en-US" altLang="ja-JP">
                <a:latin typeface="Verdana" charset="0"/>
                <a:ea typeface="ＭＳ Ｐゴシック" charset="0"/>
              </a:rPr>
              <a:t> procedure are left to the implementer.</a:t>
            </a:r>
            <a:endParaRPr lang="en-US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C2E2034-DBA4-6041-9983-B2C3F4238035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B5743BB-C194-B645-B200-B7FCC1A6D56C}" type="slidenum">
              <a:rPr lang="en-US" sz="1200"/>
              <a:pPr/>
              <a:t>50</a:t>
            </a:fld>
            <a:endParaRPr lang="en-US" sz="1200"/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10: Design for Testability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Take steps to make testing easier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a program to automatically test the software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Ensure that all the functionality of the code can by driven by an external program, bypassing a graphical user interface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  <a:cs typeface="Times" charset="0"/>
              </a:rPr>
              <a:t>In Java, you can create a main() method in each class in order to exercise the other methods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72738A7-04E2-D641-A273-BD6262BC64D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146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146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F41B117-6C29-EA44-94FC-F51B7A14DCE7}" type="slidenum">
              <a:rPr lang="en-US" sz="1200"/>
              <a:pPr/>
              <a:t>51</a:t>
            </a:fld>
            <a:endParaRPr lang="en-US" sz="1200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Design Principle 11: Design defensively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Never trust how others will try to use a component you are designing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Handle all cases where other code might attempt to use your component inappropriately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Check that all of the inputs to your component are valid: 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preconditions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Unfortunately, over-zealous defensive design can result in unnecessarily</a:t>
            </a:r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 repetitive checking</a:t>
            </a:r>
            <a:endParaRPr lang="en-US" sz="18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DD66CA4-2F7F-164C-9A3C-D471FCF4933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167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DD1BE1C-11F0-FF4B-8022-5193701E01CB}" type="slidenum">
              <a:rPr lang="en-US" sz="1200"/>
              <a:pPr/>
              <a:t>52</a:t>
            </a:fld>
            <a:endParaRPr lang="en-US" sz="1200"/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Design by contract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technique that allows you to design defensively in an efficient and systematic way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Key idea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each method has an explicit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contract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with its callers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contract has a set of assertions that state: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What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preconditions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the called method requires to be true when it starts executing</a:t>
            </a:r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What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postconditions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the called method agrees to ensure are true when it finishes executing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What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invariants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 the called method agrees will not change as it executes</a:t>
            </a:r>
            <a:r>
              <a:rPr lang="en-US" sz="1800">
                <a:latin typeface="Verdana" charset="0"/>
                <a:ea typeface="ＭＳ Ｐゴシック" charset="0"/>
                <a:cs typeface="Times" charset="0"/>
              </a:rPr>
              <a:t>  </a:t>
            </a:r>
            <a:r>
              <a:rPr lang="en-US" sz="18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F17F5D2-A1B2-6548-9B55-2F263D0E4CA0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187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187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BBF94BF-594A-D843-A015-1E164CD7CE1B}" type="slidenum">
              <a:rPr lang="en-US" sz="1200"/>
              <a:pPr/>
              <a:t>53</a:t>
            </a:fld>
            <a:endParaRPr lang="en-US" sz="1200"/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Techniques for making good design decisions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Using priorities and objectives to decide among alternatives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Step 1: List and describe the alternatives for the design decision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Step 2: List the advantages and disadvantages of each alternative with respect to your objectives and priorities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Step 3: Determine whether any of the alternatives prevents you from meeting one or more of the objectives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Step 4: Choose the alternative that helps you to best meet your objectives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Step 5: Adjust priorities for subsequent decision making</a:t>
            </a: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C5D7F31-AC24-6C47-B568-98BB2025E07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208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208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241A7BC-F2C9-1E41-8175-C8D0811588C0}" type="slidenum">
              <a:rPr lang="en-US" sz="1200"/>
              <a:pPr/>
              <a:t>54</a:t>
            </a:fld>
            <a:endParaRPr lang="en-US" sz="1200"/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Example priorities and objectives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038600"/>
          </a:xfrm>
        </p:spPr>
        <p:txBody>
          <a:bodyPr/>
          <a:lstStyle/>
          <a:p>
            <a:pPr algn="just" eaLnBrk="1" hangingPunct="1">
              <a:lnSpc>
                <a:spcPct val="96000"/>
              </a:lnSpc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Imagine a system has the following objectives, starting with top priority:</a:t>
            </a:r>
          </a:p>
          <a:p>
            <a:pPr lvl="1" algn="just" eaLnBrk="1" hangingPunct="1">
              <a:lnSpc>
                <a:spcPct val="96000"/>
              </a:lnSpc>
            </a:pP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Security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: Encryption must not be breakable within 100 hours of computing time on a 400Mhz Intel processor, using known cryptanalysis techniques. </a:t>
            </a:r>
          </a:p>
          <a:p>
            <a:pPr lvl="1" algn="just" eaLnBrk="1" hangingPunct="1">
              <a:lnSpc>
                <a:spcPct val="96000"/>
              </a:lnSpc>
            </a:pP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Maintainability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:</a:t>
            </a: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 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No specific objective.</a:t>
            </a:r>
          </a:p>
          <a:p>
            <a:pPr lvl="1" algn="just" eaLnBrk="1" hangingPunct="1">
              <a:lnSpc>
                <a:spcPct val="96000"/>
              </a:lnSpc>
            </a:pP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CPU efficiency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: Must respond to the user within one second when running on a 400MHz Intel processor.</a:t>
            </a:r>
          </a:p>
          <a:p>
            <a:pPr lvl="1" algn="just" eaLnBrk="1" hangingPunct="1">
              <a:lnSpc>
                <a:spcPct val="96000"/>
              </a:lnSpc>
            </a:pP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Network bandwidth efficiency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: Must not require transmission of more than 8KB of data per transaction.</a:t>
            </a:r>
          </a:p>
          <a:p>
            <a:pPr lvl="1" algn="just" eaLnBrk="1" hangingPunct="1">
              <a:lnSpc>
                <a:spcPct val="96000"/>
              </a:lnSpc>
            </a:pP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Memory efficiency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: Must not consume over 20MB of RAM.</a:t>
            </a:r>
          </a:p>
          <a:p>
            <a:pPr lvl="1" algn="just" eaLnBrk="1" hangingPunct="1">
              <a:lnSpc>
                <a:spcPct val="96000"/>
              </a:lnSpc>
            </a:pPr>
            <a:r>
              <a:rPr lang="en-GB" sz="1600" b="1">
                <a:latin typeface="Verdana" charset="0"/>
                <a:ea typeface="ＭＳ Ｐゴシック" charset="0"/>
                <a:cs typeface="Times" charset="0"/>
              </a:rPr>
              <a:t>Portability</a:t>
            </a:r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: </a:t>
            </a:r>
            <a:r>
              <a:rPr lang="en-GB" sz="1600">
                <a:latin typeface="Verdana" charset="0"/>
                <a:ea typeface="ＭＳ Ｐゴシック" charset="0"/>
                <a:cs typeface="Times" charset="0"/>
              </a:rPr>
              <a:t>Must be able to run on Windows 98, NT and XP as well as Linux</a:t>
            </a:r>
            <a:endParaRPr lang="en-US" sz="16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024B35C-5550-564E-9CA9-1C1ED92CEE2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228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228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B77970A-F453-5541-9F10-517CF2DEEAD5}" type="slidenum">
              <a:rPr lang="en-US" sz="1200"/>
              <a:pPr/>
              <a:t>55</a:t>
            </a:fld>
            <a:endParaRPr lang="en-US" sz="1200"/>
          </a:p>
        </p:txBody>
      </p:sp>
      <p:sp>
        <p:nvSpPr>
          <p:cNvPr id="122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evaluation of alternatives</a:t>
            </a:r>
          </a:p>
        </p:txBody>
      </p:sp>
      <p:sp>
        <p:nvSpPr>
          <p:cNvPr id="122885" name="Text Box 3"/>
          <p:cNvSpPr txBox="1">
            <a:spLocks noChangeArrowheads="1"/>
          </p:cNvSpPr>
          <p:nvPr/>
        </p:nvSpPr>
        <p:spPr bwMode="auto">
          <a:xfrm>
            <a:off x="3557588" y="5500688"/>
            <a:ext cx="437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ja-JP" altLang="en-US" sz="1800">
                <a:latin typeface="Times" charset="0"/>
              </a:rPr>
              <a:t>‘</a:t>
            </a:r>
            <a:r>
              <a:rPr lang="en-US" altLang="ja-JP" sz="1800">
                <a:latin typeface="Times" charset="0"/>
              </a:rPr>
              <a:t>DNMO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altLang="ja-JP" sz="1800">
                <a:latin typeface="Times" charset="0"/>
              </a:rPr>
              <a:t> means </a:t>
            </a:r>
            <a:r>
              <a:rPr lang="en-US" altLang="ja-JP" sz="1800" i="1">
                <a:latin typeface="Times" charset="0"/>
              </a:rPr>
              <a:t>Does Not Meet the Objective</a:t>
            </a:r>
            <a:endParaRPr lang="en-US" sz="1800" i="1">
              <a:latin typeface="Times" charset="0"/>
            </a:endParaRPr>
          </a:p>
        </p:txBody>
      </p:sp>
      <p:pic>
        <p:nvPicPr>
          <p:cNvPr id="12288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6200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CEC569B-81D9-684E-BEBB-D34D7C7054C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249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249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D870CEE-8FEC-3842-9C9F-27EB0172BF1C}" type="slidenum">
              <a:rPr lang="en-US" sz="1200"/>
              <a:pPr/>
              <a:t>56</a:t>
            </a:fld>
            <a:endParaRPr lang="en-US" sz="1200"/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Using cost-benefit analysis to choose among alternatives</a:t>
            </a: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To estimate the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costs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, add up: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incremental cost of doing 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software engineering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work, including ongoing maintenance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incremental costs of any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development technology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required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incremental costs that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end-users and product support personnel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will experience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To estimate the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benefits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, add up: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incremental software engineering time saved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incremental benefits measured in terms of either increased sales or else financial benefit to users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38A2E7D-E63A-3A41-AEF0-13919D5C874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269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B0680A4-B4FB-A245-BCD9-74A6E9265839}" type="slidenum">
              <a:rPr lang="en-US" sz="1200"/>
              <a:pPr/>
              <a:t>57</a:t>
            </a:fld>
            <a:endParaRPr lang="en-US" sz="1200"/>
          </a:p>
        </p:txBody>
      </p:sp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Software Architecture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Software architecture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is process of designing the global organization of a software system, including: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Dividing software into subsystems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Deciding how these will interact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Determining their interfaces</a:t>
            </a:r>
            <a:endParaRPr lang="en-US" sz="2000">
              <a:latin typeface="Verdana" charset="0"/>
              <a:ea typeface="ＭＳ Ｐゴシック" charset="0"/>
            </a:endParaRPr>
          </a:p>
          <a:p>
            <a:pPr lvl="2" algn="just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The architecture is the core of the design, so all software engineers need to understand it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The architecture will often constrain the overall efficiency, reusability and maintainability of the system</a:t>
            </a:r>
            <a:endParaRPr lang="en-US" sz="18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C1A1440-59D2-1744-9E68-61B5E618A14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A3FE1AD-0D38-8C42-B9DF-7F24CE29898B}" type="slidenum">
              <a:rPr lang="en-US" sz="1200"/>
              <a:pPr/>
              <a:t>58</a:t>
            </a:fld>
            <a:endParaRPr lang="en-US" sz="1200"/>
          </a:p>
        </p:txBody>
      </p:sp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importance of software architecture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Why you need to develop an architectural model: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 enable everyone to better understand the system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 allow people to work on individual pieces of the system in isolation</a:t>
            </a: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 prepare for extension of the system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 facilitate reuse and reusability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3CBCE2A-EF0C-D94A-AA5C-D2F3FEB9A63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31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A990A42-CE5F-8C49-A452-3B79486FF8B2}" type="slidenum">
              <a:rPr lang="en-US" sz="1200"/>
              <a:pPr/>
              <a:t>59</a:t>
            </a:fld>
            <a:endParaRPr lang="en-US" sz="1200"/>
          </a:p>
        </p:txBody>
      </p:sp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Contents of a good architectural model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system’s architecture will often be expressed in terms of several different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views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logical breakdown into subsystems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interfaces among the subsystems </a:t>
            </a:r>
            <a:endParaRPr lang="en-US" sz="20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dynamics of the interaction among components at run time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data that will be shared among the subsystems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components that will exist at run time, and the machines or devices on which they will be located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BFC685D-B8FE-ED4D-8297-55127ABB4AC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7648705-FF1B-334F-9CEC-88DE7DC3847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Process of Design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>
                <a:latin typeface="Verdana" charset="0"/>
                <a:ea typeface="ＭＳ Ｐゴシック" charset="0"/>
                <a:cs typeface="Times" charset="0"/>
              </a:rPr>
              <a:t>Definition: </a:t>
            </a:r>
          </a:p>
          <a:p>
            <a:pPr lvl="1" eaLnBrk="1" hangingPunct="1"/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is a problem-solving process whose objective is to find and describe a way: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To implement the system’s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functional requirements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...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While respecting the constraints imposed by 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quality, platform and process requirements...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  <a:p>
            <a:pPr lvl="3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including the budget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And while adhering to general principles of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good quality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6C9F9B9-C384-2B4A-A2F4-EC0DB4A3C3E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33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33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E618380-522C-7740-B126-9558BCCE5E81}" type="slidenum">
              <a:rPr lang="en-US" sz="1200"/>
              <a:pPr/>
              <a:t>60</a:t>
            </a:fld>
            <a:endParaRPr lang="en-US" sz="1200"/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stable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architecture</a:t>
            </a: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 ensure the maintainability and reliability of a system, an architectural model must be designed to be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stable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.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Being stable means that the new features can be easily added with only small changes to the architecture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5367CEA-C25E-944B-A6B5-9C42E3B8EC9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35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7BE7A60-74FE-6A42-B829-836883C1C5F5}" type="slidenum">
              <a:rPr lang="en-US" sz="1200"/>
              <a:pPr/>
              <a:t>61</a:t>
            </a:fld>
            <a:endParaRPr lang="en-US" sz="1200"/>
          </a:p>
        </p:txBody>
      </p:sp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Developing an architectural model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Start by sketching an outline of the architecture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Based on the principle requirements and use cases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Determine the main components that will be needed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Choose among the various architectural patterns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Discussed next</a:t>
            </a:r>
          </a:p>
          <a:p>
            <a:pPr lvl="1" eaLnBrk="1" hangingPunct="1"/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Suggestion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have several different teams independently develop a first draft of the architecture and merge together the best ideas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2826EF6-1B7F-5745-A79F-8F37338F18F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37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37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13AE46-3122-7C4F-9254-2B7293FDB6AE}" type="slidenum">
              <a:rPr lang="en-US" sz="1200"/>
              <a:pPr/>
              <a:t>62</a:t>
            </a:fld>
            <a:endParaRPr lang="en-US" sz="1200"/>
          </a:p>
        </p:txBody>
      </p:sp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Developing an architectural model</a:t>
            </a:r>
          </a:p>
        </p:txBody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01000" cy="4267200"/>
          </a:xfrm>
        </p:spPr>
        <p:txBody>
          <a:bodyPr/>
          <a:lstStyle/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Refine the architecture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Identify the main ways in which the components will interact and the interfaces between them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Decide how each piece of data and functionality will be distributed among the various components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Determine if you can re-use an existing framework, if you can build a framework</a:t>
            </a: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Consider each use case and adjust the architecture to make it realizable</a:t>
            </a:r>
            <a:r>
              <a:rPr lang="en-US" sz="24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Mature the architecture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6643B12-5203-7941-BF66-B0367443F4E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39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39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F84294B-409A-054A-8704-DC93F395A0F1}" type="slidenum">
              <a:rPr lang="en-US" sz="1200"/>
              <a:pPr/>
              <a:t>63</a:t>
            </a:fld>
            <a:endParaRPr lang="en-US" sz="1200"/>
          </a:p>
        </p:txBody>
      </p:sp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Describing an architecture using UML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39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001000" cy="4267200"/>
          </a:xfrm>
        </p:spPr>
        <p:txBody>
          <a:bodyPr/>
          <a:lstStyle/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All UML diagrams can be useful to describe aspects of the architectural model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Four UML diagrams are particularly suitable for architecture modelling: 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Package diagrams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Subsystem diagrams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Component diagrams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Deployment diagrams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7A42365-B2D8-6044-AD69-C6BFA9358C8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41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41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D114542-5D1F-294F-9F95-E968D2775B61}" type="slidenum">
              <a:rPr lang="en-US" sz="1200"/>
              <a:pPr/>
              <a:t>64</a:t>
            </a:fld>
            <a:endParaRPr lang="en-US" sz="1200"/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Package diagrams</a:t>
            </a:r>
          </a:p>
        </p:txBody>
      </p:sp>
      <p:pic>
        <p:nvPicPr>
          <p:cNvPr id="14131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633663"/>
            <a:ext cx="6869112" cy="1503362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BEE0DFF-4A09-1547-A183-446927C6AF2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43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43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DA5B694-EFD9-C84A-BA76-AFD41C0F56F2}" type="slidenum">
              <a:rPr lang="en-US" sz="1200"/>
              <a:pPr/>
              <a:t>65</a:t>
            </a:fld>
            <a:endParaRPr lang="en-US" sz="1200"/>
          </a:p>
        </p:txBody>
      </p:sp>
      <p:sp>
        <p:nvSpPr>
          <p:cNvPr id="143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Component diagrams</a:t>
            </a:r>
          </a:p>
        </p:txBody>
      </p:sp>
      <p:pic>
        <p:nvPicPr>
          <p:cNvPr id="14336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3298825"/>
            <a:ext cx="6303962" cy="9239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2CABBBB-D4A4-434C-A53D-4C30C49291D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45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45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D0CB8E4-86FD-914E-99A6-A541925A5C23}" type="slidenum">
              <a:rPr lang="en-US" sz="1200"/>
              <a:pPr/>
              <a:t>66</a:t>
            </a:fld>
            <a:endParaRPr lang="en-US" sz="1200"/>
          </a:p>
        </p:txBody>
      </p:sp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Deployment diagrams</a:t>
            </a:r>
          </a:p>
        </p:txBody>
      </p:sp>
      <p:pic>
        <p:nvPicPr>
          <p:cNvPr id="14541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836863"/>
            <a:ext cx="8001000" cy="119697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E5C94C4-76A4-254A-B30D-E902F27CA4B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47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47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B2E9FFC-5FFA-CA4D-86BD-1408938FCE9D}" type="slidenum">
              <a:rPr lang="en-US" sz="1200"/>
              <a:pPr/>
              <a:t>67</a:t>
            </a:fld>
            <a:endParaRPr lang="en-US" sz="1200"/>
          </a:p>
        </p:txBody>
      </p:sp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Architectural Patterns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47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notion of patterns can be applied to software architecture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These are called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 architectural patterns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or </a:t>
            </a:r>
            <a:r>
              <a:rPr lang="en-GB" i="1">
                <a:latin typeface="Verdana" charset="0"/>
                <a:ea typeface="ＭＳ Ｐゴシック" charset="0"/>
                <a:cs typeface="Times" charset="0"/>
              </a:rPr>
              <a:t>architectural styles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Each allows you to design flexible systems using components 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components are as independent of each other as possible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E995FCE-A4A7-164B-AC37-33642C19B98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49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49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555A5E0-ED00-5241-8CF6-D10FA275E09F}" type="slidenum">
              <a:rPr lang="en-US" sz="1200"/>
              <a:pPr/>
              <a:t>68</a:t>
            </a:fld>
            <a:endParaRPr lang="en-US" sz="1200"/>
          </a:p>
        </p:txBody>
      </p:sp>
      <p:sp>
        <p:nvSpPr>
          <p:cNvPr id="149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Multi-Layer architectural pattern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49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In a layered system, each layer communicates only with the layer immediately below it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Each layer has a well-defined interface used by the layer immediately above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higher layer sees the lower layer as a set of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services</a:t>
            </a:r>
            <a:endParaRPr lang="en-US" sz="200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complex system can be built by superposing layers at increasing levels of abstraction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It is important to have a separate layer for the UI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Layers immediately below the UI layer provide the application functions determined by the use-cases 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Bottom layers provide general services</a:t>
            </a:r>
          </a:p>
          <a:p>
            <a:pPr lvl="3" eaLnBrk="1" hangingPunct="1"/>
            <a:r>
              <a:rPr lang="en-US" sz="1600">
                <a:latin typeface="Verdana" charset="0"/>
                <a:ea typeface="ＭＳ Ｐゴシック" charset="0"/>
              </a:rPr>
              <a:t>e.g. network communication, database access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D3199B7-D12C-0B49-9BFF-57FB87BF1174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51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51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C981A4E-DFA8-D344-B837-8CF5C6501D96}" type="slidenum">
              <a:rPr lang="en-US" sz="1200"/>
              <a:pPr/>
              <a:t>69</a:t>
            </a:fld>
            <a:endParaRPr lang="en-US" sz="1200"/>
          </a:p>
        </p:txBody>
      </p:sp>
      <p:sp>
        <p:nvSpPr>
          <p:cNvPr id="151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Example of multi-layer systems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155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1765300"/>
            <a:ext cx="8001000" cy="3713163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E69F38E-B94D-994D-B190-BD1350B9FF5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5751A91-3EF1-1449-B3D6-5F9A8BD0A14E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Design as a series of decisions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designer is faced with a series of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issues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These are sub-problems of the overall design problem.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Each issue normally has several alternative solutions: 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design </a:t>
            </a:r>
            <a:r>
              <a:rPr lang="en-GB" sz="1800" i="1">
                <a:latin typeface="Verdana" charset="0"/>
                <a:ea typeface="ＭＳ Ｐゴシック" charset="0"/>
                <a:cs typeface="Times" charset="0"/>
              </a:rPr>
              <a:t>options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designer makes a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decision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to resolve each issue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This process involves choosing the best option from among the alternatives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D943D5B-3DC3-DD45-B6AE-18C4227A6C2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53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53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25D15F0-217A-FB41-8215-B05F22A6B19F}" type="slidenum">
              <a:rPr lang="en-US" sz="1200"/>
              <a:pPr/>
              <a:t>70</a:t>
            </a:fld>
            <a:endParaRPr lang="en-US" sz="1200"/>
          </a:p>
        </p:txBody>
      </p:sp>
      <p:sp>
        <p:nvSpPr>
          <p:cNvPr id="153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multi-layer architecture and design principles</a:t>
            </a:r>
          </a:p>
        </p:txBody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>
                <a:latin typeface="Verdana" charset="0"/>
                <a:ea typeface="ＭＳ Ｐゴシック" charset="0"/>
                <a:cs typeface="Times" charset="0"/>
              </a:rPr>
              <a:t>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layers can be independently designed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2.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cohesion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Well-designed layers have layer cohesion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3.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Well-designed lower layers do not know about the higher layers and the only connection between layers is through the API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4.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abstraction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do not need to know the details of how the lower layers are implemented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5.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lower layers can often be designed generically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16F5045-6AF8-4545-A713-EB77D5A0348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55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55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D7FBB67-5788-AA46-8C94-CFB32284837D}" type="slidenum">
              <a:rPr lang="en-US" sz="1200"/>
              <a:pPr/>
              <a:t>71</a:t>
            </a:fld>
            <a:endParaRPr lang="en-US" sz="1200"/>
          </a:p>
        </p:txBody>
      </p:sp>
      <p:sp>
        <p:nvSpPr>
          <p:cNvPr id="155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multi-layer architecture and design principles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155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>
                <a:latin typeface="Verdana" charset="0"/>
                <a:ea typeface="ＭＳ Ｐゴシック" charset="0"/>
                <a:cs typeface="Times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can often reuse layers built by others that provide the services you need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7. Increase flexibility: you can add new facilities built on lower-level services, or replace higher-level layers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8.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Anticipate obsolescence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By isolating components in separate layers, the system becomes more resistant to obsolescence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9.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portability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All the dependent facilities can be isolated in one of the lower layers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10.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testability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Layers can be tested independently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11.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defensively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APIs of layers are natural places to build in rigorous assertion-checking</a:t>
            </a: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0118E39-C86F-324C-89E6-F1FEE08679A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57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57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730839C-9AA9-0E4E-B99F-F7C4F2C03B4C}" type="slidenum">
              <a:rPr lang="en-US" sz="1200"/>
              <a:pPr/>
              <a:t>72</a:t>
            </a:fld>
            <a:endParaRPr lang="en-US" sz="1200"/>
          </a:p>
        </p:txBody>
      </p:sp>
      <p:sp>
        <p:nvSpPr>
          <p:cNvPr id="157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The Client-Server and other distributed architectural patterns</a:t>
            </a: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There is at least one component that has the role of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server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, waiting for and then handling connections</a:t>
            </a: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There is at least one component that has the role of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client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, initiating connections in order to obtain some service</a:t>
            </a:r>
          </a:p>
          <a:p>
            <a:pPr lvl="1"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further extension is the Peer-to-Peer pattern</a:t>
            </a:r>
          </a:p>
          <a:p>
            <a:pPr lvl="2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A system composed of various software components that are distributed over several hosts</a:t>
            </a: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8A3458A-9C08-FC48-B144-74F4736E8C7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59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59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D1827B7-BDBD-6E42-A544-8F5541CDBCB8}" type="slidenum">
              <a:rPr lang="en-US" sz="1200"/>
              <a:pPr/>
              <a:t>73</a:t>
            </a:fld>
            <a:endParaRPr lang="en-US" sz="1200"/>
          </a:p>
        </p:txBody>
      </p:sp>
      <p:sp>
        <p:nvSpPr>
          <p:cNvPr id="159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An example of a distributed system</a:t>
            </a:r>
          </a:p>
        </p:txBody>
      </p:sp>
      <p:pic>
        <p:nvPicPr>
          <p:cNvPr id="15974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362200"/>
            <a:ext cx="8001000" cy="255587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06AC5CE-5712-4444-85EE-1CB419463A6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61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61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608F6B2-B177-CB49-8C15-9CA6E10E8F3E}" type="slidenum">
              <a:rPr lang="en-US" sz="1200"/>
              <a:pPr/>
              <a:t>74</a:t>
            </a:fld>
            <a:endParaRPr lang="en-US" sz="1200"/>
          </a:p>
        </p:txBody>
      </p:sp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distributed architecture and design principles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267200"/>
          </a:xfrm>
        </p:spPr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 sz="2200">
                <a:latin typeface="Verdana" charset="0"/>
                <a:ea typeface="ＭＳ Ｐゴシック" charset="0"/>
                <a:cs typeface="Times" charset="0"/>
              </a:rPr>
              <a:t>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Dividing the system into client and server processes is a strong way to divide the system</a:t>
            </a:r>
          </a:p>
          <a:p>
            <a:pPr lvl="2" algn="just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Each can be separately developed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2.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cohesion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server can provide a cohesive service to clients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3.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There is usually only one communication channel exchanging simple messages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4.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abstraction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Separate distributed components are often good abstractions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It is often possible to find suitable frameworks on which to build good distributed systems</a:t>
            </a:r>
          </a:p>
          <a:p>
            <a:pPr lvl="2" algn="just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However, client-server systems are often very application specific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C5C75C1-0990-5548-837F-97E8889117A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63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63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1724A19-F9AF-8F46-9C24-EDB45A2E8D40}" type="slidenum">
              <a:rPr lang="en-US" sz="1200"/>
              <a:pPr/>
              <a:t>75</a:t>
            </a:fld>
            <a:endParaRPr lang="en-US" sz="1200"/>
          </a:p>
        </p:txBody>
      </p:sp>
      <p:sp>
        <p:nvSpPr>
          <p:cNvPr id="163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distributed architecture and design principles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163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>
                <a:latin typeface="Verdana" charset="0"/>
                <a:ea typeface="ＭＳ Ｐゴシック" charset="0"/>
                <a:cs typeface="Times" charset="0"/>
              </a:rPr>
              <a:t>7.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for flexibility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Distributed systems can often be easily reconfigured by adding extra servers or clients 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9.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for portability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You can write clients for new platforms without having to port the server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10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for testability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You can test clients and servers independently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11.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defensively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You can put rigorous checks in the message handling code</a:t>
            </a:r>
            <a:endParaRPr lang="en-US" sz="24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01D70E7-66A4-9E43-91BB-51EDF3E417C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65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65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7ED2320-42E0-3945-B4E5-13304215905E}" type="slidenum">
              <a:rPr lang="en-US" sz="1200"/>
              <a:pPr/>
              <a:t>76</a:t>
            </a:fld>
            <a:endParaRPr lang="en-US" sz="1200"/>
          </a:p>
        </p:txBody>
      </p:sp>
      <p:sp>
        <p:nvSpPr>
          <p:cNvPr id="165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Broker architectural pattern</a:t>
            </a:r>
          </a:p>
        </p:txBody>
      </p:sp>
      <p:sp>
        <p:nvSpPr>
          <p:cNvPr id="165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Transparently distribute aspects of the software system to different nodes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An object can call methods of another object without knowing that this object is remotely located</a:t>
            </a:r>
            <a:endParaRPr lang="en-US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CORBA is a well-known open standard that allows you to build this kind of architecture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40E76F6-F86E-314D-B912-777B92E47FBC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67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67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6E7E779-51CB-A946-B91E-431AE1DFF73A}" type="slidenum">
              <a:rPr lang="en-US" sz="1200"/>
              <a:pPr/>
              <a:t>77</a:t>
            </a:fld>
            <a:endParaRPr lang="en-US" sz="1200"/>
          </a:p>
        </p:txBody>
      </p:sp>
      <p:sp>
        <p:nvSpPr>
          <p:cNvPr id="167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a Broker system</a:t>
            </a:r>
          </a:p>
        </p:txBody>
      </p:sp>
      <p:pic>
        <p:nvPicPr>
          <p:cNvPr id="16794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836863"/>
            <a:ext cx="8001000" cy="75565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42D5401-4E29-0C4C-B618-C7EF318AF70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69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69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60031A0-12FE-BC44-8A96-56973D12B2D5}" type="slidenum">
              <a:rPr lang="en-US" sz="1200"/>
              <a:pPr/>
              <a:t>78</a:t>
            </a:fld>
            <a:endParaRPr lang="en-US" sz="1200"/>
          </a:p>
        </p:txBody>
      </p:sp>
      <p:sp>
        <p:nvSpPr>
          <p:cNvPr id="169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broker architecture and design principles</a:t>
            </a:r>
          </a:p>
        </p:txBody>
      </p:sp>
      <p:sp>
        <p:nvSpPr>
          <p:cNvPr id="169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534400" cy="4800600"/>
          </a:xfrm>
        </p:spPr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 sz="2200">
                <a:latin typeface="Verdana" charset="0"/>
                <a:ea typeface="ＭＳ Ｐゴシック" charset="0"/>
                <a:cs typeface="Times" charset="0"/>
              </a:rPr>
              <a:t>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remote objects can be independently designed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5.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It is often possible to design the remote objects so that other systems can use them too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may be able to reuse remote objects that others have created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7.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flexibility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brokers can be updated as required, or the proxy can communicate with a different remote object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9.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portability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can write clients for new platforms while still accessing brokers and remote objects on other platforms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11.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defensively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can provide careful assertion checking in the remote objects</a:t>
            </a:r>
          </a:p>
          <a:p>
            <a:pPr lvl="1" eaLnBrk="1" hangingPunct="1"/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774596F-1CAF-C142-B3A2-57E4398F60B0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72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72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2913B79-719F-4F4D-A9BA-40297B109383}" type="slidenum">
              <a:rPr lang="en-US" sz="1200"/>
              <a:pPr/>
              <a:t>79</a:t>
            </a:fld>
            <a:endParaRPr lang="en-US" sz="1200"/>
          </a:p>
        </p:txBody>
      </p:sp>
      <p:sp>
        <p:nvSpPr>
          <p:cNvPr id="172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Transaction-Processing architectural pattern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172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process reads a series of inputs one by one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Each input describes a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transaction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– a command that typically some change to the data stored by the system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There is a transaction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dispatcher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component that decides what to do with each transaction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This dispatches a procedure call or message to one of a series of component that will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handle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the transaction</a:t>
            </a:r>
            <a:r>
              <a:rPr lang="en-US" sz="2000">
                <a:latin typeface="Verdana" charset="0"/>
                <a:ea typeface="ＭＳ Ｐゴシック" charset="0"/>
                <a:cs typeface="Times" charset="0"/>
              </a:rPr>
              <a:t>   </a:t>
            </a:r>
            <a:endParaRPr lang="en-GB" sz="2000">
              <a:latin typeface="Verdana" charset="0"/>
              <a:ea typeface="ＭＳ Ｐゴシック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9D14D78-A057-A941-B8CB-5C0E0C4A5D7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6BCE0A8-0755-4147-8AF8-787186B5BB88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Making decisions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To make each design decision, the software engineer uses:</a:t>
            </a:r>
          </a:p>
          <a:p>
            <a:pPr lvl="1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Knowledge of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requirements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design as created so far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technology available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software design principles and ‘best practices’</a:t>
            </a:r>
            <a:r>
              <a:rPr lang="en-US" altLang="ja-JP">
                <a:latin typeface="Verdana" charset="0"/>
                <a:ea typeface="ＭＳ Ｐゴシック" charset="0"/>
                <a:cs typeface="Times" charset="0"/>
              </a:rPr>
              <a:t> </a:t>
            </a:r>
          </a:p>
          <a:p>
            <a:pPr lvl="2"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what has worked well in the past</a:t>
            </a:r>
            <a:r>
              <a:rPr lang="en-US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F12A5-9D03-9C46-90EA-C9BFDC43FBB0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74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74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0931B20-146E-C447-9377-B6B19754045E}" type="slidenum">
              <a:rPr lang="en-US" sz="1200"/>
              <a:pPr/>
              <a:t>80</a:t>
            </a:fld>
            <a:endParaRPr lang="en-US" sz="1200"/>
          </a:p>
        </p:txBody>
      </p:sp>
      <p:sp>
        <p:nvSpPr>
          <p:cNvPr id="174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a transaction-processing system</a:t>
            </a:r>
          </a:p>
        </p:txBody>
      </p:sp>
      <p:pic>
        <p:nvPicPr>
          <p:cNvPr id="17408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293938"/>
            <a:ext cx="8001000" cy="1646237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E9D784-0956-2341-8A3F-3CA32C428D43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76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76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8849F1D-51F3-AD4D-B8AA-1C85225F1559}" type="slidenum">
              <a:rPr lang="en-US" sz="1200"/>
              <a:pPr/>
              <a:t>81</a:t>
            </a:fld>
            <a:endParaRPr lang="en-US" sz="1200"/>
          </a:p>
        </p:txBody>
      </p:sp>
      <p:sp>
        <p:nvSpPr>
          <p:cNvPr id="176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The transaction-processing architecture and design principles</a:t>
            </a:r>
          </a:p>
        </p:txBody>
      </p:sp>
      <p:sp>
        <p:nvSpPr>
          <p:cNvPr id="176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>
                <a:latin typeface="Verdana" charset="0"/>
                <a:ea typeface="ＭＳ Ｐゴシック" charset="0"/>
                <a:cs typeface="Times" charset="0"/>
              </a:rPr>
              <a:t>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transaction handlers are suitable system divisions that you can give to separate software engineers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2.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cohesion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Transaction handlers are naturally cohesive units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3.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Separating the dispatcher from the handlers tends to reduce coupling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7.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flexibility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can readily add new transaction handlers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11.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defensively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can add assertion checking in each transaction handler and/or in the dispatcher</a:t>
            </a:r>
          </a:p>
          <a:p>
            <a:pPr lvl="1" eaLnBrk="1" hangingPunct="1"/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B5F81A6-85CB-734F-B078-C20DA75D5638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78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78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9D71A94-8875-8249-A69E-08038A15304F}" type="slidenum">
              <a:rPr lang="en-US" sz="1200"/>
              <a:pPr/>
              <a:t>82</a:t>
            </a:fld>
            <a:endParaRPr lang="en-US" sz="12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GB" sz="3200">
                <a:latin typeface="Verdana" charset="0"/>
                <a:ea typeface="ＭＳ Ｐゴシック" charset="0"/>
                <a:cs typeface="Times" charset="0"/>
              </a:rPr>
              <a:t>The Pipe-and-Filter architectural pattern</a:t>
            </a:r>
            <a:r>
              <a:rPr lang="en-US">
                <a:latin typeface="Verdana" charset="0"/>
                <a:ea typeface="ＭＳ Ｐゴシック" charset="0"/>
                <a:cs typeface="Times" charset="0"/>
              </a:rPr>
              <a:t> </a:t>
            </a:r>
          </a:p>
        </p:txBody>
      </p:sp>
      <p:sp>
        <p:nvSpPr>
          <p:cNvPr id="178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A stream of data, in a relatively simple format, is passed through a series of processes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Each of which transforms it in some way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Data is constantly fed into the pipeline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processes work concurrently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architecture is very flexible</a:t>
            </a: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Almost all the components could be removed</a:t>
            </a:r>
            <a:endParaRPr lang="en-US" sz="18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Components could be replaced</a:t>
            </a:r>
            <a:endParaRPr lang="en-US" sz="18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New components could be inserted</a:t>
            </a:r>
            <a:endParaRPr lang="en-US" sz="1800">
              <a:latin typeface="Verdana" charset="0"/>
              <a:ea typeface="ＭＳ Ｐゴシック" charset="0"/>
              <a:cs typeface="Times" charset="0"/>
            </a:endParaRPr>
          </a:p>
          <a:p>
            <a:pPr lvl="2" eaLnBrk="1" hangingPunct="1"/>
            <a:r>
              <a:rPr lang="en-GB" sz="1800">
                <a:latin typeface="Verdana" charset="0"/>
                <a:ea typeface="ＭＳ Ｐゴシック" charset="0"/>
                <a:cs typeface="Times" charset="0"/>
              </a:rPr>
              <a:t>Certain components could be reordered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303BFA6-C3B2-DD4D-8DF5-E6C28772F44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80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80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D53459F-1AE8-734B-927E-BB8D8F58C2E1}" type="slidenum">
              <a:rPr lang="en-US" sz="1200"/>
              <a:pPr/>
              <a:t>83</a:t>
            </a:fld>
            <a:endParaRPr lang="en-US" sz="1200"/>
          </a:p>
        </p:txBody>
      </p:sp>
      <p:sp>
        <p:nvSpPr>
          <p:cNvPr id="180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>
                <a:latin typeface="Verdana" charset="0"/>
                <a:ea typeface="ＭＳ Ｐゴシック" charset="0"/>
                <a:cs typeface="Times" charset="0"/>
              </a:rPr>
              <a:t>The Pipe-and-Filter architectural pattern</a:t>
            </a:r>
            <a:endParaRPr lang="en-US" sz="3600">
              <a:latin typeface="Verdana" charset="0"/>
              <a:ea typeface="ＭＳ Ｐゴシック" charset="0"/>
              <a:cs typeface="Times" charset="0"/>
            </a:endParaRPr>
          </a:p>
        </p:txBody>
      </p:sp>
      <p:pic>
        <p:nvPicPr>
          <p:cNvPr id="18022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752600"/>
            <a:ext cx="7772400" cy="426720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BA4ADE3-6525-7E45-B35B-3C6359A98B4D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82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82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C7638A5-ADE5-6747-850C-A808E0E75982}" type="slidenum">
              <a:rPr lang="en-US" sz="1200"/>
              <a:pPr/>
              <a:t>84</a:t>
            </a:fld>
            <a:endParaRPr lang="en-US" sz="1200"/>
          </a:p>
        </p:txBody>
      </p:sp>
      <p:sp>
        <p:nvSpPr>
          <p:cNvPr id="182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a pipe-and-filter system</a:t>
            </a:r>
          </a:p>
        </p:txBody>
      </p:sp>
      <p:pic>
        <p:nvPicPr>
          <p:cNvPr id="18227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24063"/>
            <a:ext cx="7848600" cy="3233737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772ABE0-62A0-E04F-9197-6B9DBDD23DE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84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84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9B867E1-5582-3A47-97DD-8F46270C53FF}" type="slidenum">
              <a:rPr lang="en-US" sz="1200"/>
              <a:pPr/>
              <a:t>85</a:t>
            </a:fld>
            <a:endParaRPr lang="en-US" sz="1200"/>
          </a:p>
        </p:txBody>
      </p:sp>
      <p:sp>
        <p:nvSpPr>
          <p:cNvPr id="184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pipe-and-filter architecture and design principles</a:t>
            </a:r>
          </a:p>
        </p:txBody>
      </p:sp>
      <p:sp>
        <p:nvSpPr>
          <p:cNvPr id="184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1.</a:t>
            </a:r>
            <a:r>
              <a:rPr lang="en-GB">
                <a:latin typeface="Verdana" charset="0"/>
                <a:ea typeface="ＭＳ Ｐゴシック" charset="0"/>
                <a:cs typeface="Times" charset="0"/>
              </a:rPr>
              <a:t>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separate processes can be independently designed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2.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cohesion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processes have functional cohesion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3. 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processes have only one input and one output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4.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abstraction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pipeline components are often good abstractions, hiding their internal details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5.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processes can often be used in many different contexts</a:t>
            </a:r>
          </a:p>
          <a:p>
            <a:pPr lvl="1"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It is often possible to find reusable components to insert into a pipeline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89DA343-0A9D-9F42-9709-7E777ADA827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86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86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EC022F8-A8E1-D444-BF5D-0CA1B25B31B5}" type="slidenum">
              <a:rPr lang="en-US" sz="1200"/>
              <a:pPr/>
              <a:t>86</a:t>
            </a:fld>
            <a:endParaRPr lang="en-US" sz="1200"/>
          </a:p>
        </p:txBody>
      </p:sp>
      <p:sp>
        <p:nvSpPr>
          <p:cNvPr id="186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pipe-and-filter architecture and design principles</a:t>
            </a:r>
            <a:endParaRPr lang="en-GB">
              <a:latin typeface="Verdana" charset="0"/>
              <a:ea typeface="ＭＳ Ｐゴシック" charset="0"/>
              <a:cs typeface="Times" charset="0"/>
            </a:endParaRPr>
          </a:p>
        </p:txBody>
      </p:sp>
      <p:sp>
        <p:nvSpPr>
          <p:cNvPr id="186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>
                <a:latin typeface="Verdana" charset="0"/>
                <a:ea typeface="ＭＳ Ｐゴシック" charset="0"/>
                <a:cs typeface="Times" charset="0"/>
              </a:rPr>
              <a:t>7.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for flexibility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There are several ways in which the system is flexible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10.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for testability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It is normally easy to test the individual processes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11. </a:t>
            </a:r>
            <a:r>
              <a:rPr lang="en-GB" sz="2400" i="1">
                <a:latin typeface="Verdana" charset="0"/>
                <a:ea typeface="ＭＳ Ｐゴシック" charset="0"/>
                <a:cs typeface="Times" charset="0"/>
              </a:rPr>
              <a:t>Design defensively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: You rigorously check the inputs of each component, or else you can use design by contract</a:t>
            </a:r>
            <a:endParaRPr lang="en-US" sz="24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159ED72-8BB2-BC41-9922-486D9D364ED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88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88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F44671F-EEB1-774F-81AF-E7F8E81C337E}" type="slidenum">
              <a:rPr lang="en-US" sz="1200"/>
              <a:pPr/>
              <a:t>87</a:t>
            </a:fld>
            <a:endParaRPr lang="en-US" sz="1200"/>
          </a:p>
        </p:txBody>
      </p:sp>
      <p:sp>
        <p:nvSpPr>
          <p:cNvPr id="188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Verdana" charset="0"/>
                <a:ea typeface="ＭＳ Ｐゴシック" charset="0"/>
                <a:cs typeface="Times" charset="0"/>
              </a:rPr>
              <a:t>The Model-View-Controller (MVC) architectural pattern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88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Verdana" charset="0"/>
                <a:ea typeface="ＭＳ Ｐゴシック" charset="0"/>
                <a:cs typeface="Times" charset="0"/>
              </a:rPr>
              <a:t>A</a:t>
            </a:r>
            <a:r>
              <a:rPr lang="en-GB" sz="2400">
                <a:latin typeface="Verdana" charset="0"/>
                <a:ea typeface="ＭＳ Ｐゴシック" charset="0"/>
                <a:cs typeface="Times" charset="0"/>
              </a:rPr>
              <a:t>n architectural pattern used to help separate the user interface layer from other parts of the system</a:t>
            </a: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model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contains the underlying classes whose instances are to be viewed and manipulated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view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contains objects used to render the appearance of the data from the model in the user interface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controller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 contains the objects that control and handle the user’s interaction with the view and the model</a:t>
            </a:r>
          </a:p>
          <a:p>
            <a:pPr lvl="1" eaLnBrk="1" hangingPunct="1"/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The Observable design pattern is normally used to separate the model from the view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3198D42-4B8A-8D48-B2B8-162893CF044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90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90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2674D94-287B-5040-A6F0-B61F0E0A9CF6}" type="slidenum">
              <a:rPr lang="en-US" sz="1200"/>
              <a:pPr/>
              <a:t>88</a:t>
            </a:fld>
            <a:endParaRPr lang="en-US" sz="1200"/>
          </a:p>
        </p:txBody>
      </p:sp>
      <p:sp>
        <p:nvSpPr>
          <p:cNvPr id="190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the MVC architecture for the UI</a:t>
            </a:r>
          </a:p>
        </p:txBody>
      </p:sp>
      <p:pic>
        <p:nvPicPr>
          <p:cNvPr id="19046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293938"/>
            <a:ext cx="8001000" cy="257175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9957EC7-677C-4D44-87A8-A8FAC4AA45C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92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92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1BF432B-A6C3-4C46-B2CB-874DEB08CD95}" type="slidenum">
              <a:rPr lang="en-US" sz="1200"/>
              <a:pPr/>
              <a:t>89</a:t>
            </a:fld>
            <a:endParaRPr lang="en-US" sz="1200"/>
          </a:p>
        </p:txBody>
      </p:sp>
      <p:sp>
        <p:nvSpPr>
          <p:cNvPr id="192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MVC in Web architecture</a:t>
            </a:r>
          </a:p>
        </p:txBody>
      </p:sp>
      <p:sp>
        <p:nvSpPr>
          <p:cNvPr id="192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267200"/>
          </a:xfrm>
        </p:spPr>
        <p:txBody>
          <a:bodyPr/>
          <a:lstStyle/>
          <a:p>
            <a:pPr eaLnBrk="1" hangingPunct="1"/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2518" name="Rectangle 4"/>
          <p:cNvSpPr>
            <a:spLocks noChangeArrowheads="1"/>
          </p:cNvSpPr>
          <p:nvPr/>
        </p:nvSpPr>
        <p:spPr bwMode="auto">
          <a:xfrm>
            <a:off x="762000" y="1447800"/>
            <a:ext cx="7543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o"/>
            </a:pPr>
            <a:endParaRPr lang="en-US" sz="300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US" sz="2600"/>
              <a:t>The </a:t>
            </a:r>
            <a:r>
              <a:rPr lang="en-US" sz="2600" i="1"/>
              <a:t>View</a:t>
            </a:r>
            <a:r>
              <a:rPr lang="en-US" sz="2600"/>
              <a:t> component generates the HTML code to be displayed by the browser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2600">
                <a:cs typeface="Times" charset="0"/>
              </a:rPr>
              <a:t>The </a:t>
            </a:r>
            <a:r>
              <a:rPr lang="en-GB" sz="2600" i="1">
                <a:cs typeface="Times" charset="0"/>
              </a:rPr>
              <a:t>Controller</a:t>
            </a:r>
            <a:r>
              <a:rPr lang="en-GB" sz="2600">
                <a:cs typeface="Times" charset="0"/>
              </a:rPr>
              <a:t> is the component that interprets ‘HTTP post’ transmissions coming back from the browser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n"/>
            </a:pPr>
            <a:r>
              <a:rPr lang="en-GB" sz="2600">
                <a:cs typeface="Times" charset="0"/>
              </a:rPr>
              <a:t>The </a:t>
            </a:r>
            <a:r>
              <a:rPr lang="en-GB" sz="2600" i="1">
                <a:cs typeface="Times" charset="0"/>
              </a:rPr>
              <a:t>Model</a:t>
            </a:r>
            <a:r>
              <a:rPr lang="en-GB" sz="2600">
                <a:cs typeface="Times" charset="0"/>
              </a:rPr>
              <a:t> is the underlying system that manages the information</a:t>
            </a:r>
            <a:endParaRPr lang="en-US" sz="2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F83BCF-8876-7348-A9EE-B3C3C331BA55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E6EA45A-9B2D-4A42-B142-8D1C4630475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Design space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20037" cy="4267200"/>
          </a:xfrm>
        </p:spPr>
        <p:txBody>
          <a:bodyPr/>
          <a:lstStyle/>
          <a:p>
            <a:pPr eaLnBrk="1" hangingPunct="1"/>
            <a:r>
              <a:rPr lang="en-GB" sz="2600">
                <a:latin typeface="Verdana" charset="0"/>
                <a:ea typeface="ＭＳ Ｐゴシック" charset="0"/>
                <a:cs typeface="Times" charset="0"/>
              </a:rPr>
              <a:t>The space of possible designs that could be achieved by choosing different sets of alternatives is often called the </a:t>
            </a:r>
            <a:r>
              <a:rPr lang="en-GB" sz="2600" i="1">
                <a:latin typeface="Verdana" charset="0"/>
                <a:ea typeface="ＭＳ Ｐゴシック" charset="0"/>
                <a:cs typeface="Times" charset="0"/>
              </a:rPr>
              <a:t>design space</a:t>
            </a: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US" sz="2200">
                <a:latin typeface="Verdana" charset="0"/>
                <a:ea typeface="ＭＳ Ｐゴシック" charset="0"/>
              </a:rPr>
              <a:t>For example:</a:t>
            </a:r>
          </a:p>
          <a:p>
            <a:pPr eaLnBrk="1" hangingPunct="1"/>
            <a:endParaRPr lang="en-US" sz="26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6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867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9625" y="4038600"/>
            <a:ext cx="7434263" cy="20923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95AA0E1-F384-4F44-A159-9C0D521E80D6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94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94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E977137-900A-CA41-B70D-98147752B0A7}" type="slidenum">
              <a:rPr lang="en-US" sz="1200"/>
              <a:pPr/>
              <a:t>90</a:t>
            </a:fld>
            <a:endParaRPr lang="en-US" sz="1200"/>
          </a:p>
        </p:txBody>
      </p:sp>
      <p:sp>
        <p:nvSpPr>
          <p:cNvPr id="194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MVC architecture and design principles</a:t>
            </a:r>
          </a:p>
        </p:txBody>
      </p:sp>
      <p:sp>
        <p:nvSpPr>
          <p:cNvPr id="194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991600" cy="4800600"/>
          </a:xfrm>
        </p:spPr>
        <p:txBody>
          <a:bodyPr/>
          <a:lstStyle/>
          <a:p>
            <a:pPr lvl="1" algn="just" eaLnBrk="1" hangingPunct="1">
              <a:buFont typeface="Wingdings" charset="0"/>
              <a:buNone/>
            </a:pPr>
            <a:r>
              <a:rPr lang="en-GB" sz="2200">
                <a:latin typeface="Verdana" charset="0"/>
                <a:ea typeface="ＭＳ Ｐゴシック" charset="0"/>
                <a:cs typeface="Times" charset="0"/>
              </a:rPr>
              <a:t>1.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three components can be somewhat independently designed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2.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cohesion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components have stronger layer cohesion than if the view and controller were together in a single UI layer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3.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communication channels between the three components are minimal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The view and controller normally make extensive use of reusable components for various kinds of UI controls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7.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flexibility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It is usually quite easy to change the UI by changing the view, the controller, or both</a:t>
            </a:r>
          </a:p>
          <a:p>
            <a:pPr lvl="1" algn="just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10. </a:t>
            </a:r>
            <a:r>
              <a:rPr lang="en-GB" sz="2000" i="1">
                <a:latin typeface="Verdana" charset="0"/>
                <a:ea typeface="ＭＳ Ｐゴシック" charset="0"/>
                <a:cs typeface="Times" charset="0"/>
              </a:rPr>
              <a:t>Design for testability</a:t>
            </a:r>
            <a:r>
              <a:rPr lang="en-GB" sz="2000">
                <a:latin typeface="Verdana" charset="0"/>
                <a:ea typeface="ＭＳ Ｐゴシック" charset="0"/>
                <a:cs typeface="Times" charset="0"/>
              </a:rPr>
              <a:t>: You can test the application separately from the UI</a:t>
            </a:r>
            <a:endParaRPr lang="en-US" sz="20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A0C0040-3850-2947-B7CD-6CF18A253B5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96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96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089AFC7-D23E-784D-805B-0EDAE3ED5D6E}" type="slidenum">
              <a:rPr lang="en-US" sz="1200"/>
              <a:pPr/>
              <a:t>91</a:t>
            </a:fld>
            <a:endParaRPr lang="en-US" sz="1200"/>
          </a:p>
        </p:txBody>
      </p:sp>
      <p:sp>
        <p:nvSpPr>
          <p:cNvPr id="196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Service-oriented architectural pattern</a:t>
            </a:r>
          </a:p>
        </p:txBody>
      </p:sp>
      <p:sp>
        <p:nvSpPr>
          <p:cNvPr id="196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This architecture organizes an application as a collection of services that communicates using well-defined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In the context of the Internet, the services are called </a:t>
            </a:r>
            <a:r>
              <a:rPr lang="en-US" sz="2000" i="1">
                <a:latin typeface="Verdana" charset="0"/>
                <a:ea typeface="ＭＳ Ｐゴシック" charset="0"/>
              </a:rPr>
              <a:t>Web services</a:t>
            </a:r>
            <a:r>
              <a:rPr lang="en-US" sz="200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A web service is an application, accessible through the Internet, that can be integrated  with other services to form a complete system</a:t>
            </a:r>
            <a:endParaRPr lang="en-US" sz="2000" i="1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different components generally communicate with each other using open standards such as XML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Verdan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46E29EC-FFCE-4B42-87F4-FCB32493053A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198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198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1F09D35-099F-8F44-A1AB-F27D8B6C932D}" type="slidenum">
              <a:rPr lang="en-US" sz="1200"/>
              <a:pPr/>
              <a:t>92</a:t>
            </a:fld>
            <a:endParaRPr lang="en-US" sz="1200"/>
          </a:p>
        </p:txBody>
      </p:sp>
      <p:sp>
        <p:nvSpPr>
          <p:cNvPr id="198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a service-oriented application</a:t>
            </a:r>
          </a:p>
        </p:txBody>
      </p:sp>
      <p:pic>
        <p:nvPicPr>
          <p:cNvPr id="1986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738313"/>
            <a:ext cx="70294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DD93AFF-2D57-3F47-8B56-11CC203C31BF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00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00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0B60D9C-5B6B-2C45-8961-63420216AE88}" type="slidenum">
              <a:rPr lang="en-US" sz="1200"/>
              <a:pPr/>
              <a:t>93</a:t>
            </a:fld>
            <a:endParaRPr lang="en-US" sz="1200"/>
          </a:p>
        </p:txBody>
      </p:sp>
      <p:sp>
        <p:nvSpPr>
          <p:cNvPr id="200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The Service-oriented architecture and design principles</a:t>
            </a:r>
          </a:p>
        </p:txBody>
      </p:sp>
      <p:sp>
        <p:nvSpPr>
          <p:cNvPr id="200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800600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1.</a:t>
            </a:r>
            <a:r>
              <a:rPr lang="en-GB">
                <a:latin typeface="Verdana" charset="0"/>
                <a:ea typeface="ＭＳ Ｐゴシック" charset="0"/>
              </a:rPr>
              <a:t> </a:t>
            </a:r>
            <a:r>
              <a:rPr lang="en-GB" sz="2000" i="1">
                <a:latin typeface="Verdana" charset="0"/>
                <a:ea typeface="ＭＳ Ｐゴシック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</a:rPr>
              <a:t>: The application is made of independently designed services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2. </a:t>
            </a:r>
            <a:r>
              <a:rPr lang="en-GB" sz="2000" i="1">
                <a:latin typeface="Verdana" charset="0"/>
                <a:ea typeface="ＭＳ Ｐゴシック" charset="0"/>
              </a:rPr>
              <a:t>Increase cohesion</a:t>
            </a:r>
            <a:r>
              <a:rPr lang="en-GB" sz="2000">
                <a:latin typeface="Verdana" charset="0"/>
                <a:ea typeface="ＭＳ Ｐゴシック" charset="0"/>
              </a:rPr>
              <a:t>: The Web services are structured as layers and generally have good functional cohesion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3. </a:t>
            </a:r>
            <a:r>
              <a:rPr lang="en-GB" sz="2000" i="1">
                <a:latin typeface="Verdana" charset="0"/>
                <a:ea typeface="ＭＳ Ｐゴシック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</a:rPr>
              <a:t>: Web-based applications are loosely coupled built by binding together distributed components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5. </a:t>
            </a:r>
            <a:r>
              <a:rPr lang="en-GB" sz="2000" i="1">
                <a:latin typeface="Verdana" charset="0"/>
                <a:ea typeface="ＭＳ Ｐゴシック" charset="0"/>
              </a:rPr>
              <a:t>Increase reusability</a:t>
            </a:r>
            <a:r>
              <a:rPr lang="en-GB" sz="2000">
                <a:latin typeface="Verdana" charset="0"/>
                <a:ea typeface="ＭＳ Ｐゴシック" charset="0"/>
              </a:rPr>
              <a:t>: A Web service is a highly reusable component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</a:rPr>
              <a:t>: Web-based applications are built by reusing existing Web services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8. </a:t>
            </a:r>
            <a:r>
              <a:rPr lang="en-GB" sz="2000" i="1">
                <a:latin typeface="Verdana" charset="0"/>
                <a:ea typeface="ＭＳ Ｐゴシック" charset="0"/>
              </a:rPr>
              <a:t>Anticipate obsolescence</a:t>
            </a:r>
            <a:r>
              <a:rPr lang="en-GB" sz="2000">
                <a:latin typeface="Verdana" charset="0"/>
                <a:ea typeface="ＭＳ Ｐゴシック" charset="0"/>
              </a:rPr>
              <a:t>: Obsolete services can be replaced by new implementation without impacting the applications that use them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40875D0-545D-3C4E-AB04-79785492573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02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02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584CA60-CA9F-4D40-BCE4-94E34AD5E7F0}" type="slidenum">
              <a:rPr lang="en-US" sz="1200"/>
              <a:pPr/>
              <a:t>94</a:t>
            </a:fld>
            <a:endParaRPr lang="en-US" sz="1200"/>
          </a:p>
        </p:txBody>
      </p:sp>
      <p:sp>
        <p:nvSpPr>
          <p:cNvPr id="2027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The Service-oriented architecture and design principles</a:t>
            </a:r>
          </a:p>
        </p:txBody>
      </p:sp>
      <p:sp>
        <p:nvSpPr>
          <p:cNvPr id="202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543800" cy="4800600"/>
          </a:xfrm>
          <a:noFill/>
        </p:spPr>
        <p:txBody>
          <a:bodyPr/>
          <a:lstStyle/>
          <a:p>
            <a:pPr lvl="1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</a:rPr>
              <a:t>9.</a:t>
            </a:r>
            <a:r>
              <a:rPr lang="en-GB">
                <a:latin typeface="Verdana" charset="0"/>
                <a:ea typeface="ＭＳ Ｐゴシック" charset="0"/>
              </a:rPr>
              <a:t> </a:t>
            </a:r>
            <a:r>
              <a:rPr lang="en-GB" sz="2400" i="1">
                <a:latin typeface="Verdana" charset="0"/>
                <a:ea typeface="ＭＳ Ｐゴシック" charset="0"/>
              </a:rPr>
              <a:t>Design for portability</a:t>
            </a:r>
            <a:r>
              <a:rPr lang="en-GB" sz="2400">
                <a:latin typeface="Verdana" charset="0"/>
                <a:ea typeface="ＭＳ Ｐゴシック" charset="0"/>
              </a:rPr>
              <a:t>: A service can be implemented on any platform that supports the required standards</a:t>
            </a:r>
          </a:p>
          <a:p>
            <a:pPr lvl="1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</a:rPr>
              <a:t>10. </a:t>
            </a:r>
            <a:r>
              <a:rPr lang="en-GB" sz="2400" i="1">
                <a:latin typeface="Verdana" charset="0"/>
                <a:ea typeface="ＭＳ Ｐゴシック" charset="0"/>
              </a:rPr>
              <a:t>Design for testability</a:t>
            </a:r>
            <a:r>
              <a:rPr lang="en-GB" sz="2400">
                <a:latin typeface="Verdana" charset="0"/>
                <a:ea typeface="ＭＳ Ｐゴシック" charset="0"/>
              </a:rPr>
              <a:t>: Each service can be tested independently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Verdana" charset="0"/>
                <a:ea typeface="ＭＳ Ｐゴシック" charset="0"/>
              </a:rPr>
              <a:t>11. </a:t>
            </a:r>
            <a:r>
              <a:rPr lang="en-US" sz="2400" i="1">
                <a:latin typeface="Verdana" charset="0"/>
                <a:ea typeface="ＭＳ Ｐゴシック" charset="0"/>
              </a:rPr>
              <a:t>Design defensively</a:t>
            </a:r>
            <a:r>
              <a:rPr lang="en-US" sz="2400">
                <a:latin typeface="Verdana" charset="0"/>
                <a:ea typeface="ＭＳ Ｐゴシック" charset="0"/>
              </a:rPr>
              <a:t>: Web services enforce defensive design since different applications can access the service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2128FEB-06C6-7A48-8941-8CB4B8AACBE7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048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04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BDA7042-2FDF-F340-B684-C0FCFC6B978C}" type="slidenum">
              <a:rPr lang="en-US" sz="1200"/>
              <a:pPr/>
              <a:t>95</a:t>
            </a:fld>
            <a:endParaRPr lang="en-US" sz="1200"/>
          </a:p>
        </p:txBody>
      </p:sp>
      <p:sp>
        <p:nvSpPr>
          <p:cNvPr id="204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The Message-oriented architectural pattern </a:t>
            </a:r>
          </a:p>
        </p:txBody>
      </p:sp>
      <p:sp>
        <p:nvSpPr>
          <p:cNvPr id="204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26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Verdana" charset="0"/>
                <a:ea typeface="ＭＳ Ｐゴシック" charset="0"/>
                <a:cs typeface="ＭＳ Ｐゴシック" charset="0"/>
              </a:rPr>
              <a:t>Under this architecture, the different sub-systems communicate and collaborate to accomplish some task only by exchanging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Also known as Message-oriented Middleware (MOM)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core of this architecture is an application-to-application messaging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Senders and receivers need only to know what are the message formats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In addition, the communicating applications do not have to be available at the same time (i.e. messages can be made persistent)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The self-contained messages are sent by one component (the </a:t>
            </a:r>
            <a:r>
              <a:rPr lang="en-US" sz="2000" i="1">
                <a:latin typeface="Verdana" charset="0"/>
                <a:ea typeface="ＭＳ Ｐゴシック" charset="0"/>
              </a:rPr>
              <a:t>publisher</a:t>
            </a:r>
            <a:r>
              <a:rPr lang="en-US" sz="2000">
                <a:latin typeface="Verdana" charset="0"/>
                <a:ea typeface="ＭＳ Ｐゴシック" charset="0"/>
              </a:rPr>
              <a:t>) through virtual channels (</a:t>
            </a:r>
            <a:r>
              <a:rPr lang="en-US" sz="2000" i="1">
                <a:latin typeface="Verdana" charset="0"/>
                <a:ea typeface="ＭＳ Ｐゴシック" charset="0"/>
              </a:rPr>
              <a:t>topics</a:t>
            </a:r>
            <a:r>
              <a:rPr lang="en-US" sz="2000">
                <a:latin typeface="Verdana" charset="0"/>
                <a:ea typeface="ＭＳ Ｐゴシック" charset="0"/>
              </a:rPr>
              <a:t>) to which other interested software components can subscribe (</a:t>
            </a:r>
            <a:r>
              <a:rPr lang="en-US" sz="2000" i="1">
                <a:latin typeface="Verdana" charset="0"/>
                <a:ea typeface="ＭＳ Ｐゴシック" charset="0"/>
              </a:rPr>
              <a:t>subscribers</a:t>
            </a:r>
            <a:r>
              <a:rPr lang="en-US" sz="2000">
                <a:latin typeface="Verdana" charset="0"/>
                <a:ea typeface="ＭＳ Ｐゴシック" charset="0"/>
              </a:rPr>
              <a:t>)</a:t>
            </a:r>
            <a:endParaRPr lang="en-US" sz="1900"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FCFD8D4-7C57-4E43-8FCD-1DE35F8FBDC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06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06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FC3D210-C4EC-A24A-A21F-9BFEFE18F624}" type="slidenum">
              <a:rPr lang="en-US" sz="1200"/>
              <a:pPr/>
              <a:t>96</a:t>
            </a:fld>
            <a:endParaRPr lang="en-US" sz="1200"/>
          </a:p>
        </p:txBody>
      </p:sp>
      <p:sp>
        <p:nvSpPr>
          <p:cNvPr id="206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 of a Message-oriented application</a:t>
            </a:r>
          </a:p>
        </p:txBody>
      </p:sp>
      <p:pic>
        <p:nvPicPr>
          <p:cNvPr id="2068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47850"/>
            <a:ext cx="734377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02DB310-18CA-C84E-A5D8-773CACC95589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088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08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6250A53-55C6-0842-A80E-62B0F83B75AD}" type="slidenum">
              <a:rPr lang="en-US" sz="1200"/>
              <a:pPr/>
              <a:t>97</a:t>
            </a:fld>
            <a:endParaRPr lang="en-US" sz="1200"/>
          </a:p>
        </p:txBody>
      </p:sp>
      <p:sp>
        <p:nvSpPr>
          <p:cNvPr id="208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The Message-oriented architecture and design principles</a:t>
            </a:r>
          </a:p>
        </p:txBody>
      </p:sp>
      <p:sp>
        <p:nvSpPr>
          <p:cNvPr id="208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800600"/>
          </a:xfrm>
          <a:noFill/>
        </p:spPr>
        <p:txBody>
          <a:bodyPr/>
          <a:lstStyle/>
          <a:p>
            <a:pPr lvl="1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1. </a:t>
            </a:r>
            <a:r>
              <a:rPr lang="en-GB" sz="2000" i="1">
                <a:latin typeface="Verdana" charset="0"/>
                <a:ea typeface="ＭＳ Ｐゴシック" charset="0"/>
              </a:rPr>
              <a:t>Divide and conquer</a:t>
            </a:r>
            <a:r>
              <a:rPr lang="en-GB" sz="2000">
                <a:latin typeface="Verdana" charset="0"/>
                <a:ea typeface="ＭＳ Ｐゴシック" charset="0"/>
              </a:rPr>
              <a:t>: The application is made of isolated software components</a:t>
            </a:r>
          </a:p>
          <a:p>
            <a:pPr lvl="1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3. </a:t>
            </a:r>
            <a:r>
              <a:rPr lang="en-GB" sz="2000" i="1">
                <a:latin typeface="Verdana" charset="0"/>
                <a:ea typeface="ＭＳ Ｐゴシック" charset="0"/>
              </a:rPr>
              <a:t>Reduce coupling</a:t>
            </a:r>
            <a:r>
              <a:rPr lang="en-GB" sz="2000">
                <a:latin typeface="Verdana" charset="0"/>
                <a:ea typeface="ＭＳ Ｐゴシック" charset="0"/>
              </a:rPr>
              <a:t>: The components are loosely coupled since they share only data format</a:t>
            </a:r>
          </a:p>
          <a:p>
            <a:pPr lvl="1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4. </a:t>
            </a:r>
            <a:r>
              <a:rPr lang="en-GB" sz="2000" i="1">
                <a:latin typeface="Verdana" charset="0"/>
                <a:ea typeface="ＭＳ Ｐゴシック" charset="0"/>
              </a:rPr>
              <a:t>Increase abstraction</a:t>
            </a:r>
            <a:r>
              <a:rPr lang="en-GB" sz="2000">
                <a:latin typeface="Verdana" charset="0"/>
                <a:ea typeface="ＭＳ Ｐゴシック" charset="0"/>
              </a:rPr>
              <a:t>: The prescribed format of the messages are generally simple to manipulate, all the application details being hidden behind the messaging system</a:t>
            </a:r>
          </a:p>
          <a:p>
            <a:pPr lvl="1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5. </a:t>
            </a:r>
            <a:r>
              <a:rPr lang="en-GB" sz="2000" i="1">
                <a:latin typeface="Verdana" charset="0"/>
                <a:ea typeface="ＭＳ Ｐゴシック" charset="0"/>
              </a:rPr>
              <a:t>Increase reusability</a:t>
            </a:r>
            <a:r>
              <a:rPr lang="en-GB" sz="2000">
                <a:latin typeface="Verdana" charset="0"/>
                <a:ea typeface="ＭＳ Ｐゴシック" charset="0"/>
              </a:rPr>
              <a:t>: A component will be resusable is the message formats are flexible enough</a:t>
            </a:r>
          </a:p>
          <a:p>
            <a:pPr lvl="1" eaLnBrk="1" hangingPunct="1">
              <a:buFont typeface="Wingdings" charset="0"/>
              <a:buNone/>
            </a:pPr>
            <a:r>
              <a:rPr lang="en-GB" sz="2000">
                <a:latin typeface="Verdana" charset="0"/>
                <a:ea typeface="ＭＳ Ｐゴシック" charset="0"/>
              </a:rPr>
              <a:t>6. </a:t>
            </a:r>
            <a:r>
              <a:rPr lang="en-GB" sz="2000" i="1">
                <a:latin typeface="Verdana" charset="0"/>
                <a:ea typeface="ＭＳ Ｐゴシック" charset="0"/>
              </a:rPr>
              <a:t>Increase reuse</a:t>
            </a:r>
            <a:r>
              <a:rPr lang="en-GB" sz="2000">
                <a:latin typeface="Verdana" charset="0"/>
                <a:ea typeface="ＭＳ Ｐゴシック" charset="0"/>
              </a:rPr>
              <a:t>: The components can be reused as long as the new system adhere to the proposed message formats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308B95E-658F-334A-91DD-6C7CD112AADE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10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10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196E1D10-599A-A44B-8CD1-21ED92E71336}" type="slidenum">
              <a:rPr lang="en-US" sz="1200"/>
              <a:pPr/>
              <a:t>98</a:t>
            </a:fld>
            <a:endParaRPr lang="en-US" sz="1200"/>
          </a:p>
        </p:txBody>
      </p:sp>
      <p:sp>
        <p:nvSpPr>
          <p:cNvPr id="210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543800" cy="4267200"/>
          </a:xfrm>
          <a:noFill/>
        </p:spPr>
        <p:txBody>
          <a:bodyPr/>
          <a:lstStyle/>
          <a:p>
            <a:pPr lvl="1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</a:rPr>
              <a:t>7. </a:t>
            </a:r>
            <a:r>
              <a:rPr lang="en-GB" sz="2400" i="1">
                <a:latin typeface="Verdana" charset="0"/>
                <a:ea typeface="ＭＳ Ｐゴシック" charset="0"/>
              </a:rPr>
              <a:t>Design for flexibility</a:t>
            </a:r>
            <a:r>
              <a:rPr lang="en-GB" sz="2400">
                <a:latin typeface="Verdana" charset="0"/>
                <a:ea typeface="ＭＳ Ｐゴシック" charset="0"/>
              </a:rPr>
              <a:t>: The functionality of a message-oriented system can be easily updated or enhanced by adding or replacing components in the system</a:t>
            </a:r>
          </a:p>
          <a:p>
            <a:pPr lvl="1" eaLnBrk="1" hangingPunct="1">
              <a:buFont typeface="Wingdings" charset="0"/>
              <a:buNone/>
            </a:pPr>
            <a:r>
              <a:rPr lang="en-GB" sz="2400">
                <a:latin typeface="Verdana" charset="0"/>
                <a:ea typeface="ＭＳ Ｐゴシック" charset="0"/>
              </a:rPr>
              <a:t>10. </a:t>
            </a:r>
            <a:r>
              <a:rPr lang="en-GB" sz="2400" i="1">
                <a:latin typeface="Verdana" charset="0"/>
                <a:ea typeface="ＭＳ Ｐゴシック" charset="0"/>
              </a:rPr>
              <a:t>Design for testability</a:t>
            </a:r>
            <a:r>
              <a:rPr lang="en-GB" sz="2400">
                <a:latin typeface="Verdana" charset="0"/>
                <a:ea typeface="ＭＳ Ｐゴシック" charset="0"/>
              </a:rPr>
              <a:t>: Each component can be tested independently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Verdana" charset="0"/>
                <a:ea typeface="ＭＳ Ｐゴシック" charset="0"/>
              </a:rPr>
              <a:t>11. </a:t>
            </a:r>
            <a:r>
              <a:rPr lang="en-US" sz="2400" i="1">
                <a:latin typeface="Verdana" charset="0"/>
                <a:ea typeface="ＭＳ Ｐゴシック" charset="0"/>
              </a:rPr>
              <a:t>Design defensively</a:t>
            </a:r>
            <a:r>
              <a:rPr lang="en-US" sz="2400">
                <a:latin typeface="Verdana" charset="0"/>
                <a:ea typeface="ＭＳ Ｐゴシック" charset="0"/>
              </a:rPr>
              <a:t>: Defensive design consists simply of validating all received messages before processing them</a:t>
            </a:r>
          </a:p>
        </p:txBody>
      </p:sp>
      <p:sp>
        <p:nvSpPr>
          <p:cNvPr id="21094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sz="3200">
                <a:latin typeface="Verdana" charset="0"/>
                <a:ea typeface="ＭＳ Ｐゴシック" charset="0"/>
                <a:cs typeface="ＭＳ Ｐゴシック" charset="0"/>
              </a:rPr>
              <a:t>The Message-oriented architecture and design principles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E5B6038-C281-D542-9830-B6CD1F84363B}" type="datetime1">
              <a:rPr lang="en-US" sz="1200"/>
              <a:pPr/>
              <a:t>11/1/18</a:t>
            </a:fld>
            <a:endParaRPr lang="en-US" sz="1200"/>
          </a:p>
        </p:txBody>
      </p:sp>
      <p:sp>
        <p:nvSpPr>
          <p:cNvPr id="2129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6</a:t>
            </a:r>
          </a:p>
        </p:txBody>
      </p:sp>
      <p:sp>
        <p:nvSpPr>
          <p:cNvPr id="212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8A4EBE8-9D6C-1545-B297-D0990A38630B}" type="slidenum">
              <a:rPr lang="en-US" sz="1200"/>
              <a:pPr/>
              <a:t>99</a:t>
            </a:fld>
            <a:endParaRPr lang="en-US" sz="1200"/>
          </a:p>
        </p:txBody>
      </p:sp>
      <p:sp>
        <p:nvSpPr>
          <p:cNvPr id="212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Summary of architecture versus design principles</a:t>
            </a:r>
          </a:p>
        </p:txBody>
      </p:sp>
      <p:graphicFrame>
        <p:nvGraphicFramePr>
          <p:cNvPr id="252044" name="Group 140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7691438" cy="4632330"/>
        </p:xfrm>
        <a:graphic>
          <a:graphicData uri="http://schemas.openxmlformats.org/drawingml/2006/table">
            <a:tbl>
              <a:tblPr/>
              <a:tblGrid>
                <a:gridCol w="2819400"/>
                <a:gridCol w="442913"/>
                <a:gridCol w="442912"/>
                <a:gridCol w="442913"/>
                <a:gridCol w="442912"/>
                <a:gridCol w="442913"/>
                <a:gridCol w="442912"/>
                <a:gridCol w="442913"/>
                <a:gridCol w="442912"/>
                <a:gridCol w="442913"/>
                <a:gridCol w="442912"/>
                <a:gridCol w="442913"/>
              </a:tblGrid>
              <a:tr h="70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11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Multi-layers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Client-server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Broker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Transaction processing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Pipe-and-filter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MVC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Service-oriented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1" charset="0"/>
                        </a:rPr>
                        <a:t>Message-oriented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11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11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2279</TotalTime>
  <Words>6749</Words>
  <Application>Microsoft Macintosh PowerPoint</Application>
  <PresentationFormat>On-screen Show (4:3)</PresentationFormat>
  <Paragraphs>1067</Paragraphs>
  <Slides>107</Slides>
  <Notes>102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08" baseType="lpstr">
      <vt:lpstr>Profile</vt:lpstr>
      <vt:lpstr>Software Design</vt:lpstr>
      <vt:lpstr>Requirements vs. Design</vt:lpstr>
      <vt:lpstr>Requirements vs. Design – an example (informal)</vt:lpstr>
      <vt:lpstr>Requirements vs. Design – another example (informal)</vt:lpstr>
      <vt:lpstr>Design vs. Implementation</vt:lpstr>
      <vt:lpstr>The Process of Design </vt:lpstr>
      <vt:lpstr>Design as a series of decisions </vt:lpstr>
      <vt:lpstr>Making decisions</vt:lpstr>
      <vt:lpstr>Design space</vt:lpstr>
      <vt:lpstr>Component</vt:lpstr>
      <vt:lpstr>Module</vt:lpstr>
      <vt:lpstr>System</vt:lpstr>
      <vt:lpstr>UML diagram of system parts</vt:lpstr>
      <vt:lpstr>Top-down and bottom-up design</vt:lpstr>
      <vt:lpstr>Top-down and bottom-up design</vt:lpstr>
      <vt:lpstr>Different aspects of design </vt:lpstr>
      <vt:lpstr>Principles Leading to Good Design </vt:lpstr>
      <vt:lpstr>Design Principle 1: Divide and conquer </vt:lpstr>
      <vt:lpstr>Ways of dividing a software system</vt:lpstr>
      <vt:lpstr>Design Principle 2: Increase cohesion where possible </vt:lpstr>
      <vt:lpstr>Functional cohesion </vt:lpstr>
      <vt:lpstr>Layer cohesion</vt:lpstr>
      <vt:lpstr>Example of the use of layers</vt:lpstr>
      <vt:lpstr>Communicational cohesion</vt:lpstr>
      <vt:lpstr>Sequential cohesion</vt:lpstr>
      <vt:lpstr>Procedural cohesion</vt:lpstr>
      <vt:lpstr>Temporal Cohesion</vt:lpstr>
      <vt:lpstr>Utility cohesion</vt:lpstr>
      <vt:lpstr>Design Principle 3: Reduce coupling where possible </vt:lpstr>
      <vt:lpstr>Content coupling </vt:lpstr>
      <vt:lpstr>Example of content coupling</vt:lpstr>
      <vt:lpstr>Common coupling</vt:lpstr>
      <vt:lpstr>Control coupling </vt:lpstr>
      <vt:lpstr>Example of control coupling</vt:lpstr>
      <vt:lpstr>Stamp coupling </vt:lpstr>
      <vt:lpstr>Example of stamp coupling</vt:lpstr>
      <vt:lpstr>Example of stamp coupling</vt:lpstr>
      <vt:lpstr>Data coupling</vt:lpstr>
      <vt:lpstr>Routine call coupling</vt:lpstr>
      <vt:lpstr>Type use coupling </vt:lpstr>
      <vt:lpstr>Inclusion or import coupling </vt:lpstr>
      <vt:lpstr>External coupling </vt:lpstr>
      <vt:lpstr>Design Principle 4: Keep the level of abstraction as high as possible </vt:lpstr>
      <vt:lpstr>Abstraction and classes</vt:lpstr>
      <vt:lpstr>Design Principle 5: Increase reusability where possible</vt:lpstr>
      <vt:lpstr>Design Principle 6: Reuse existing designs and code where possible</vt:lpstr>
      <vt:lpstr>Design Principle 7: Design for flexibility </vt:lpstr>
      <vt:lpstr>Design Principle 8: Anticipate obsolescence </vt:lpstr>
      <vt:lpstr>Design Principle 9: Design for Portability </vt:lpstr>
      <vt:lpstr>Design Principle 10: Design for Testability </vt:lpstr>
      <vt:lpstr>Design Principle 11: Design defensively</vt:lpstr>
      <vt:lpstr>Design by contract</vt:lpstr>
      <vt:lpstr>Techniques for making good design decisions </vt:lpstr>
      <vt:lpstr>Example priorities and objectives</vt:lpstr>
      <vt:lpstr>Example evaluation of alternatives</vt:lpstr>
      <vt:lpstr>Using cost-benefit analysis to choose among alternatives</vt:lpstr>
      <vt:lpstr>Software Architecture</vt:lpstr>
      <vt:lpstr>The importance of software architecture </vt:lpstr>
      <vt:lpstr>Contents of a good architectural model </vt:lpstr>
      <vt:lpstr>Design stable architecture</vt:lpstr>
      <vt:lpstr>Developing an architectural model </vt:lpstr>
      <vt:lpstr>Developing an architectural model</vt:lpstr>
      <vt:lpstr>Describing an architecture using UML </vt:lpstr>
      <vt:lpstr>Package diagrams</vt:lpstr>
      <vt:lpstr>Component diagrams</vt:lpstr>
      <vt:lpstr>Deployment diagrams</vt:lpstr>
      <vt:lpstr>Architectural Patterns </vt:lpstr>
      <vt:lpstr>The Multi-Layer architectural pattern </vt:lpstr>
      <vt:lpstr>Example of multi-layer systems</vt:lpstr>
      <vt:lpstr>The multi-layer architecture and design principles</vt:lpstr>
      <vt:lpstr>The multi-layer architecture and design principles</vt:lpstr>
      <vt:lpstr>The Client-Server and other distributed architectural patterns</vt:lpstr>
      <vt:lpstr>An example of a distributed system</vt:lpstr>
      <vt:lpstr>The distributed architecture and design principles</vt:lpstr>
      <vt:lpstr>The distributed architecture and design principles</vt:lpstr>
      <vt:lpstr>The Broker architectural pattern</vt:lpstr>
      <vt:lpstr>Example of a Broker system</vt:lpstr>
      <vt:lpstr>The broker architecture and design principles</vt:lpstr>
      <vt:lpstr>The Transaction-Processing architectural pattern </vt:lpstr>
      <vt:lpstr>Example of a transaction-processing system</vt:lpstr>
      <vt:lpstr>The transaction-processing architecture and design principles</vt:lpstr>
      <vt:lpstr>The Pipe-and-Filter architectural pattern </vt:lpstr>
      <vt:lpstr>The Pipe-and-Filter architectural pattern</vt:lpstr>
      <vt:lpstr>Example of a pipe-and-filter system</vt:lpstr>
      <vt:lpstr>The pipe-and-filter architecture and design principles</vt:lpstr>
      <vt:lpstr>The pipe-and-filter architecture and design principles</vt:lpstr>
      <vt:lpstr>The Model-View-Controller (MVC) architectural pattern </vt:lpstr>
      <vt:lpstr>Example of the MVC architecture for the UI</vt:lpstr>
      <vt:lpstr>Example of MVC in Web architecture</vt:lpstr>
      <vt:lpstr>The MVC architecture and design principles</vt:lpstr>
      <vt:lpstr>The Service-oriented architectural pattern</vt:lpstr>
      <vt:lpstr>Example of a service-oriented application</vt:lpstr>
      <vt:lpstr>The Service-oriented architecture and design principles</vt:lpstr>
      <vt:lpstr>The Service-oriented architecture and design principles</vt:lpstr>
      <vt:lpstr>The Message-oriented architectural pattern </vt:lpstr>
      <vt:lpstr>Example of a Message-oriented application</vt:lpstr>
      <vt:lpstr>The Message-oriented architecture and design principles</vt:lpstr>
      <vt:lpstr>The Message-oriented architecture and design principles</vt:lpstr>
      <vt:lpstr>Summary of architecture versus design principles</vt:lpstr>
      <vt:lpstr>Writing a Good Design Document </vt:lpstr>
      <vt:lpstr>When writing the document</vt:lpstr>
      <vt:lpstr>Design of a Feature of the SimpleChat System</vt:lpstr>
      <vt:lpstr>Design Example</vt:lpstr>
      <vt:lpstr>Design Example</vt:lpstr>
      <vt:lpstr>Design Example</vt:lpstr>
      <vt:lpstr>Design Example</vt:lpstr>
      <vt:lpstr>Design example</vt:lpstr>
    </vt:vector>
  </TitlesOfParts>
  <Company>UWL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of Design </dc:title>
  <dc:creator>Mao Zheng</dc:creator>
  <cp:lastModifiedBy>Mao Zheng</cp:lastModifiedBy>
  <cp:revision>70</cp:revision>
  <dcterms:created xsi:type="dcterms:W3CDTF">2007-09-13T20:14:05Z</dcterms:created>
  <dcterms:modified xsi:type="dcterms:W3CDTF">2018-11-01T18:49:48Z</dcterms:modified>
</cp:coreProperties>
</file>