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58" r:id="rId2"/>
    <p:sldId id="25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95" r:id="rId34"/>
    <p:sldId id="296" r:id="rId35"/>
    <p:sldId id="297" r:id="rId36"/>
    <p:sldId id="298" r:id="rId37"/>
    <p:sldId id="278" r:id="rId38"/>
    <p:sldId id="279" r:id="rId39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F4BE040-C7E7-1C4F-A3FC-8F0583ABB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38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14E7085-1305-0842-BE75-461A9DC73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4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1388335-1167-5744-B1C6-8BD00DAC33E6}" type="slidenum">
              <a:rPr lang="en-US" sz="1200">
                <a:latin typeface="Arial" charset="0"/>
              </a:rPr>
              <a:pPr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44550" y="4413250"/>
            <a:ext cx="5308600" cy="3916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62" tIns="45223" rIns="92062" bIns="45223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1913" y="811213"/>
            <a:ext cx="4333875" cy="32496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5CC1B0C-EA03-224F-B86D-6A3D9C49DD76}" type="slidenum">
              <a:rPr lang="en-US" sz="1200">
                <a:latin typeface="Arial" charset="0"/>
              </a:rPr>
              <a:pPr/>
              <a:t>10</a:t>
            </a:fld>
            <a:endParaRPr lang="en-US" sz="1200">
              <a:latin typeface="Arial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C930A60-D2EB-B946-88B1-D0A1859A9D0A}" type="slidenum">
              <a:rPr lang="en-US" sz="1200">
                <a:latin typeface="Arial" charset="0"/>
              </a:rPr>
              <a:pPr/>
              <a:t>11</a:t>
            </a:fld>
            <a:endParaRPr lang="en-US" sz="1200">
              <a:latin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633C0CA-1CAE-3542-A7EE-DAD83E743D3D}" type="slidenum">
              <a:rPr lang="en-US" sz="1200">
                <a:latin typeface="Arial" charset="0"/>
              </a:rPr>
              <a:pPr/>
              <a:t>12</a:t>
            </a:fld>
            <a:endParaRPr lang="en-US" sz="1200">
              <a:latin typeface="Arial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9A9458B-5DAF-BC4B-930D-ED9C1E0D2E92}" type="slidenum">
              <a:rPr lang="en-US" sz="1200">
                <a:latin typeface="Arial" charset="0"/>
              </a:rPr>
              <a:pPr/>
              <a:t>13</a:t>
            </a:fld>
            <a:endParaRPr lang="en-US" sz="1200">
              <a:latin typeface="Arial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A9ADDE1-1082-DA4D-8670-7AA41BAC3C16}" type="slidenum">
              <a:rPr lang="en-US" sz="1200">
                <a:latin typeface="Arial" charset="0"/>
              </a:rPr>
              <a:pPr/>
              <a:t>14</a:t>
            </a:fld>
            <a:endParaRPr lang="en-US" sz="1200">
              <a:latin typeface="Arial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31890F8-39CE-4043-9861-85CDE9720004}" type="slidenum">
              <a:rPr lang="en-US" sz="1200">
                <a:latin typeface="Arial" charset="0"/>
              </a:rPr>
              <a:pPr/>
              <a:t>15</a:t>
            </a:fld>
            <a:endParaRPr lang="en-US" sz="1200">
              <a:latin typeface="Arial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E7CA220-D2A2-DE47-923A-17E7EC0AB391}" type="slidenum">
              <a:rPr lang="en-US" sz="1200">
                <a:latin typeface="Arial" charset="0"/>
              </a:rPr>
              <a:pPr/>
              <a:t>16</a:t>
            </a:fld>
            <a:endParaRPr lang="en-US" sz="1200">
              <a:latin typeface="Arial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2633BB5-E589-654F-8ED8-3D4F72EA0C4D}" type="slidenum">
              <a:rPr lang="en-US" sz="1200">
                <a:latin typeface="Arial" charset="0"/>
              </a:rPr>
              <a:pPr/>
              <a:t>17</a:t>
            </a:fld>
            <a:endParaRPr lang="en-US" sz="1200">
              <a:latin typeface="Arial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6A46DC4-FB2C-A74E-94B8-59604AB10822}" type="slidenum">
              <a:rPr lang="en-US" sz="1200">
                <a:latin typeface="Arial" charset="0"/>
              </a:rPr>
              <a:pPr/>
              <a:t>19</a:t>
            </a:fld>
            <a:endParaRPr lang="en-US" sz="1200">
              <a:latin typeface="Arial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44550" y="4413250"/>
            <a:ext cx="5308600" cy="3916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62" tIns="45223" rIns="92062" bIns="45223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522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1913" y="811213"/>
            <a:ext cx="4333875" cy="32496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C52CF20-B072-EA45-B9D7-22A90653E840}" type="slidenum">
              <a:rPr lang="en-US" sz="1200">
                <a:latin typeface="Arial" charset="0"/>
              </a:rPr>
              <a:pPr/>
              <a:t>20</a:t>
            </a:fld>
            <a:endParaRPr lang="en-US" sz="1200">
              <a:latin typeface="Arial" charset="0"/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44550" y="4413250"/>
            <a:ext cx="5308600" cy="3916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62" tIns="45223" rIns="92062" bIns="45223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542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1913" y="811213"/>
            <a:ext cx="4333875" cy="32496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A7A9AB2-7B7D-7649-A201-BF927D68A19A}" type="slidenum">
              <a:rPr lang="en-US" sz="1200">
                <a:latin typeface="Arial" charset="0"/>
              </a:rPr>
              <a:pPr/>
              <a:t>2</a:t>
            </a:fld>
            <a:endParaRPr lang="en-US" sz="1200">
              <a:latin typeface="Arial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44550" y="4413250"/>
            <a:ext cx="5308600" cy="3916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62" tIns="45223" rIns="92062" bIns="45223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1913" y="811213"/>
            <a:ext cx="4333875" cy="32496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BA24B1E-ED4F-B047-A322-22A0337BA5FC}" type="slidenum">
              <a:rPr lang="en-US" sz="1200">
                <a:latin typeface="Arial" charset="0"/>
              </a:rPr>
              <a:pPr/>
              <a:t>21</a:t>
            </a:fld>
            <a:endParaRPr lang="en-US" sz="1200">
              <a:latin typeface="Arial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44550" y="4413250"/>
            <a:ext cx="5308600" cy="3916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62" tIns="45223" rIns="92062" bIns="45223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563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1913" y="811213"/>
            <a:ext cx="4333875" cy="32496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CD38372-EBB1-224A-AA3E-6DE773E907C9}" type="slidenum">
              <a:rPr lang="en-US" sz="1200">
                <a:latin typeface="Arial" charset="0"/>
              </a:rPr>
              <a:pPr/>
              <a:t>22</a:t>
            </a:fld>
            <a:endParaRPr lang="en-US" sz="1200">
              <a:latin typeface="Arial" charset="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44550" y="4413250"/>
            <a:ext cx="5308600" cy="3916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62" tIns="45223" rIns="92062" bIns="45223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583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1913" y="811213"/>
            <a:ext cx="4333875" cy="32496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6A94E63-0DA7-B44C-90E7-9673C0BA2E6A}" type="slidenum">
              <a:rPr lang="en-US" sz="1200">
                <a:latin typeface="Arial" charset="0"/>
              </a:rPr>
              <a:pPr/>
              <a:t>23</a:t>
            </a:fld>
            <a:endParaRPr lang="en-US" sz="1200">
              <a:latin typeface="Arial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44550" y="4413250"/>
            <a:ext cx="5308600" cy="3916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62" tIns="45223" rIns="92062" bIns="45223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04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1913" y="811213"/>
            <a:ext cx="4333875" cy="32496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33CD7E4-D097-3B40-998F-785B21BCB209}" type="slidenum">
              <a:rPr lang="en-US" sz="1200">
                <a:latin typeface="Arial" charset="0"/>
              </a:rPr>
              <a:pPr/>
              <a:t>24</a:t>
            </a:fld>
            <a:endParaRPr lang="en-US" sz="1200">
              <a:latin typeface="Arial" charset="0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28600" indent="-228600"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23FCAC0-7C8D-C44B-AA38-00A17ECF354B}" type="slidenum">
              <a:rPr lang="en-US" sz="1200">
                <a:latin typeface="Arial" charset="0"/>
              </a:rPr>
              <a:pPr/>
              <a:t>25</a:t>
            </a:fld>
            <a:endParaRPr lang="en-US" sz="1200">
              <a:latin typeface="Arial" charset="0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44550" y="4413250"/>
            <a:ext cx="5308600" cy="3916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62" tIns="45223" rIns="92062" bIns="45223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45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1913" y="811213"/>
            <a:ext cx="4333875" cy="32496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9EAE728-53AF-0A4D-AC8F-8276562869D2}" type="slidenum">
              <a:rPr lang="en-US" sz="1200">
                <a:latin typeface="Arial" charset="0"/>
              </a:rPr>
              <a:pPr/>
              <a:t>26</a:t>
            </a:fld>
            <a:endParaRPr lang="en-US" sz="1200">
              <a:latin typeface="Arial" charset="0"/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44550" y="4413250"/>
            <a:ext cx="5308600" cy="3916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62" tIns="45223" rIns="92062" bIns="45223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6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1913" y="811213"/>
            <a:ext cx="4333875" cy="32496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840F4FF-5D3F-154D-BF55-EC13195184DF}" type="slidenum">
              <a:rPr lang="en-US" sz="1200">
                <a:latin typeface="Arial" charset="0"/>
              </a:rPr>
              <a:pPr/>
              <a:t>27</a:t>
            </a:fld>
            <a:endParaRPr lang="en-US" sz="1200">
              <a:latin typeface="Arial" charset="0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44550" y="4413250"/>
            <a:ext cx="5308600" cy="3916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62" tIns="45223" rIns="92062" bIns="45223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86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1913" y="811213"/>
            <a:ext cx="4333875" cy="32496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6BBEFB2-0997-3E46-8EE4-8D02333D6BDD}" type="slidenum">
              <a:rPr lang="en-US" sz="1200">
                <a:latin typeface="Arial" charset="0"/>
              </a:rPr>
              <a:pPr/>
              <a:t>28</a:t>
            </a:fld>
            <a:endParaRPr lang="en-US" sz="120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44550" y="4413250"/>
            <a:ext cx="5308600" cy="3916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62" tIns="45223" rIns="92062" bIns="45223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706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1913" y="811213"/>
            <a:ext cx="4333875" cy="32496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800572C-C83E-FC4C-B690-12FBEDEE605D}" type="slidenum">
              <a:rPr lang="en-US" sz="1200">
                <a:latin typeface="Arial" charset="0"/>
              </a:rPr>
              <a:pPr/>
              <a:t>29</a:t>
            </a:fld>
            <a:endParaRPr lang="en-US" sz="1200">
              <a:latin typeface="Arial" charset="0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474703F-2F05-2444-9C28-B28951A59D5C}" type="slidenum">
              <a:rPr lang="en-US" sz="1200">
                <a:latin typeface="Arial" charset="0"/>
              </a:rPr>
              <a:pPr/>
              <a:t>33</a:t>
            </a:fld>
            <a:endParaRPr lang="en-US" sz="1200">
              <a:latin typeface="Arial" charset="0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3B0609D-28BD-AA41-8F9A-8623578A8703}" type="slidenum">
              <a:rPr lang="en-US" sz="1200">
                <a:latin typeface="Arial" charset="0"/>
              </a:rPr>
              <a:pPr/>
              <a:t>3</a:t>
            </a:fld>
            <a:endParaRPr lang="en-US" sz="120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D4008122-8DEC-9A43-A7B4-069F741E0867}" type="slidenum">
              <a:rPr lang="en-US" sz="1200">
                <a:latin typeface="Arial" charset="0"/>
              </a:rPr>
              <a:pPr/>
              <a:t>34</a:t>
            </a:fld>
            <a:endParaRPr lang="en-US" sz="1200">
              <a:latin typeface="Arial" charset="0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F41DEA1-8D76-764C-A188-3903B76D39F9}" type="slidenum">
              <a:rPr lang="en-US" sz="1200">
                <a:latin typeface="Arial" charset="0"/>
              </a:rPr>
              <a:pPr/>
              <a:t>35</a:t>
            </a:fld>
            <a:endParaRPr lang="en-US" sz="1200">
              <a:latin typeface="Arial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63F364D-5B64-694E-8F72-9BB9897ED64D}" type="slidenum">
              <a:rPr lang="en-US" sz="1200">
                <a:latin typeface="Arial" charset="0"/>
              </a:rPr>
              <a:pPr/>
              <a:t>36</a:t>
            </a:fld>
            <a:endParaRPr lang="en-US" sz="1200">
              <a:latin typeface="Arial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8D6BBAC-786E-BD46-A039-FDF41F23407E}" type="slidenum">
              <a:rPr lang="en-US" sz="1200">
                <a:latin typeface="Arial" charset="0"/>
              </a:rPr>
              <a:pPr/>
              <a:t>4</a:t>
            </a:fld>
            <a:endParaRPr lang="en-US" sz="1200">
              <a:latin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25DB470-74AF-8543-A843-88C0F9CB1E22}" type="slidenum">
              <a:rPr lang="en-US" sz="1200">
                <a:latin typeface="Arial" charset="0"/>
              </a:rPr>
              <a:pPr/>
              <a:t>5</a:t>
            </a:fld>
            <a:endParaRPr lang="en-US" sz="1200">
              <a:latin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A79135D-37DB-534A-B3E9-251983B59719}" type="slidenum">
              <a:rPr lang="en-US" sz="1200">
                <a:latin typeface="Arial" charset="0"/>
              </a:rPr>
              <a:pPr/>
              <a:t>6</a:t>
            </a:fld>
            <a:endParaRPr lang="en-US" sz="1200">
              <a:latin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61682DF-53CA-6544-9204-FB0E6E875B61}" type="slidenum">
              <a:rPr lang="en-US" sz="1200">
                <a:latin typeface="Arial" charset="0"/>
              </a:rPr>
              <a:pPr/>
              <a:t>7</a:t>
            </a:fld>
            <a:endParaRPr lang="en-US" sz="1200">
              <a:latin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1F8388F-C65F-D147-8CF5-E89DD9D9DDF3}" type="slidenum">
              <a:rPr lang="en-US" sz="1200">
                <a:latin typeface="Arial" charset="0"/>
              </a:rPr>
              <a:pPr/>
              <a:t>8</a:t>
            </a:fld>
            <a:endParaRPr lang="en-US" sz="1200">
              <a:latin typeface="Arial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8AEA236-47B3-5342-9DDB-278608009573}" type="slidenum">
              <a:rPr lang="en-US" sz="1200">
                <a:latin typeface="Arial" charset="0"/>
              </a:rPr>
              <a:pPr/>
              <a:t>9</a:t>
            </a:fld>
            <a:endParaRPr lang="en-US" sz="1200">
              <a:latin typeface="Arial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-111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39417-E7C8-074F-8C9D-6A442C8EC03F}" type="datetime1">
              <a:rPr lang="en-US"/>
              <a:pPr>
                <a:defRPr/>
              </a:pPr>
              <a:t>10/30/18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CF97D-1C95-E84E-88B1-BE7CCB62C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0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25CD8-87E8-E248-AD86-F2C5C8BFAFD3}" type="datetime1">
              <a:rPr lang="en-US"/>
              <a:pPr>
                <a:defRPr/>
              </a:pPr>
              <a:t>10/30/18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5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107B1-0D2E-094B-995A-E86ACB401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1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CA950-76A4-0348-9EC5-17D5A0F99C4F}" type="datetime1">
              <a:rPr lang="en-US"/>
              <a:pPr>
                <a:defRPr/>
              </a:pPr>
              <a:t>10/30/18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5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B4522-579E-074D-98B9-0D1F3F29A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3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EEDBE-E4DF-4F40-8674-6223A32DF3DC}" type="datetime1">
              <a:rPr lang="en-US"/>
              <a:pPr>
                <a:defRPr/>
              </a:pPr>
              <a:t>10/30/18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5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85B20-BB4C-E54A-8F56-09F94BE4E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6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D7D94-BA19-E441-8ABB-63BD856E6AE0}" type="datetime1">
              <a:rPr lang="en-US"/>
              <a:pPr>
                <a:defRPr/>
              </a:pPr>
              <a:t>10/30/18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5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92205-7D3A-5645-95AA-3938AFD6A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1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21DC4-E4F5-3441-96DC-DA08FD923D3F}" type="datetime1">
              <a:rPr lang="en-US"/>
              <a:pPr>
                <a:defRPr/>
              </a:pPr>
              <a:t>10/30/18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5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5F4CC-F4AA-E94B-84F9-6B75D57B9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F9BBE-A259-8643-BC2F-3493FD6C2731}" type="datetime1">
              <a:rPr lang="en-US"/>
              <a:pPr>
                <a:defRPr/>
              </a:pPr>
              <a:t>10/30/18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5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BA753-FC0A-2D48-9B06-A514CDC90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6458E-AD21-C542-986A-FC3B043F3A78}" type="datetime1">
              <a:rPr lang="en-US"/>
              <a:pPr>
                <a:defRPr/>
              </a:pPr>
              <a:t>10/30/18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5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48803-254F-DA45-9656-FBBF55F2B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4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B708D-0933-DD4A-9002-E1880415A758}" type="datetime1">
              <a:rPr lang="en-US"/>
              <a:pPr>
                <a:defRPr/>
              </a:pPr>
              <a:t>10/30/18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5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6B054-6ACE-A547-80AC-B45DA56C9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1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E23DF-0AF8-EC40-A331-885C4B4FE839}" type="datetime1">
              <a:rPr lang="en-US"/>
              <a:pPr>
                <a:defRPr/>
              </a:pPr>
              <a:t>10/30/18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5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3F8DC-89BD-4141-94DC-E2DAF609F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2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DD4CC-C551-6348-B70A-EA810C69608C}" type="datetime1">
              <a:rPr lang="en-US"/>
              <a:pPr>
                <a:defRPr/>
              </a:pPr>
              <a:t>10/30/18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5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A44B2-D8BD-254D-9450-3E27D0AB1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2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63EB76A9-258A-A942-9FF7-DEC90ECE3519}" type="datetime1">
              <a:rPr lang="en-US"/>
              <a:pPr>
                <a:defRPr/>
              </a:pPr>
              <a:t>10/30/18</a:t>
            </a:fld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en-US"/>
              <a:t>Lecture 5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1F59E20-9E8B-264E-8090-C7253478C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o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600">
          <a:solidFill>
            <a:schemeClr val="tx1"/>
          </a:solidFill>
          <a:latin typeface="+mn-lt"/>
          <a:ea typeface="ＭＳ Ｐゴシック" pitchFamily="-111" charset="-128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o"/>
        <a:defRPr sz="23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FD5E0F4-46CE-0648-92F0-3ABE7C6761B2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6106D24-CFF0-D34A-BE09-D200DB34D6E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841" tIns="44623" rIns="90841" bIns="44623"/>
          <a:lstStyle/>
          <a:p>
            <a:pPr eaLnBrk="1" hangingPunct="1"/>
            <a:r>
              <a:rPr lang="en-US">
                <a:latin typeface="Verdana" charset="0"/>
              </a:rPr>
              <a:t>User interface design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6613" y="2287588"/>
            <a:ext cx="7805737" cy="4130675"/>
          </a:xfrm>
          <a:noFill/>
        </p:spPr>
        <p:txBody>
          <a:bodyPr lIns="90841" tIns="44623" rIns="90841" bIns="44623"/>
          <a:lstStyle/>
          <a:p>
            <a:pPr eaLnBrk="1" hangingPunct="1"/>
            <a:r>
              <a:rPr lang="en-US" sz="4700">
                <a:latin typeface="Verdana" charset="0"/>
              </a:rPr>
              <a:t>  Designing graphical interfaces for software systems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67F15B1-D943-464B-99D0-0AA46647B859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0A4E17C-2D29-BE44-94AC-313FC8ACD933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</a:rPr>
              <a:t>Some basic terminology of user interface design</a:t>
            </a:r>
            <a:r>
              <a:rPr lang="en-US">
                <a:latin typeface="Verdana" charset="0"/>
              </a:rPr>
              <a:t>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sz="1800" b="1">
                <a:latin typeface="Verdana" charset="0"/>
                <a:cs typeface="Times New Roman" charset="0"/>
              </a:rPr>
              <a:t>Dialog</a:t>
            </a:r>
            <a:r>
              <a:rPr lang="en-GB" sz="1800">
                <a:latin typeface="Verdana" charset="0"/>
                <a:cs typeface="Times New Roman" charset="0"/>
              </a:rPr>
              <a:t>: A specific window with which a user can interact, but which is not the main UI window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sz="1800" b="1">
                <a:latin typeface="Verdana" charset="0"/>
                <a:cs typeface="Times New Roman" charset="0"/>
              </a:rPr>
              <a:t>Control </a:t>
            </a:r>
            <a:r>
              <a:rPr lang="en-GB" sz="1800">
                <a:latin typeface="Verdana" charset="0"/>
                <a:cs typeface="Times New Roman" charset="0"/>
              </a:rPr>
              <a:t>or</a:t>
            </a:r>
            <a:r>
              <a:rPr lang="en-GB" sz="1800" b="1">
                <a:latin typeface="Verdana" charset="0"/>
                <a:cs typeface="Times New Roman" charset="0"/>
              </a:rPr>
              <a:t> Widget:</a:t>
            </a:r>
            <a:r>
              <a:rPr lang="en-GB" sz="1800">
                <a:latin typeface="Verdana" charset="0"/>
                <a:cs typeface="Times New Roman" charset="0"/>
              </a:rPr>
              <a:t> Specific components of a user interface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sz="1800" b="1">
                <a:latin typeface="Verdana" charset="0"/>
                <a:cs typeface="Times New Roman" charset="0"/>
              </a:rPr>
              <a:t>Affordance</a:t>
            </a:r>
            <a:r>
              <a:rPr lang="en-GB" sz="1800">
                <a:latin typeface="Verdana" charset="0"/>
                <a:cs typeface="Times New Roman" charset="0"/>
              </a:rPr>
              <a:t>: The set of operations that the user can do at any given point in time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sz="1800" b="1">
                <a:latin typeface="Verdana" charset="0"/>
                <a:cs typeface="Times New Roman" charset="0"/>
              </a:rPr>
              <a:t>State</a:t>
            </a:r>
            <a:r>
              <a:rPr lang="en-GB" sz="1800">
                <a:latin typeface="Verdana" charset="0"/>
                <a:cs typeface="Times New Roman" charset="0"/>
              </a:rPr>
              <a:t>: At any stage in the dialog, the system is displaying certain information in certain widgets, and has a certain affordance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sz="1800" b="1">
                <a:latin typeface="Verdana" charset="0"/>
                <a:cs typeface="Times New Roman" charset="0"/>
              </a:rPr>
              <a:t>Mode</a:t>
            </a:r>
            <a:r>
              <a:rPr lang="en-GB" sz="1800">
                <a:latin typeface="Verdana" charset="0"/>
                <a:cs typeface="Times New Roman" charset="0"/>
              </a:rPr>
              <a:t>: A situation in which the UI restricts what the user can do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sz="1800" b="1">
                <a:latin typeface="Verdana" charset="0"/>
                <a:cs typeface="Times New Roman" charset="0"/>
              </a:rPr>
              <a:t>Modal dialog</a:t>
            </a:r>
            <a:r>
              <a:rPr lang="en-GB" sz="1800">
                <a:latin typeface="Verdana" charset="0"/>
                <a:cs typeface="Times New Roman" charset="0"/>
              </a:rPr>
              <a:t>: A dialog in which the system is in a very restrictive mode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sz="1800" b="1">
                <a:latin typeface="Verdana" charset="0"/>
                <a:cs typeface="Times New Roman" charset="0"/>
              </a:rPr>
              <a:t>Feedback</a:t>
            </a:r>
            <a:r>
              <a:rPr lang="en-GB" sz="1800">
                <a:latin typeface="Verdana" charset="0"/>
                <a:cs typeface="Times New Roman" charset="0"/>
              </a:rPr>
              <a:t>: The </a:t>
            </a:r>
            <a:r>
              <a:rPr lang="en-GB" sz="1800" i="1">
                <a:latin typeface="Verdana" charset="0"/>
                <a:cs typeface="Times New Roman" charset="0"/>
              </a:rPr>
              <a:t>response from the system</a:t>
            </a:r>
            <a:r>
              <a:rPr lang="en-GB" sz="1800">
                <a:latin typeface="Verdana" charset="0"/>
                <a:cs typeface="Times New Roman" charset="0"/>
              </a:rPr>
              <a:t> whenever the user does something, is called feedback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sz="1800" b="1">
                <a:latin typeface="Verdana" charset="0"/>
                <a:cs typeface="Times New Roman" charset="0"/>
              </a:rPr>
              <a:t>Encoding techniques</a:t>
            </a:r>
            <a:r>
              <a:rPr lang="en-GB" sz="1800">
                <a:latin typeface="Verdana" charset="0"/>
                <a:cs typeface="Times New Roman" charset="0"/>
              </a:rPr>
              <a:t>. Ways of encoding information so as to communicate it to the user</a:t>
            </a:r>
            <a:endParaRPr lang="en-US" sz="180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CE7345B-92B7-9545-921F-5FED45BC3104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D7075BBC-F89B-6741-9DA7-CBE06DC6F90D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</a:rPr>
              <a:t>Usability Principles</a:t>
            </a:r>
            <a:r>
              <a:rPr lang="en-US">
                <a:latin typeface="Verdana" charset="0"/>
              </a:rPr>
              <a:t> 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676400"/>
            <a:ext cx="8001000" cy="4267200"/>
          </a:xfrm>
        </p:spPr>
        <p:txBody>
          <a:bodyPr/>
          <a:lstStyle/>
          <a:p>
            <a:pPr marL="571500" indent="-571500" eaLnBrk="1" hangingPunct="1">
              <a:buFont typeface="Wingdings" charset="0"/>
              <a:buAutoNum type="arabicPeriod"/>
            </a:pPr>
            <a:r>
              <a:rPr lang="en-GB" sz="2400">
                <a:latin typeface="Verdana" charset="0"/>
              </a:rPr>
              <a:t>Do not rely only on usability guidelines – </a:t>
            </a:r>
            <a:r>
              <a:rPr lang="en-GB" sz="2400" i="1">
                <a:latin typeface="Verdana" charset="0"/>
              </a:rPr>
              <a:t>always test with users</a:t>
            </a:r>
            <a:endParaRPr lang="en-GB" sz="2400">
              <a:latin typeface="Verdana" charset="0"/>
            </a:endParaRPr>
          </a:p>
          <a:p>
            <a:pPr marL="966788" lvl="1" indent="-495300" eaLnBrk="1" hangingPunct="1"/>
            <a:r>
              <a:rPr lang="en-GB" sz="1800">
                <a:latin typeface="Verdana" charset="0"/>
                <a:ea typeface="ＭＳ Ｐゴシック" charset="0"/>
              </a:rPr>
              <a:t>Usability guidelines have exceptions; you can only be confident that a UI is good if you test it successfully with users</a:t>
            </a:r>
          </a:p>
          <a:p>
            <a:pPr marL="571500" indent="-571500" eaLnBrk="1" hangingPunct="1">
              <a:buFont typeface="Wingdings" charset="0"/>
              <a:buAutoNum type="arabicPeriod"/>
            </a:pPr>
            <a:r>
              <a:rPr lang="en-GB" sz="2400">
                <a:latin typeface="Verdana" charset="0"/>
              </a:rPr>
              <a:t>Base UI designs on users’ </a:t>
            </a:r>
            <a:r>
              <a:rPr lang="en-GB" sz="2400" i="1">
                <a:latin typeface="Verdana" charset="0"/>
              </a:rPr>
              <a:t>tasks</a:t>
            </a:r>
            <a:endParaRPr lang="en-GB" sz="2400">
              <a:latin typeface="Verdana" charset="0"/>
            </a:endParaRPr>
          </a:p>
          <a:p>
            <a:pPr marL="966788" lvl="1" indent="-495300" eaLnBrk="1" hangingPunct="1"/>
            <a:r>
              <a:rPr lang="en-GB" sz="1800">
                <a:latin typeface="Verdana" charset="0"/>
                <a:ea typeface="ＭＳ Ｐゴシック" charset="0"/>
              </a:rPr>
              <a:t>Perform use case analysis to structure the UI</a:t>
            </a:r>
          </a:p>
          <a:p>
            <a:pPr marL="571500" indent="-571500" eaLnBrk="1" hangingPunct="1">
              <a:buFont typeface="Wingdings" charset="0"/>
              <a:buAutoNum type="arabicPeriod"/>
            </a:pPr>
            <a:r>
              <a:rPr lang="en-GB" sz="2400">
                <a:latin typeface="Verdana" charset="0"/>
              </a:rPr>
              <a:t>Ensure that the sequences of actions to achieve a task are as </a:t>
            </a:r>
            <a:r>
              <a:rPr lang="en-GB" sz="2400" i="1">
                <a:latin typeface="Verdana" charset="0"/>
              </a:rPr>
              <a:t>simple</a:t>
            </a:r>
            <a:r>
              <a:rPr lang="en-GB" sz="2400">
                <a:latin typeface="Verdana" charset="0"/>
              </a:rPr>
              <a:t> as possible</a:t>
            </a:r>
          </a:p>
          <a:p>
            <a:pPr marL="966788" lvl="1" indent="-495300" eaLnBrk="1" hangingPunct="1"/>
            <a:r>
              <a:rPr lang="en-GB" sz="1800">
                <a:latin typeface="Verdana" charset="0"/>
                <a:ea typeface="ＭＳ Ｐゴシック" charset="0"/>
              </a:rPr>
              <a:t>Reduce the amount of reading and manipulation the user has to do</a:t>
            </a:r>
          </a:p>
          <a:p>
            <a:pPr marL="966788" lvl="1" indent="-495300" eaLnBrk="1" hangingPunct="1"/>
            <a:r>
              <a:rPr lang="en-GB" sz="1800">
                <a:latin typeface="Verdana" charset="0"/>
                <a:ea typeface="ＭＳ Ｐゴシック" charset="0"/>
              </a:rPr>
              <a:t>Ensure the user does not have to navigate anywhere to do subsequent steps of a task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310F809-3E55-2242-9BB0-F64872064DF5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84E7341-4BEA-124F-B9CC-65190679BDB7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</a:rPr>
              <a:t>Usability Principles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charset="0"/>
              <a:buAutoNum type="arabicPeriod" startAt="4"/>
            </a:pPr>
            <a:r>
              <a:rPr lang="en-GB" sz="2400">
                <a:latin typeface="Verdana" charset="0"/>
              </a:rPr>
              <a:t>Ensure that the user always knows what he or she can and should do next</a:t>
            </a:r>
          </a:p>
          <a:p>
            <a:pPr marL="966788" lvl="1" indent="-495300" eaLnBrk="1" hangingPunct="1"/>
            <a:r>
              <a:rPr lang="en-GB" sz="2000">
                <a:latin typeface="Verdana" charset="0"/>
                <a:ea typeface="ＭＳ Ｐゴシック" charset="0"/>
              </a:rPr>
              <a:t>Ensure that the user can see </a:t>
            </a:r>
            <a:r>
              <a:rPr lang="en-GB" sz="2000" i="1">
                <a:latin typeface="Verdana" charset="0"/>
                <a:ea typeface="ＭＳ Ｐゴシック" charset="0"/>
              </a:rPr>
              <a:t>what commands are available</a:t>
            </a:r>
            <a:r>
              <a:rPr lang="en-GB" sz="2000">
                <a:latin typeface="Verdana" charset="0"/>
                <a:ea typeface="ＭＳ Ｐゴシック" charset="0"/>
              </a:rPr>
              <a:t> and are not available</a:t>
            </a:r>
          </a:p>
          <a:p>
            <a:pPr marL="966788" lvl="1" indent="-495300" eaLnBrk="1" hangingPunct="1"/>
            <a:r>
              <a:rPr lang="en-GB" sz="2000">
                <a:latin typeface="Verdana" charset="0"/>
                <a:ea typeface="ＭＳ Ｐゴシック" charset="0"/>
              </a:rPr>
              <a:t>Make the </a:t>
            </a:r>
            <a:r>
              <a:rPr lang="en-GB" sz="2000" i="1">
                <a:latin typeface="Verdana" charset="0"/>
                <a:ea typeface="ＭＳ Ｐゴシック" charset="0"/>
              </a:rPr>
              <a:t>most important commands stand out</a:t>
            </a:r>
            <a:endParaRPr lang="en-GB" sz="2000">
              <a:latin typeface="Verdana" charset="0"/>
              <a:ea typeface="ＭＳ Ｐゴシック" charset="0"/>
            </a:endParaRPr>
          </a:p>
          <a:p>
            <a:pPr marL="571500" indent="-571500" eaLnBrk="1" hangingPunct="1">
              <a:buFont typeface="Wingdings" charset="0"/>
              <a:buAutoNum type="arabicPeriod" startAt="5"/>
            </a:pPr>
            <a:r>
              <a:rPr lang="en-GB" sz="2400">
                <a:latin typeface="Verdana" charset="0"/>
              </a:rPr>
              <a:t>Provide good feedback including effective error messages</a:t>
            </a:r>
          </a:p>
          <a:p>
            <a:pPr marL="966788" lvl="1" indent="-495300" eaLnBrk="1" hangingPunct="1"/>
            <a:r>
              <a:rPr lang="en-GB" sz="2000">
                <a:latin typeface="Verdana" charset="0"/>
                <a:ea typeface="ＭＳ Ｐゴシック" charset="0"/>
              </a:rPr>
              <a:t>Inform users of the </a:t>
            </a:r>
            <a:r>
              <a:rPr lang="en-GB" sz="2000" i="1">
                <a:latin typeface="Verdana" charset="0"/>
                <a:ea typeface="ＭＳ Ｐゴシック" charset="0"/>
              </a:rPr>
              <a:t>progress</a:t>
            </a:r>
            <a:r>
              <a:rPr lang="en-GB" sz="2000">
                <a:latin typeface="Verdana" charset="0"/>
                <a:ea typeface="ＭＳ Ｐゴシック" charset="0"/>
              </a:rPr>
              <a:t> of operations and of their </a:t>
            </a:r>
            <a:r>
              <a:rPr lang="en-GB" sz="2000" i="1">
                <a:latin typeface="Verdana" charset="0"/>
                <a:ea typeface="ＭＳ Ｐゴシック" charset="0"/>
              </a:rPr>
              <a:t>location</a:t>
            </a:r>
            <a:r>
              <a:rPr lang="en-GB" sz="2000">
                <a:latin typeface="Verdana" charset="0"/>
                <a:ea typeface="ＭＳ Ｐゴシック" charset="0"/>
              </a:rPr>
              <a:t> as they navigate</a:t>
            </a:r>
          </a:p>
          <a:p>
            <a:pPr marL="966788" lvl="1" indent="-495300" eaLnBrk="1" hangingPunct="1"/>
            <a:r>
              <a:rPr lang="en-GB" sz="2000">
                <a:latin typeface="Verdana" charset="0"/>
                <a:ea typeface="ＭＳ Ｐゴシック" charset="0"/>
              </a:rPr>
              <a:t>When something goes wrong explain the situation in adequate detail and </a:t>
            </a:r>
            <a:r>
              <a:rPr lang="en-GB" sz="2000" i="1">
                <a:latin typeface="Verdana" charset="0"/>
                <a:ea typeface="ＭＳ Ｐゴシック" charset="0"/>
              </a:rPr>
              <a:t>help the user to resolve the problem</a:t>
            </a:r>
            <a:endParaRPr lang="en-GB" sz="2000">
              <a:latin typeface="Verdana" charset="0"/>
              <a:ea typeface="ＭＳ Ｐゴシック" charset="0"/>
            </a:endParaRPr>
          </a:p>
          <a:p>
            <a:pPr marL="966788" lvl="1" indent="-495300" eaLnBrk="1" hangingPunct="1">
              <a:buFont typeface="Wingdings" charset="0"/>
              <a:buNone/>
            </a:pPr>
            <a:endParaRPr lang="en-GB" sz="200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470BA38-C7F2-4540-9F27-7A9A06C14329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C7CE62C-48D1-634B-AFCF-1DE953166C5F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</a:rPr>
              <a:t>Usability Principles</a:t>
            </a:r>
            <a:r>
              <a:rPr lang="en-US">
                <a:latin typeface="Verdana" charset="0"/>
              </a:rPr>
              <a:t> </a:t>
            </a:r>
            <a:endParaRPr lang="en-GB">
              <a:latin typeface="Verdana" charset="0"/>
            </a:endParaRP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charset="0"/>
              <a:buAutoNum type="arabicPeriod" startAt="6"/>
            </a:pPr>
            <a:r>
              <a:rPr lang="en-GB" sz="2400">
                <a:latin typeface="Verdana" charset="0"/>
              </a:rPr>
              <a:t>Ensure that the user can always get out, go back or undo an action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</a:rPr>
              <a:t>Ensure that all operations can be </a:t>
            </a:r>
            <a:r>
              <a:rPr lang="en-GB" sz="2000" i="1">
                <a:latin typeface="Verdana" charset="0"/>
                <a:ea typeface="ＭＳ Ｐゴシック" charset="0"/>
              </a:rPr>
              <a:t>undone</a:t>
            </a:r>
            <a:endParaRPr lang="en-GB" sz="2000">
              <a:latin typeface="Verdana" charset="0"/>
              <a:ea typeface="ＭＳ Ｐゴシック" charset="0"/>
            </a:endParaRPr>
          </a:p>
          <a:p>
            <a:pPr marL="966788" lvl="1" indent="-495300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</a:rPr>
              <a:t>Ensure it is easy to </a:t>
            </a:r>
            <a:r>
              <a:rPr lang="en-GB" sz="2000" i="1">
                <a:latin typeface="Verdana" charset="0"/>
                <a:ea typeface="ＭＳ Ｐゴシック" charset="0"/>
              </a:rPr>
              <a:t>navigate back</a:t>
            </a:r>
            <a:r>
              <a:rPr lang="en-GB" sz="2000">
                <a:latin typeface="Verdana" charset="0"/>
                <a:ea typeface="ＭＳ Ｐゴシック" charset="0"/>
              </a:rPr>
              <a:t> to where the user came from</a:t>
            </a:r>
          </a:p>
          <a:p>
            <a:pPr marL="571500" indent="-571500" eaLnBrk="1" hangingPunct="1">
              <a:lnSpc>
                <a:spcPct val="90000"/>
              </a:lnSpc>
              <a:buFont typeface="Wingdings" charset="0"/>
              <a:buAutoNum type="arabicPeriod" startAt="7"/>
            </a:pPr>
            <a:r>
              <a:rPr lang="en-GB" sz="2400">
                <a:latin typeface="Verdana" charset="0"/>
              </a:rPr>
              <a:t>Ensure that response time is adequate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</a:rPr>
              <a:t>Users are very sensitive to slow response time</a:t>
            </a:r>
          </a:p>
          <a:p>
            <a:pPr marL="1347788" lvl="2" indent="-438150" eaLnBrk="1" hangingPunct="1">
              <a:lnSpc>
                <a:spcPct val="90000"/>
              </a:lnSpc>
            </a:pPr>
            <a:r>
              <a:rPr lang="en-GB" sz="1800">
                <a:latin typeface="Verdana" charset="0"/>
                <a:ea typeface="ＭＳ Ｐゴシック" charset="0"/>
              </a:rPr>
              <a:t>They compare your system to others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</a:rPr>
              <a:t>Keep response time less than a second for most operations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</a:rPr>
              <a:t>Warn users of longer delays and inform them of progress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AD45064-0DAD-6640-958A-9E220A9C3339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EF4A17A-CEA0-734D-9406-49CC51763D6F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</a:rPr>
              <a:t>Usability Principles</a:t>
            </a:r>
            <a:r>
              <a:rPr lang="en-US">
                <a:latin typeface="Verdana" charset="0"/>
              </a:rPr>
              <a:t> </a:t>
            </a:r>
            <a:endParaRPr lang="en-GB">
              <a:latin typeface="Verdana" charset="0"/>
            </a:endParaRP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charset="0"/>
              <a:buAutoNum type="arabicPeriod" startAt="8"/>
            </a:pPr>
            <a:r>
              <a:rPr lang="en-GB" sz="2400">
                <a:latin typeface="Verdana" charset="0"/>
              </a:rPr>
              <a:t>Use </a:t>
            </a:r>
            <a:r>
              <a:rPr lang="en-GB" sz="2400" i="1">
                <a:latin typeface="Verdana" charset="0"/>
              </a:rPr>
              <a:t>understandable encoding techniques</a:t>
            </a:r>
            <a:endParaRPr lang="en-GB" sz="2400">
              <a:latin typeface="Verdana" charset="0"/>
            </a:endParaRPr>
          </a:p>
          <a:p>
            <a:pPr marL="966788" lvl="1" indent="-495300" eaLnBrk="1" hangingPunct="1"/>
            <a:r>
              <a:rPr lang="en-GB" sz="2000">
                <a:latin typeface="Verdana" charset="0"/>
                <a:ea typeface="ＭＳ Ｐゴシック" charset="0"/>
              </a:rPr>
              <a:t>Choose encoding techniques with care</a:t>
            </a:r>
          </a:p>
          <a:p>
            <a:pPr marL="966788" lvl="1" indent="-495300" eaLnBrk="1" hangingPunct="1"/>
            <a:r>
              <a:rPr lang="en-GB" sz="2000">
                <a:latin typeface="Verdana" charset="0"/>
                <a:ea typeface="ＭＳ Ｐゴシック" charset="0"/>
              </a:rPr>
              <a:t>Use labels to ensure all encoding techniques are fully understood by users</a:t>
            </a:r>
          </a:p>
          <a:p>
            <a:pPr marL="571500" indent="-571500" eaLnBrk="1" hangingPunct="1">
              <a:buFont typeface="Wingdings" charset="0"/>
              <a:buAutoNum type="arabicPeriod" startAt="9"/>
            </a:pPr>
            <a:r>
              <a:rPr lang="en-GB" sz="2400">
                <a:latin typeface="Verdana" charset="0"/>
              </a:rPr>
              <a:t>Ensure that the UI’s appearance is </a:t>
            </a:r>
            <a:r>
              <a:rPr lang="en-GB" sz="2400" i="1">
                <a:latin typeface="Verdana" charset="0"/>
              </a:rPr>
              <a:t>uncluttered</a:t>
            </a:r>
            <a:endParaRPr lang="en-GB" sz="2400">
              <a:latin typeface="Verdana" charset="0"/>
            </a:endParaRPr>
          </a:p>
          <a:p>
            <a:pPr marL="966788" lvl="1" indent="-495300" eaLnBrk="1" hangingPunct="1"/>
            <a:r>
              <a:rPr lang="en-GB" sz="2000">
                <a:latin typeface="Verdana" charset="0"/>
                <a:ea typeface="ＭＳ Ｐゴシック" charset="0"/>
              </a:rPr>
              <a:t>Avoid displaying too much information</a:t>
            </a:r>
          </a:p>
          <a:p>
            <a:pPr marL="966788" lvl="1" indent="-495300" eaLnBrk="1" hangingPunct="1"/>
            <a:r>
              <a:rPr lang="en-GB" sz="2000">
                <a:latin typeface="Verdana" charset="0"/>
                <a:ea typeface="ＭＳ Ｐゴシック" charset="0"/>
              </a:rPr>
              <a:t>Organize the information effectively</a:t>
            </a:r>
          </a:p>
          <a:p>
            <a:pPr marL="571500" indent="-571500" eaLnBrk="1" hangingPunct="1"/>
            <a:endParaRPr lang="en-GB" sz="200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898D75B-A8C6-1A4D-852D-579E8EE6ADF1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68B87AF-91A6-0843-B15E-E9F3FA0D1510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</a:rPr>
              <a:t>Usability Principles</a:t>
            </a:r>
            <a:r>
              <a:rPr lang="en-US">
                <a:latin typeface="Verdana" charset="0"/>
              </a:rPr>
              <a:t> </a:t>
            </a:r>
            <a:endParaRPr lang="en-GB">
              <a:latin typeface="Verdana" charset="0"/>
            </a:endParaRP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charset="0"/>
              <a:buAutoNum type="arabicPeriod" startAt="10"/>
            </a:pPr>
            <a:r>
              <a:rPr lang="en-GB" sz="2400">
                <a:latin typeface="Verdana" charset="0"/>
              </a:rPr>
              <a:t>Consider the needs of </a:t>
            </a:r>
            <a:r>
              <a:rPr lang="en-GB" sz="2400" i="1">
                <a:latin typeface="Verdana" charset="0"/>
              </a:rPr>
              <a:t>different groups</a:t>
            </a:r>
            <a:r>
              <a:rPr lang="en-GB" sz="2400">
                <a:latin typeface="Verdana" charset="0"/>
              </a:rPr>
              <a:t> of users</a:t>
            </a:r>
          </a:p>
          <a:p>
            <a:pPr marL="966788" lvl="1" indent="-495300" eaLnBrk="1" hangingPunct="1"/>
            <a:r>
              <a:rPr lang="en-GB" sz="2000">
                <a:latin typeface="Verdana" charset="0"/>
                <a:ea typeface="ＭＳ Ｐゴシック" charset="0"/>
              </a:rPr>
              <a:t>Accommodate people from different </a:t>
            </a:r>
            <a:r>
              <a:rPr lang="en-GB" sz="2000" i="1">
                <a:latin typeface="Verdana" charset="0"/>
                <a:ea typeface="ＭＳ Ｐゴシック" charset="0"/>
              </a:rPr>
              <a:t>locales</a:t>
            </a:r>
            <a:r>
              <a:rPr lang="en-GB" sz="2000">
                <a:latin typeface="Verdana" charset="0"/>
                <a:ea typeface="ＭＳ Ｐゴシック" charset="0"/>
              </a:rPr>
              <a:t> and people with </a:t>
            </a:r>
            <a:r>
              <a:rPr lang="en-GB" sz="2000" i="1">
                <a:latin typeface="Verdana" charset="0"/>
                <a:ea typeface="ＭＳ Ｐゴシック" charset="0"/>
              </a:rPr>
              <a:t>disabilities</a:t>
            </a:r>
            <a:endParaRPr lang="en-GB" sz="2000">
              <a:latin typeface="Verdana" charset="0"/>
              <a:ea typeface="ＭＳ Ｐゴシック" charset="0"/>
            </a:endParaRPr>
          </a:p>
          <a:p>
            <a:pPr marL="966788" lvl="1" indent="-495300" eaLnBrk="1" hangingPunct="1"/>
            <a:r>
              <a:rPr lang="en-GB" sz="2000">
                <a:latin typeface="Verdana" charset="0"/>
                <a:ea typeface="ＭＳ Ｐゴシック" charset="0"/>
              </a:rPr>
              <a:t>Ensure that the system is usable by both </a:t>
            </a:r>
            <a:r>
              <a:rPr lang="en-GB" sz="2000" i="1">
                <a:latin typeface="Verdana" charset="0"/>
                <a:ea typeface="ＭＳ Ｐゴシック" charset="0"/>
              </a:rPr>
              <a:t>beginners</a:t>
            </a:r>
            <a:r>
              <a:rPr lang="en-GB" sz="2000">
                <a:latin typeface="Verdana" charset="0"/>
                <a:ea typeface="ＭＳ Ｐゴシック" charset="0"/>
              </a:rPr>
              <a:t> and </a:t>
            </a:r>
            <a:r>
              <a:rPr lang="en-GB" sz="2000" i="1">
                <a:latin typeface="Verdana" charset="0"/>
                <a:ea typeface="ＭＳ Ｐゴシック" charset="0"/>
              </a:rPr>
              <a:t>experts</a:t>
            </a:r>
            <a:endParaRPr lang="en-GB" sz="2000">
              <a:latin typeface="Verdana" charset="0"/>
              <a:ea typeface="ＭＳ Ｐゴシック" charset="0"/>
            </a:endParaRPr>
          </a:p>
          <a:p>
            <a:pPr marL="571500" indent="-571500" eaLnBrk="1" hangingPunct="1">
              <a:buFont typeface="Wingdings" charset="0"/>
              <a:buAutoNum type="arabicPeriod" startAt="11"/>
            </a:pPr>
            <a:r>
              <a:rPr lang="en-GB" sz="2400">
                <a:latin typeface="Verdana" charset="0"/>
              </a:rPr>
              <a:t>Provide all necessary </a:t>
            </a:r>
            <a:r>
              <a:rPr lang="en-GB" sz="2400" i="1">
                <a:latin typeface="Verdana" charset="0"/>
              </a:rPr>
              <a:t>help</a:t>
            </a:r>
            <a:endParaRPr lang="en-GB" sz="2400">
              <a:latin typeface="Verdana" charset="0"/>
            </a:endParaRPr>
          </a:p>
          <a:p>
            <a:pPr marL="966788" lvl="1" indent="-495300" eaLnBrk="1" hangingPunct="1"/>
            <a:r>
              <a:rPr lang="en-GB" sz="2000">
                <a:latin typeface="Verdana" charset="0"/>
                <a:ea typeface="ＭＳ Ｐゴシック" charset="0"/>
              </a:rPr>
              <a:t>Organize help well</a:t>
            </a:r>
          </a:p>
          <a:p>
            <a:pPr marL="966788" lvl="1" indent="-495300" eaLnBrk="1" hangingPunct="1"/>
            <a:r>
              <a:rPr lang="en-GB" sz="2000">
                <a:latin typeface="Verdana" charset="0"/>
                <a:ea typeface="ＭＳ Ｐゴシック" charset="0"/>
              </a:rPr>
              <a:t>Integrate help with the application</a:t>
            </a:r>
          </a:p>
          <a:p>
            <a:pPr marL="966788" lvl="1" indent="-495300" eaLnBrk="1" hangingPunct="1"/>
            <a:r>
              <a:rPr lang="en-GB" sz="2000">
                <a:latin typeface="Verdana" charset="0"/>
                <a:ea typeface="ＭＳ Ｐゴシック" charset="0"/>
              </a:rPr>
              <a:t>Ensure that the help is accurate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80232FA-B6A1-A240-9F9C-A118221954BB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2A20204-FC5B-9E4F-9D19-A1C2A227963C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</a:rPr>
              <a:t>Usability Principles</a:t>
            </a:r>
            <a:endParaRPr lang="en-GB" sz="3400">
              <a:latin typeface="Verdana" charset="0"/>
            </a:endParaRP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charset="0"/>
              <a:buAutoNum type="arabicPeriod" startAt="12"/>
            </a:pPr>
            <a:r>
              <a:rPr lang="en-GB">
                <a:latin typeface="Verdana" charset="0"/>
              </a:rPr>
              <a:t>Be </a:t>
            </a:r>
            <a:r>
              <a:rPr lang="en-GB" i="1">
                <a:latin typeface="Verdana" charset="0"/>
              </a:rPr>
              <a:t>consistent</a:t>
            </a:r>
            <a:endParaRPr lang="en-GB">
              <a:latin typeface="Verdana" charset="0"/>
            </a:endParaRPr>
          </a:p>
          <a:p>
            <a:pPr marL="966788" lvl="1" indent="-495300" eaLnBrk="1" hangingPunct="1"/>
            <a:r>
              <a:rPr lang="en-GB">
                <a:latin typeface="Verdana" charset="0"/>
                <a:ea typeface="ＭＳ Ｐゴシック" charset="0"/>
              </a:rPr>
              <a:t>Use similar layouts and graphic designs throughout your application</a:t>
            </a:r>
          </a:p>
          <a:p>
            <a:pPr marL="966788" lvl="1" indent="-495300" eaLnBrk="1" hangingPunct="1"/>
            <a:r>
              <a:rPr lang="en-GB">
                <a:latin typeface="Verdana" charset="0"/>
                <a:ea typeface="ＭＳ Ｐゴシック" charset="0"/>
              </a:rPr>
              <a:t>Follow look-and-feel standards</a:t>
            </a:r>
          </a:p>
          <a:p>
            <a:pPr marL="966788" lvl="1" indent="-495300" eaLnBrk="1" hangingPunct="1"/>
            <a:r>
              <a:rPr lang="en-GB">
                <a:latin typeface="Verdana" charset="0"/>
                <a:ea typeface="ＭＳ Ｐゴシック" charset="0"/>
              </a:rPr>
              <a:t>Consider mimicking other applications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DA45A681-F6AC-1E40-B512-99CEC5E23E5B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04AF388-4154-A940-92AD-981662231C67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264525" cy="1216025"/>
          </a:xfrm>
        </p:spPr>
        <p:txBody>
          <a:bodyPr/>
          <a:lstStyle/>
          <a:p>
            <a:pPr eaLnBrk="1" hangingPunct="1"/>
            <a:r>
              <a:rPr lang="en-US">
                <a:latin typeface="Verdana" charset="0"/>
              </a:rPr>
              <a:t>Some encoding techniques</a:t>
            </a:r>
            <a:endParaRPr lang="en-US" sz="3400">
              <a:latin typeface="Verdana" charset="0"/>
            </a:endParaRP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2850" y="1752600"/>
            <a:ext cx="6303963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</a:rPr>
              <a:t> Text and fonts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</a:rPr>
              <a:t> Icons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</a:rPr>
              <a:t> Photographs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</a:rPr>
              <a:t> Diagrams and abstract graphics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</a:rPr>
              <a:t> Colors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</a:rPr>
              <a:t> Grouping and bordering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</a:rPr>
              <a:t> Spoken words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</a:rPr>
              <a:t> Music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</a:rPr>
              <a:t> Other sounds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</a:rPr>
              <a:t> Animations and video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</a:rPr>
              <a:t> Flashing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6CD9C12-AE58-0A44-A4A0-1608C94032D4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1305891-8DCB-334E-8A04-6716FA04249A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841" tIns="44623" rIns="90841" bIns="44623"/>
          <a:lstStyle/>
          <a:p>
            <a:pPr eaLnBrk="1" hangingPunct="1"/>
            <a:r>
              <a:rPr lang="en-US">
                <a:latin typeface="Verdana" charset="0"/>
              </a:rPr>
              <a:t>UI Design principles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841" tIns="44623" rIns="90841" bIns="44623"/>
          <a:lstStyle/>
          <a:p>
            <a:pPr marL="571500" indent="-571500" defTabSz="911225" eaLnBrk="1" hangingPunct="1">
              <a:lnSpc>
                <a:spcPct val="90000"/>
              </a:lnSpc>
            </a:pPr>
            <a:r>
              <a:rPr lang="en-US" sz="2400">
                <a:latin typeface="Verdana" charset="0"/>
              </a:rPr>
              <a:t>UI design must take into account the</a:t>
            </a:r>
            <a:r>
              <a:rPr lang="en-US" sz="2400" i="1">
                <a:latin typeface="Verdana" charset="0"/>
              </a:rPr>
              <a:t> needs, experience </a:t>
            </a:r>
            <a:r>
              <a:rPr lang="en-US" sz="2400">
                <a:latin typeface="Verdana" charset="0"/>
              </a:rPr>
              <a:t>and</a:t>
            </a:r>
            <a:r>
              <a:rPr lang="en-US" sz="2400" i="1">
                <a:latin typeface="Verdana" charset="0"/>
              </a:rPr>
              <a:t> capabilities </a:t>
            </a:r>
            <a:r>
              <a:rPr lang="en-US" sz="2400">
                <a:latin typeface="Verdana" charset="0"/>
              </a:rPr>
              <a:t>of </a:t>
            </a:r>
            <a:r>
              <a:rPr lang="en-US" sz="2400" i="1">
                <a:latin typeface="Verdana" charset="0"/>
              </a:rPr>
              <a:t> system users</a:t>
            </a:r>
          </a:p>
          <a:p>
            <a:pPr marL="571500" indent="-571500" defTabSz="911225" eaLnBrk="1" hangingPunct="1">
              <a:lnSpc>
                <a:spcPct val="90000"/>
              </a:lnSpc>
            </a:pPr>
            <a:r>
              <a:rPr lang="en-US" sz="2400">
                <a:latin typeface="Verdana" charset="0"/>
              </a:rPr>
              <a:t>Users should be involved in the UI design process and UI designs should be refined through prototyping</a:t>
            </a:r>
          </a:p>
          <a:p>
            <a:pPr marL="571500" indent="-571500" defTabSz="911225" eaLnBrk="1" hangingPunct="1">
              <a:lnSpc>
                <a:spcPct val="90000"/>
              </a:lnSpc>
            </a:pPr>
            <a:r>
              <a:rPr lang="en-US" sz="2400">
                <a:latin typeface="Verdana" charset="0"/>
              </a:rPr>
              <a:t>There are cognitive factors, such as the size of short-term memory, which user interface designers must be aware of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54E314C-7DE0-3B4D-993A-E6D75DFA3F3A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7FF722D-C592-034F-B789-26A308B611B1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382588"/>
            <a:ext cx="7772400" cy="1141412"/>
          </a:xfrm>
          <a:noFill/>
        </p:spPr>
        <p:txBody>
          <a:bodyPr lIns="90841" tIns="44623" rIns="90841" bIns="44623"/>
          <a:lstStyle/>
          <a:p>
            <a:pPr eaLnBrk="1" hangingPunct="1"/>
            <a:r>
              <a:rPr lang="en-US">
                <a:latin typeface="Verdana" charset="0"/>
              </a:rPr>
              <a:t>UI Design principles (continued)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1682750"/>
            <a:ext cx="8150225" cy="4116388"/>
          </a:xfrm>
          <a:noFill/>
        </p:spPr>
        <p:txBody>
          <a:bodyPr lIns="90841" tIns="44623" rIns="90841" bIns="44623"/>
          <a:lstStyle/>
          <a:p>
            <a:pPr marL="571500" indent="-571500" defTabSz="911225" eaLnBrk="1" hangingPunct="1">
              <a:lnSpc>
                <a:spcPct val="90000"/>
              </a:lnSpc>
            </a:pPr>
            <a:r>
              <a:rPr lang="en-US" sz="2400">
                <a:latin typeface="Verdana" charset="0"/>
              </a:rPr>
              <a:t>An interface should be based on user-oriented terms and concepts rather than computer concepts</a:t>
            </a:r>
          </a:p>
          <a:p>
            <a:pPr marL="950913" lvl="1" indent="-495300" defTabSz="911225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For example, a book-keeping system in a hospital should use terms such as patient profile, case record etc. rather than directories, file identifiers, etc.</a:t>
            </a:r>
          </a:p>
          <a:p>
            <a:pPr marL="571500" indent="-571500" defTabSz="911225" eaLnBrk="1" hangingPunct="1">
              <a:lnSpc>
                <a:spcPct val="90000"/>
              </a:lnSpc>
            </a:pPr>
            <a:r>
              <a:rPr lang="en-US" sz="2400">
                <a:latin typeface="Verdana" charset="0"/>
              </a:rPr>
              <a:t>The system should display an appropriate level of consistency</a:t>
            </a:r>
          </a:p>
          <a:p>
            <a:pPr marL="950913" lvl="1" indent="-495300" defTabSz="911225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Commands and menus should have the same format, command punctuation should be similar, and so on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A47D2C9-206B-C74F-AA62-86E6D7BCC5A5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3B13573-252E-A44A-8565-6F02548BA476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841" tIns="44623" rIns="90841" bIns="44623"/>
          <a:lstStyle/>
          <a:p>
            <a:pPr eaLnBrk="1" hangingPunct="1"/>
            <a:r>
              <a:rPr lang="en-US">
                <a:latin typeface="Verdana" charset="0"/>
              </a:rPr>
              <a:t> User interface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841" tIns="44623" rIns="90841" bIns="44623"/>
          <a:lstStyle/>
          <a:p>
            <a:pPr eaLnBrk="1" hangingPunct="1"/>
            <a:r>
              <a:rPr lang="en-US">
                <a:latin typeface="Verdana" charset="0"/>
              </a:rPr>
              <a:t>System users often judge a system by its interface</a:t>
            </a:r>
          </a:p>
          <a:p>
            <a:pPr eaLnBrk="1" hangingPunct="1"/>
            <a:r>
              <a:rPr lang="en-US">
                <a:latin typeface="Verdana" charset="0"/>
              </a:rPr>
              <a:t>A poorly designed interface can cause a user to make catastrophic errors</a:t>
            </a:r>
          </a:p>
          <a:p>
            <a:pPr eaLnBrk="1" hangingPunct="1"/>
            <a:r>
              <a:rPr lang="en-US">
                <a:latin typeface="Verdana" charset="0"/>
              </a:rPr>
              <a:t>Poor user interface design is the reason why so many software systems are </a:t>
            </a:r>
            <a:r>
              <a:rPr lang="en-US">
                <a:solidFill>
                  <a:srgbClr val="FF0000"/>
                </a:solidFill>
                <a:latin typeface="Verdana" charset="0"/>
              </a:rPr>
              <a:t>never used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F0E7F21-C092-5F49-8856-151DF45D8E16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4653499-E503-1740-AB61-B2C2779A9E67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457200"/>
            <a:ext cx="7772400" cy="1143000"/>
          </a:xfrm>
          <a:noFill/>
        </p:spPr>
        <p:txBody>
          <a:bodyPr lIns="90841" tIns="44623" rIns="90841" bIns="44623"/>
          <a:lstStyle/>
          <a:p>
            <a:pPr eaLnBrk="1" hangingPunct="1"/>
            <a:r>
              <a:rPr lang="en-US">
                <a:latin typeface="Verdana" charset="0"/>
              </a:rPr>
              <a:t>UI Design principles (continued)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382000" cy="4419600"/>
          </a:xfrm>
          <a:noFill/>
        </p:spPr>
        <p:txBody>
          <a:bodyPr lIns="90841" tIns="44623" rIns="90841" bIns="44623"/>
          <a:lstStyle/>
          <a:p>
            <a:pPr marL="571500" indent="-571500" defTabSz="911225" eaLnBrk="1" hangingPunct="1">
              <a:lnSpc>
                <a:spcPct val="80000"/>
              </a:lnSpc>
            </a:pPr>
            <a:r>
              <a:rPr lang="en-US" sz="2400">
                <a:latin typeface="Verdana" charset="0"/>
              </a:rPr>
              <a:t>The system should not surprise the user</a:t>
            </a:r>
          </a:p>
          <a:p>
            <a:pPr marL="950913" lvl="1" indent="-495300" defTabSz="911225" eaLnBrk="1" hangingPunct="1">
              <a:lnSpc>
                <a:spcPct val="8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If a command is executed in a known way (in some familiar context), a user should be able to predict the operation of comparable commands.</a:t>
            </a:r>
            <a:r>
              <a:rPr lang="en-US" sz="2200">
                <a:latin typeface="Verdana" charset="0"/>
                <a:ea typeface="ＭＳ Ｐゴシック" charset="0"/>
              </a:rPr>
              <a:t> </a:t>
            </a:r>
          </a:p>
          <a:p>
            <a:pPr marL="1349375" lvl="2" indent="-438150" defTabSz="911225" eaLnBrk="1" hangingPunct="1">
              <a:lnSpc>
                <a:spcPct val="80000"/>
              </a:lnSpc>
            </a:pPr>
            <a:r>
              <a:rPr lang="en-US" sz="1800">
                <a:latin typeface="Verdana" charset="0"/>
                <a:ea typeface="ＭＳ Ｐゴシック" charset="0"/>
              </a:rPr>
              <a:t>E.g., </a:t>
            </a:r>
            <a:r>
              <a:rPr lang="ja-JP" altLang="en-US" sz="1800">
                <a:latin typeface="Verdana" charset="0"/>
                <a:ea typeface="ＭＳ Ｐゴシック" charset="0"/>
              </a:rPr>
              <a:t>‘</a:t>
            </a:r>
            <a:r>
              <a:rPr lang="en-US" altLang="ja-JP" sz="1800">
                <a:latin typeface="Verdana" charset="0"/>
                <a:ea typeface="ＭＳ Ｐゴシック" charset="0"/>
              </a:rPr>
              <a:t>delete</a:t>
            </a:r>
            <a:r>
              <a:rPr lang="ja-JP" altLang="en-US" sz="1800">
                <a:latin typeface="Verdana" charset="0"/>
                <a:ea typeface="ＭＳ Ｐゴシック" charset="0"/>
              </a:rPr>
              <a:t>’</a:t>
            </a:r>
            <a:r>
              <a:rPr lang="en-US" altLang="ja-JP" sz="1800">
                <a:latin typeface="Verdana" charset="0"/>
                <a:ea typeface="ＭＳ Ｐゴシック" charset="0"/>
              </a:rPr>
              <a:t> and </a:t>
            </a:r>
            <a:r>
              <a:rPr lang="ja-JP" altLang="en-US" sz="1800">
                <a:latin typeface="Verdana" charset="0"/>
                <a:ea typeface="ＭＳ Ｐゴシック" charset="0"/>
              </a:rPr>
              <a:t>‘</a:t>
            </a:r>
            <a:r>
              <a:rPr lang="en-US" altLang="ja-JP" sz="1800">
                <a:latin typeface="Verdana" charset="0"/>
                <a:ea typeface="ＭＳ Ｐゴシック" charset="0"/>
              </a:rPr>
              <a:t>remove</a:t>
            </a:r>
            <a:r>
              <a:rPr lang="ja-JP" altLang="en-US" sz="1800">
                <a:latin typeface="Verdana" charset="0"/>
                <a:ea typeface="ＭＳ Ｐゴシック" charset="0"/>
              </a:rPr>
              <a:t>’</a:t>
            </a:r>
            <a:r>
              <a:rPr lang="en-US" altLang="ja-JP" sz="1800">
                <a:latin typeface="Verdana" charset="0"/>
                <a:ea typeface="ＭＳ Ｐゴシック" charset="0"/>
              </a:rPr>
              <a:t> are somewhat synonymous in the sense that they are both concerned with erasing something</a:t>
            </a:r>
          </a:p>
          <a:p>
            <a:pPr marL="571500" indent="-571500" defTabSz="911225" eaLnBrk="1" hangingPunct="1">
              <a:lnSpc>
                <a:spcPct val="80000"/>
              </a:lnSpc>
            </a:pPr>
            <a:r>
              <a:rPr lang="en-US" sz="2400">
                <a:latin typeface="Verdana" charset="0"/>
              </a:rPr>
              <a:t>The system should provide some resilience to </a:t>
            </a:r>
            <a:br>
              <a:rPr lang="en-US" sz="2400">
                <a:latin typeface="Verdana" charset="0"/>
              </a:rPr>
            </a:br>
            <a:r>
              <a:rPr lang="en-US" sz="2400">
                <a:latin typeface="Verdana" charset="0"/>
              </a:rPr>
              <a:t>user errors and allow the user to recover from errors</a:t>
            </a:r>
          </a:p>
          <a:p>
            <a:pPr marL="950913" lvl="1" indent="-495300" defTabSz="911225" eaLnBrk="1" hangingPunct="1">
              <a:lnSpc>
                <a:spcPct val="80000"/>
              </a:lnSpc>
            </a:pPr>
            <a:r>
              <a:rPr lang="en-US" sz="1800">
                <a:latin typeface="Verdana" charset="0"/>
                <a:ea typeface="ＭＳ Ｐゴシック" charset="0"/>
              </a:rPr>
              <a:t>This might include an undo facilities, confirmation of destructive actions, 'soft' deletes, etc.</a:t>
            </a:r>
          </a:p>
          <a:p>
            <a:pPr marL="571500" indent="-571500" defTabSz="911225" eaLnBrk="1" hangingPunct="1">
              <a:lnSpc>
                <a:spcPct val="80000"/>
              </a:lnSpc>
            </a:pPr>
            <a:r>
              <a:rPr lang="en-US" sz="2400">
                <a:latin typeface="Verdana" charset="0"/>
              </a:rPr>
              <a:t>Some user guidance should be provided</a:t>
            </a:r>
          </a:p>
          <a:p>
            <a:pPr marL="950913" lvl="1" indent="-495300" defTabSz="911225" eaLnBrk="1" hangingPunct="1">
              <a:lnSpc>
                <a:spcPct val="80000"/>
              </a:lnSpc>
            </a:pPr>
            <a:r>
              <a:rPr lang="en-US" sz="1800">
                <a:latin typeface="Verdana" charset="0"/>
                <a:ea typeface="ＭＳ Ｐゴシック" charset="0"/>
              </a:rPr>
              <a:t>Help systems, on-line manuals, etc.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B2C8FAF-79C5-5647-8D82-68307C99EF2B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552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7116E92-3214-1946-8188-C90FB28E9894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152400"/>
            <a:ext cx="7772400" cy="1143000"/>
          </a:xfrm>
          <a:noFill/>
        </p:spPr>
        <p:txBody>
          <a:bodyPr lIns="90841" tIns="44623" rIns="90841" bIns="44623"/>
          <a:lstStyle/>
          <a:p>
            <a:pPr eaLnBrk="1" hangingPunct="1"/>
            <a:r>
              <a:rPr lang="en-US">
                <a:latin typeface="Verdana" charset="0"/>
              </a:rPr>
              <a:t>Multiple user interfaces</a:t>
            </a:r>
          </a:p>
        </p:txBody>
      </p:sp>
      <p:pic>
        <p:nvPicPr>
          <p:cNvPr id="55301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3" y="1619250"/>
            <a:ext cx="7231062" cy="468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4D42C20-2C52-6643-AD52-A0942B59FD18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573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BE24217-0491-594C-80D2-A15F284F989B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841" tIns="44623" rIns="90841" bIns="44623"/>
          <a:lstStyle/>
          <a:p>
            <a:pPr eaLnBrk="1" hangingPunct="1"/>
            <a:r>
              <a:rPr lang="en-US">
                <a:latin typeface="Verdana" charset="0"/>
              </a:rPr>
              <a:t>Information display factors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841" tIns="44623" rIns="90841" bIns="44623"/>
          <a:lstStyle/>
          <a:p>
            <a:pPr marL="341313" indent="-341313" defTabSz="911225" eaLnBrk="1" hangingPunct="1">
              <a:lnSpc>
                <a:spcPct val="90000"/>
              </a:lnSpc>
            </a:pPr>
            <a:r>
              <a:rPr lang="en-US" sz="2400">
                <a:latin typeface="Verdana" charset="0"/>
              </a:rPr>
              <a:t>Is user interested in precise information or </a:t>
            </a:r>
            <a:br>
              <a:rPr lang="en-US" sz="2400">
                <a:latin typeface="Verdana" charset="0"/>
              </a:rPr>
            </a:br>
            <a:r>
              <a:rPr lang="en-US" sz="2400">
                <a:latin typeface="Verdana" charset="0"/>
              </a:rPr>
              <a:t>data relationships?</a:t>
            </a:r>
          </a:p>
          <a:p>
            <a:pPr marL="341313" indent="-341313" defTabSz="911225" eaLnBrk="1" hangingPunct="1">
              <a:lnSpc>
                <a:spcPct val="90000"/>
              </a:lnSpc>
            </a:pPr>
            <a:r>
              <a:rPr lang="en-US" sz="2400">
                <a:latin typeface="Verdana" charset="0"/>
              </a:rPr>
              <a:t>How quickly do information values change? </a:t>
            </a:r>
            <a:br>
              <a:rPr lang="en-US" sz="2400">
                <a:latin typeface="Verdana" charset="0"/>
              </a:rPr>
            </a:br>
            <a:r>
              <a:rPr lang="en-US" sz="2400">
                <a:latin typeface="Verdana" charset="0"/>
              </a:rPr>
              <a:t>Must a change be indicated immediately?</a:t>
            </a:r>
          </a:p>
          <a:p>
            <a:pPr marL="341313" indent="-341313" defTabSz="911225" eaLnBrk="1" hangingPunct="1">
              <a:lnSpc>
                <a:spcPct val="90000"/>
              </a:lnSpc>
            </a:pPr>
            <a:r>
              <a:rPr lang="en-US" sz="2400">
                <a:latin typeface="Verdana" charset="0"/>
              </a:rPr>
              <a:t>Must user take some action in response to </a:t>
            </a:r>
            <a:br>
              <a:rPr lang="en-US" sz="2400">
                <a:latin typeface="Verdana" charset="0"/>
              </a:rPr>
            </a:br>
            <a:r>
              <a:rPr lang="en-US" sz="2400">
                <a:latin typeface="Verdana" charset="0"/>
              </a:rPr>
              <a:t>a change?</a:t>
            </a:r>
          </a:p>
          <a:p>
            <a:pPr marL="341313" indent="-341313" defTabSz="911225" eaLnBrk="1" hangingPunct="1">
              <a:lnSpc>
                <a:spcPct val="90000"/>
              </a:lnSpc>
            </a:pPr>
            <a:r>
              <a:rPr lang="en-US" sz="2400">
                <a:latin typeface="Verdana" charset="0"/>
              </a:rPr>
              <a:t>Is there a direct manipulation interface?</a:t>
            </a:r>
          </a:p>
          <a:p>
            <a:pPr marL="341313" indent="-341313" defTabSz="911225" eaLnBrk="1" hangingPunct="1">
              <a:lnSpc>
                <a:spcPct val="90000"/>
              </a:lnSpc>
            </a:pPr>
            <a:r>
              <a:rPr lang="en-US" sz="2400">
                <a:latin typeface="Verdana" charset="0"/>
              </a:rPr>
              <a:t>Is the information textual or numeric? Are relative values important?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2B4E5DB-A04D-6A44-BBE8-B181CF8A97B0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593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A3FAA34-EFAB-B047-BB11-5BA36F1FF3F8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230188"/>
            <a:ext cx="7772400" cy="1141412"/>
          </a:xfrm>
          <a:noFill/>
        </p:spPr>
        <p:txBody>
          <a:bodyPr lIns="90841" tIns="44623" rIns="90841" bIns="44623"/>
          <a:lstStyle/>
          <a:p>
            <a:pPr eaLnBrk="1" hangingPunct="1"/>
            <a:r>
              <a:rPr lang="en-US">
                <a:latin typeface="Verdana" charset="0"/>
              </a:rPr>
              <a:t>Information presentation</a:t>
            </a:r>
          </a:p>
        </p:txBody>
      </p:sp>
      <p:pic>
        <p:nvPicPr>
          <p:cNvPr id="59397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28838"/>
            <a:ext cx="8228013" cy="313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5647A06-D27F-7246-A8A5-6CD350610D76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7D20EBB-948F-A547-A165-4CC7A3A4F711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841" tIns="44623" rIns="90841" bIns="44623"/>
          <a:lstStyle/>
          <a:p>
            <a:pPr eaLnBrk="1" hangingPunct="1"/>
            <a:r>
              <a:rPr lang="en-US">
                <a:latin typeface="Verdana" charset="0"/>
              </a:rPr>
              <a:t>Data visualization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841" tIns="44623" rIns="90841" bIns="44623"/>
          <a:lstStyle/>
          <a:p>
            <a:pPr marL="341313" indent="-341313" defTabSz="911225" eaLnBrk="1" hangingPunct="1"/>
            <a:r>
              <a:rPr lang="en-US" sz="2800">
                <a:latin typeface="Verdana" charset="0"/>
              </a:rPr>
              <a:t>Concerned with techniques for displaying large amounts of information</a:t>
            </a:r>
          </a:p>
          <a:p>
            <a:pPr marL="341313" indent="-341313" defTabSz="911225" eaLnBrk="1" hangingPunct="1"/>
            <a:r>
              <a:rPr lang="en-US" sz="2800">
                <a:latin typeface="Verdana" charset="0"/>
              </a:rPr>
              <a:t>Visualization can reveal relationships between entities and trends in the data</a:t>
            </a:r>
          </a:p>
          <a:p>
            <a:pPr marL="341313" indent="-341313" defTabSz="911225" eaLnBrk="1" hangingPunct="1"/>
            <a:r>
              <a:rPr lang="en-US" sz="2800">
                <a:latin typeface="Verdana" charset="0"/>
              </a:rPr>
              <a:t>Examples</a:t>
            </a:r>
          </a:p>
          <a:p>
            <a:pPr marL="739775" lvl="1" indent="-284163" defTabSz="911225" eaLnBrk="1" hangingPunct="1"/>
            <a:r>
              <a:rPr lang="en-US" sz="2000">
                <a:latin typeface="Verdana" charset="0"/>
                <a:ea typeface="ＭＳ Ｐゴシック" charset="0"/>
              </a:rPr>
              <a:t>Weather information collected from a number of sources</a:t>
            </a:r>
          </a:p>
          <a:p>
            <a:pPr marL="739775" lvl="1" indent="-284163" defTabSz="911225" eaLnBrk="1" hangingPunct="1"/>
            <a:r>
              <a:rPr lang="en-US" sz="2000">
                <a:latin typeface="Verdana" charset="0"/>
                <a:ea typeface="ＭＳ Ｐゴシック" charset="0"/>
              </a:rPr>
              <a:t>The state of a telephone network</a:t>
            </a:r>
          </a:p>
          <a:p>
            <a:pPr marL="739775" lvl="1" indent="-284163" defTabSz="911225" eaLnBrk="1" hangingPunct="1"/>
            <a:r>
              <a:rPr lang="en-US" sz="2000">
                <a:latin typeface="Verdana" charset="0"/>
                <a:ea typeface="ＭＳ Ｐゴシック" charset="0"/>
              </a:rPr>
              <a:t>A model of a molecule displayed in 3 dimensions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9018839-6348-5A48-A1F3-94D6ABA89711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FBDD154-779C-7D4A-A012-9A0D1BB0D25E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841" tIns="44623" rIns="90841" bIns="44623"/>
          <a:lstStyle/>
          <a:p>
            <a:pPr eaLnBrk="1" hangingPunct="1"/>
            <a:r>
              <a:rPr lang="en-US">
                <a:latin typeface="Verdana" charset="0"/>
              </a:rPr>
              <a:t>Color use guidelines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841" tIns="44623" rIns="90841" bIns="44623"/>
          <a:lstStyle/>
          <a:p>
            <a:pPr marL="341313" indent="-341313" defTabSz="911225" eaLnBrk="1" hangingPunct="1"/>
            <a:r>
              <a:rPr lang="en-US" sz="2400">
                <a:latin typeface="Verdana" charset="0"/>
              </a:rPr>
              <a:t>Don't use too many colors</a:t>
            </a:r>
          </a:p>
          <a:p>
            <a:pPr marL="341313" indent="-341313" defTabSz="911225" eaLnBrk="1" hangingPunct="1"/>
            <a:r>
              <a:rPr lang="en-US" sz="2400">
                <a:latin typeface="Verdana" charset="0"/>
              </a:rPr>
              <a:t>Use color coding to support user tasks</a:t>
            </a:r>
          </a:p>
          <a:p>
            <a:pPr marL="341313" indent="-341313" defTabSz="911225" eaLnBrk="1" hangingPunct="1"/>
            <a:r>
              <a:rPr lang="en-US" sz="2400">
                <a:latin typeface="Verdana" charset="0"/>
              </a:rPr>
              <a:t>Allow users to control color coding</a:t>
            </a:r>
          </a:p>
          <a:p>
            <a:pPr marL="341313" indent="-341313" defTabSz="911225" eaLnBrk="1" hangingPunct="1"/>
            <a:r>
              <a:rPr lang="en-US" sz="2400">
                <a:latin typeface="Verdana" charset="0"/>
              </a:rPr>
              <a:t>Design for monochrome then add color</a:t>
            </a:r>
          </a:p>
          <a:p>
            <a:pPr marL="341313" indent="-341313" defTabSz="911225" eaLnBrk="1" hangingPunct="1"/>
            <a:r>
              <a:rPr lang="en-US" sz="2400">
                <a:latin typeface="Verdana" charset="0"/>
              </a:rPr>
              <a:t>Use color coding consistently</a:t>
            </a:r>
          </a:p>
          <a:p>
            <a:pPr marL="341313" indent="-341313" defTabSz="911225" eaLnBrk="1" hangingPunct="1"/>
            <a:r>
              <a:rPr lang="en-US" sz="2400">
                <a:latin typeface="Verdana" charset="0"/>
              </a:rPr>
              <a:t>Avoid color pairings which clash</a:t>
            </a:r>
          </a:p>
          <a:p>
            <a:pPr marL="341313" indent="-341313" defTabSz="911225" eaLnBrk="1" hangingPunct="1"/>
            <a:r>
              <a:rPr lang="en-US" sz="2400">
                <a:latin typeface="Verdana" charset="0"/>
              </a:rPr>
              <a:t>Use color change to show status change</a:t>
            </a:r>
          </a:p>
          <a:p>
            <a:pPr marL="341313" indent="-341313" defTabSz="911225" eaLnBrk="1" hangingPunct="1"/>
            <a:r>
              <a:rPr lang="en-US" sz="2400">
                <a:latin typeface="Verdana" charset="0"/>
              </a:rPr>
              <a:t>Be aware that color displays are usually lower resolution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0C4624F-BDE5-0143-9DF8-D5C8484D3812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655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5301E9A-CD35-B847-88A9-1B14E3D27511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306388"/>
            <a:ext cx="7772400" cy="1141412"/>
          </a:xfrm>
          <a:noFill/>
        </p:spPr>
        <p:txBody>
          <a:bodyPr lIns="90841" tIns="44623" rIns="90841" bIns="44623"/>
          <a:lstStyle/>
          <a:p>
            <a:pPr eaLnBrk="1" hangingPunct="1"/>
            <a:r>
              <a:rPr lang="en-US">
                <a:latin typeface="Verdana" charset="0"/>
              </a:rPr>
              <a:t>User guidance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1606550"/>
            <a:ext cx="7772400" cy="4114800"/>
          </a:xfrm>
          <a:noFill/>
        </p:spPr>
        <p:txBody>
          <a:bodyPr lIns="90841" tIns="44623" rIns="90841" bIns="44623"/>
          <a:lstStyle/>
          <a:p>
            <a:pPr marL="341313" indent="-341313" defTabSz="911225" eaLnBrk="1" hangingPunct="1"/>
            <a:r>
              <a:rPr lang="en-US" sz="2400">
                <a:latin typeface="Verdana" charset="0"/>
              </a:rPr>
              <a:t>A user guidance system is integrated with user interface to help users when they need information about the system or when they make mistakes</a:t>
            </a:r>
          </a:p>
          <a:p>
            <a:pPr marL="341313" indent="-341313" defTabSz="911225" eaLnBrk="1" hangingPunct="1"/>
            <a:r>
              <a:rPr lang="en-US" sz="2400">
                <a:latin typeface="Verdana" charset="0"/>
              </a:rPr>
              <a:t>User guidance covers:</a:t>
            </a:r>
          </a:p>
          <a:p>
            <a:pPr marL="739775" lvl="1" indent="-284163" defTabSz="911225" eaLnBrk="1" hangingPunct="1"/>
            <a:r>
              <a:rPr lang="en-US" sz="2000">
                <a:latin typeface="Verdana" charset="0"/>
                <a:ea typeface="ＭＳ Ｐゴシック" charset="0"/>
              </a:rPr>
              <a:t>System messages, including error messages </a:t>
            </a:r>
          </a:p>
          <a:p>
            <a:pPr marL="739775" lvl="1" indent="-284163" defTabSz="911225" eaLnBrk="1" hangingPunct="1"/>
            <a:r>
              <a:rPr lang="en-US" sz="2000">
                <a:latin typeface="Verdana" charset="0"/>
                <a:ea typeface="ＭＳ Ｐゴシック" charset="0"/>
              </a:rPr>
              <a:t>Documentation provided for users</a:t>
            </a:r>
          </a:p>
          <a:p>
            <a:pPr marL="739775" lvl="1" indent="-284163" defTabSz="911225" eaLnBrk="1" hangingPunct="1"/>
            <a:r>
              <a:rPr lang="en-US" sz="2000">
                <a:latin typeface="Verdana" charset="0"/>
                <a:ea typeface="ＭＳ Ｐゴシック" charset="0"/>
              </a:rPr>
              <a:t>On-line help</a:t>
            </a:r>
          </a:p>
          <a:p>
            <a:pPr marL="341313" indent="-341313" defTabSz="911225" eaLnBrk="1" hangingPunct="1"/>
            <a:r>
              <a:rPr lang="en-US" sz="2400">
                <a:latin typeface="Verdana" charset="0"/>
              </a:rPr>
              <a:t>The help and message system may be integrated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F04C19E-27A5-9749-800C-8B5F007A5404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CA0B05E-AAEC-A54B-850F-2977EE672FA1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841" tIns="44623" rIns="90841" bIns="44623"/>
          <a:lstStyle/>
          <a:p>
            <a:pPr eaLnBrk="1" hangingPunct="1"/>
            <a:r>
              <a:rPr lang="en-US">
                <a:latin typeface="Verdana" charset="0"/>
              </a:rPr>
              <a:t>Error message design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841" tIns="44623" rIns="90841" bIns="44623"/>
          <a:lstStyle/>
          <a:p>
            <a:pPr marL="341313" indent="-341313" defTabSz="911225" eaLnBrk="1" hangingPunct="1"/>
            <a:r>
              <a:rPr lang="en-US" sz="2400">
                <a:latin typeface="Verdana" charset="0"/>
              </a:rPr>
              <a:t>Error message design is critically important. </a:t>
            </a:r>
            <a:br>
              <a:rPr lang="en-US" sz="2400">
                <a:latin typeface="Verdana" charset="0"/>
              </a:rPr>
            </a:br>
            <a:r>
              <a:rPr lang="en-US" sz="2400">
                <a:latin typeface="Verdana" charset="0"/>
              </a:rPr>
              <a:t>Poor error messages can mean that a user </a:t>
            </a:r>
            <a:br>
              <a:rPr lang="en-US" sz="2400">
                <a:latin typeface="Verdana" charset="0"/>
              </a:rPr>
            </a:br>
            <a:r>
              <a:rPr lang="en-US" sz="2400">
                <a:latin typeface="Verdana" charset="0"/>
              </a:rPr>
              <a:t>rejects the whole system </a:t>
            </a:r>
          </a:p>
          <a:p>
            <a:pPr marL="341313" indent="-341313" defTabSz="911225" eaLnBrk="1" hangingPunct="1"/>
            <a:r>
              <a:rPr lang="en-US" sz="2400">
                <a:latin typeface="Verdana" charset="0"/>
              </a:rPr>
              <a:t>Messages should be polite, concise, consistent and constructive</a:t>
            </a:r>
          </a:p>
          <a:p>
            <a:pPr marL="341313" indent="-341313" defTabSz="911225" eaLnBrk="1" hangingPunct="1"/>
            <a:r>
              <a:rPr lang="en-US" sz="2400">
                <a:latin typeface="Verdana" charset="0"/>
              </a:rPr>
              <a:t>The background and experience of users </a:t>
            </a:r>
            <a:br>
              <a:rPr lang="en-US" sz="2400">
                <a:latin typeface="Verdana" charset="0"/>
              </a:rPr>
            </a:br>
            <a:r>
              <a:rPr lang="en-US" sz="2400">
                <a:latin typeface="Verdana" charset="0"/>
              </a:rPr>
              <a:t>should be the determining factors in message design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3D57D07-ED98-364E-ACC1-44EDE3FF6F05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70E9AF2-EF64-3A4D-A66A-A4B18D1787F8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230188"/>
            <a:ext cx="7772400" cy="1141412"/>
          </a:xfrm>
          <a:noFill/>
        </p:spPr>
        <p:txBody>
          <a:bodyPr lIns="90841" tIns="44623" rIns="90841" bIns="44623"/>
          <a:lstStyle/>
          <a:p>
            <a:pPr eaLnBrk="1" hangingPunct="1"/>
            <a:r>
              <a:rPr lang="en-US">
                <a:latin typeface="Verdana" charset="0"/>
              </a:rPr>
              <a:t>Bad and good error responses</a:t>
            </a:r>
          </a:p>
        </p:txBody>
      </p:sp>
      <p:sp>
        <p:nvSpPr>
          <p:cNvPr id="69637" name="Rectangle 3"/>
          <p:cNvSpPr>
            <a:spLocks noChangeArrowheads="1"/>
          </p:cNvSpPr>
          <p:nvPr/>
        </p:nvSpPr>
        <p:spPr bwMode="auto">
          <a:xfrm>
            <a:off x="1625600" y="1668463"/>
            <a:ext cx="5829300" cy="2095500"/>
          </a:xfrm>
          <a:prstGeom prst="rect">
            <a:avLst/>
          </a:prstGeom>
          <a:solidFill>
            <a:srgbClr val="D3E2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8" name="Rectangle 4"/>
          <p:cNvSpPr>
            <a:spLocks noChangeArrowheads="1"/>
          </p:cNvSpPr>
          <p:nvPr/>
        </p:nvSpPr>
        <p:spPr bwMode="auto">
          <a:xfrm>
            <a:off x="1638300" y="1681163"/>
            <a:ext cx="5829300" cy="209391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9" name="Rectangle 5"/>
          <p:cNvSpPr>
            <a:spLocks noChangeArrowheads="1"/>
          </p:cNvSpPr>
          <p:nvPr/>
        </p:nvSpPr>
        <p:spPr bwMode="auto">
          <a:xfrm>
            <a:off x="3783013" y="2211388"/>
            <a:ext cx="3051175" cy="984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0" name="Rectangle 6"/>
          <p:cNvSpPr>
            <a:spLocks noChangeArrowheads="1"/>
          </p:cNvSpPr>
          <p:nvPr/>
        </p:nvSpPr>
        <p:spPr bwMode="auto">
          <a:xfrm>
            <a:off x="3795713" y="2224088"/>
            <a:ext cx="3051175" cy="98266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1" name="Rectangle 7"/>
          <p:cNvSpPr>
            <a:spLocks noChangeArrowheads="1"/>
          </p:cNvSpPr>
          <p:nvPr/>
        </p:nvSpPr>
        <p:spPr bwMode="auto">
          <a:xfrm>
            <a:off x="4875213" y="2359025"/>
            <a:ext cx="3714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 b="1">
                <a:solidFill>
                  <a:srgbClr val="000000"/>
                </a:solidFill>
                <a:latin typeface="Helvetica" charset="0"/>
              </a:rPr>
              <a:t>Err</a:t>
            </a:r>
            <a:endParaRPr lang="en-US" sz="2400">
              <a:latin typeface="Times New Roman" charset="0"/>
            </a:endParaRPr>
          </a:p>
        </p:txBody>
      </p:sp>
      <p:sp>
        <p:nvSpPr>
          <p:cNvPr id="69642" name="Rectangle 8"/>
          <p:cNvSpPr>
            <a:spLocks noChangeArrowheads="1"/>
          </p:cNvSpPr>
          <p:nvPr/>
        </p:nvSpPr>
        <p:spPr bwMode="auto">
          <a:xfrm>
            <a:off x="5148263" y="2359025"/>
            <a:ext cx="6445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 b="1">
                <a:solidFill>
                  <a:srgbClr val="000000"/>
                </a:solidFill>
                <a:latin typeface="Helvetica" charset="0"/>
              </a:rPr>
              <a:t>or #27</a:t>
            </a:r>
            <a:endParaRPr lang="en-US" sz="2400">
              <a:latin typeface="Times New Roman" charset="0"/>
            </a:endParaRPr>
          </a:p>
        </p:txBody>
      </p:sp>
      <p:sp>
        <p:nvSpPr>
          <p:cNvPr id="69643" name="Rectangle 9"/>
          <p:cNvSpPr>
            <a:spLocks noChangeArrowheads="1"/>
          </p:cNvSpPr>
          <p:nvPr/>
        </p:nvSpPr>
        <p:spPr bwMode="auto">
          <a:xfrm>
            <a:off x="4576763" y="2801938"/>
            <a:ext cx="19843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In</a:t>
            </a:r>
            <a:endParaRPr lang="en-US" sz="2400">
              <a:latin typeface="Times New Roman" charset="0"/>
            </a:endParaRPr>
          </a:p>
        </p:txBody>
      </p:sp>
      <p:sp>
        <p:nvSpPr>
          <p:cNvPr id="69644" name="Rectangle 10"/>
          <p:cNvSpPr>
            <a:spLocks noChangeArrowheads="1"/>
          </p:cNvSpPr>
          <p:nvPr/>
        </p:nvSpPr>
        <p:spPr bwMode="auto">
          <a:xfrm>
            <a:off x="4749800" y="2801938"/>
            <a:ext cx="1746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v</a:t>
            </a:r>
            <a:endParaRPr lang="en-US" sz="2400">
              <a:latin typeface="Times New Roman" charset="0"/>
            </a:endParaRPr>
          </a:p>
        </p:txBody>
      </p:sp>
      <p:sp>
        <p:nvSpPr>
          <p:cNvPr id="69645" name="Rectangle 11"/>
          <p:cNvSpPr>
            <a:spLocks noChangeArrowheads="1"/>
          </p:cNvSpPr>
          <p:nvPr/>
        </p:nvSpPr>
        <p:spPr bwMode="auto">
          <a:xfrm>
            <a:off x="4851400" y="2801938"/>
            <a:ext cx="1200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alid patient id</a:t>
            </a:r>
            <a:endParaRPr lang="en-US" sz="2400">
              <a:latin typeface="Times New Roman" charset="0"/>
            </a:endParaRPr>
          </a:p>
        </p:txBody>
      </p:sp>
      <p:sp>
        <p:nvSpPr>
          <p:cNvPr id="69646" name="Rectangle 12"/>
          <p:cNvSpPr>
            <a:spLocks noChangeArrowheads="1"/>
          </p:cNvSpPr>
          <p:nvPr/>
        </p:nvSpPr>
        <p:spPr bwMode="auto">
          <a:xfrm>
            <a:off x="2220913" y="2211388"/>
            <a:ext cx="842962" cy="984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7" name="Rectangle 13"/>
          <p:cNvSpPr>
            <a:spLocks noChangeArrowheads="1"/>
          </p:cNvSpPr>
          <p:nvPr/>
        </p:nvSpPr>
        <p:spPr bwMode="auto">
          <a:xfrm>
            <a:off x="2233613" y="2224088"/>
            <a:ext cx="842962" cy="98266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8" name="Rectangle 14"/>
          <p:cNvSpPr>
            <a:spLocks noChangeArrowheads="1"/>
          </p:cNvSpPr>
          <p:nvPr/>
        </p:nvSpPr>
        <p:spPr bwMode="auto">
          <a:xfrm>
            <a:off x="2419350" y="2235200"/>
            <a:ext cx="8445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6800">
                <a:solidFill>
                  <a:srgbClr val="000000"/>
                </a:solidFill>
                <a:latin typeface="Helvetica" charset="0"/>
              </a:rPr>
              <a:t>?</a:t>
            </a:r>
            <a:endParaRPr lang="en-US" sz="2400">
              <a:latin typeface="Times New Roman" charset="0"/>
            </a:endParaRPr>
          </a:p>
        </p:txBody>
      </p:sp>
      <p:sp>
        <p:nvSpPr>
          <p:cNvPr id="69649" name="Rectangle 15"/>
          <p:cNvSpPr>
            <a:spLocks noChangeArrowheads="1"/>
          </p:cNvSpPr>
          <p:nvPr/>
        </p:nvSpPr>
        <p:spPr bwMode="auto">
          <a:xfrm>
            <a:off x="1192213" y="3989388"/>
            <a:ext cx="6953250" cy="2397125"/>
          </a:xfrm>
          <a:prstGeom prst="rect">
            <a:avLst/>
          </a:prstGeom>
          <a:solidFill>
            <a:srgbClr val="D3E2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0" name="Rectangle 16"/>
          <p:cNvSpPr>
            <a:spLocks noChangeArrowheads="1"/>
          </p:cNvSpPr>
          <p:nvPr/>
        </p:nvSpPr>
        <p:spPr bwMode="auto">
          <a:xfrm>
            <a:off x="1204913" y="4002088"/>
            <a:ext cx="6953250" cy="23971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1" name="Rectangle 17"/>
          <p:cNvSpPr>
            <a:spLocks noChangeArrowheads="1"/>
          </p:cNvSpPr>
          <p:nvPr/>
        </p:nvSpPr>
        <p:spPr bwMode="auto">
          <a:xfrm>
            <a:off x="1504950" y="4248150"/>
            <a:ext cx="4851400" cy="1879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2" name="Rectangle 18"/>
          <p:cNvSpPr>
            <a:spLocks noChangeArrowheads="1"/>
          </p:cNvSpPr>
          <p:nvPr/>
        </p:nvSpPr>
        <p:spPr bwMode="auto">
          <a:xfrm>
            <a:off x="1517650" y="4260850"/>
            <a:ext cx="4851400" cy="18796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3" name="Rectangle 19"/>
          <p:cNvSpPr>
            <a:spLocks noChangeArrowheads="1"/>
          </p:cNvSpPr>
          <p:nvPr/>
        </p:nvSpPr>
        <p:spPr bwMode="auto">
          <a:xfrm>
            <a:off x="1633538" y="4427538"/>
            <a:ext cx="4281487" cy="3603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4" name="Rectangle 20"/>
          <p:cNvSpPr>
            <a:spLocks noChangeArrowheads="1"/>
          </p:cNvSpPr>
          <p:nvPr/>
        </p:nvSpPr>
        <p:spPr bwMode="auto">
          <a:xfrm>
            <a:off x="1763713" y="4479925"/>
            <a:ext cx="231775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P</a:t>
            </a:r>
            <a:endParaRPr lang="en-US" sz="2400">
              <a:latin typeface="Times New Roman" charset="0"/>
            </a:endParaRPr>
          </a:p>
        </p:txBody>
      </p:sp>
      <p:sp>
        <p:nvSpPr>
          <p:cNvPr id="69655" name="Rectangle 21"/>
          <p:cNvSpPr>
            <a:spLocks noChangeArrowheads="1"/>
          </p:cNvSpPr>
          <p:nvPr/>
        </p:nvSpPr>
        <p:spPr bwMode="auto">
          <a:xfrm>
            <a:off x="1893888" y="4479925"/>
            <a:ext cx="6588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atient J</a:t>
            </a:r>
            <a:endParaRPr lang="en-US" sz="2400">
              <a:latin typeface="Times New Roman" charset="0"/>
            </a:endParaRPr>
          </a:p>
        </p:txBody>
      </p:sp>
      <p:sp>
        <p:nvSpPr>
          <p:cNvPr id="69656" name="Rectangle 22"/>
          <p:cNvSpPr>
            <a:spLocks noChangeArrowheads="1"/>
          </p:cNvSpPr>
          <p:nvPr/>
        </p:nvSpPr>
        <p:spPr bwMode="auto">
          <a:xfrm>
            <a:off x="2543175" y="4479925"/>
            <a:ext cx="155575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.</a:t>
            </a:r>
            <a:endParaRPr lang="en-US" sz="2400">
              <a:latin typeface="Times New Roman" charset="0"/>
            </a:endParaRPr>
          </a:p>
        </p:txBody>
      </p:sp>
      <p:sp>
        <p:nvSpPr>
          <p:cNvPr id="69657" name="Rectangle 23"/>
          <p:cNvSpPr>
            <a:spLocks noChangeArrowheads="1"/>
          </p:cNvSpPr>
          <p:nvPr/>
        </p:nvSpPr>
        <p:spPr bwMode="auto">
          <a:xfrm>
            <a:off x="2593975" y="4479925"/>
            <a:ext cx="15097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 Bates is not kno</a:t>
            </a:r>
            <a:endParaRPr lang="en-US" sz="2400">
              <a:latin typeface="Times New Roman" charset="0"/>
            </a:endParaRPr>
          </a:p>
        </p:txBody>
      </p:sp>
      <p:sp>
        <p:nvSpPr>
          <p:cNvPr id="69658" name="Rectangle 24"/>
          <p:cNvSpPr>
            <a:spLocks noChangeArrowheads="1"/>
          </p:cNvSpPr>
          <p:nvPr/>
        </p:nvSpPr>
        <p:spPr bwMode="auto">
          <a:xfrm>
            <a:off x="4124325" y="4479925"/>
            <a:ext cx="15335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wn to the system</a:t>
            </a:r>
            <a:endParaRPr lang="en-US" sz="2400">
              <a:latin typeface="Times New Roman" charset="0"/>
            </a:endParaRPr>
          </a:p>
        </p:txBody>
      </p:sp>
      <p:sp>
        <p:nvSpPr>
          <p:cNvPr id="69659" name="Rectangle 25"/>
          <p:cNvSpPr>
            <a:spLocks noChangeArrowheads="1"/>
          </p:cNvSpPr>
          <p:nvPr/>
        </p:nvSpPr>
        <p:spPr bwMode="auto">
          <a:xfrm>
            <a:off x="1633538" y="5097463"/>
            <a:ext cx="4281487" cy="850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0" name="Rectangle 26"/>
          <p:cNvSpPr>
            <a:spLocks noChangeArrowheads="1"/>
          </p:cNvSpPr>
          <p:nvPr/>
        </p:nvSpPr>
        <p:spPr bwMode="auto">
          <a:xfrm>
            <a:off x="1763713" y="5124450"/>
            <a:ext cx="3381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Clic</a:t>
            </a:r>
            <a:endParaRPr lang="en-US" sz="2400">
              <a:latin typeface="Times New Roman" charset="0"/>
            </a:endParaRPr>
          </a:p>
        </p:txBody>
      </p:sp>
      <p:sp>
        <p:nvSpPr>
          <p:cNvPr id="69661" name="Rectangle 27"/>
          <p:cNvSpPr>
            <a:spLocks noChangeArrowheads="1"/>
          </p:cNvSpPr>
          <p:nvPr/>
        </p:nvSpPr>
        <p:spPr bwMode="auto">
          <a:xfrm>
            <a:off x="2101850" y="5124450"/>
            <a:ext cx="466725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k on P</a:t>
            </a:r>
            <a:endParaRPr lang="en-US" sz="2400">
              <a:latin typeface="Times New Roman" charset="0"/>
            </a:endParaRPr>
          </a:p>
        </p:txBody>
      </p:sp>
      <p:sp>
        <p:nvSpPr>
          <p:cNvPr id="69662" name="Rectangle 28"/>
          <p:cNvSpPr>
            <a:spLocks noChangeArrowheads="1"/>
          </p:cNvSpPr>
          <p:nvPr/>
        </p:nvSpPr>
        <p:spPr bwMode="auto">
          <a:xfrm>
            <a:off x="2671763" y="5124450"/>
            <a:ext cx="7159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atients f</a:t>
            </a:r>
            <a:endParaRPr lang="en-US" sz="2400">
              <a:latin typeface="Times New Roman" charset="0"/>
            </a:endParaRPr>
          </a:p>
        </p:txBody>
      </p:sp>
      <p:sp>
        <p:nvSpPr>
          <p:cNvPr id="69663" name="Rectangle 29"/>
          <p:cNvSpPr>
            <a:spLocks noChangeArrowheads="1"/>
          </p:cNvSpPr>
          <p:nvPr/>
        </p:nvSpPr>
        <p:spPr bwMode="auto">
          <a:xfrm>
            <a:off x="3398838" y="5124450"/>
            <a:ext cx="12715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or a list of kno</a:t>
            </a:r>
            <a:endParaRPr lang="en-US" sz="2400">
              <a:latin typeface="Times New Roman" charset="0"/>
            </a:endParaRPr>
          </a:p>
        </p:txBody>
      </p:sp>
      <p:sp>
        <p:nvSpPr>
          <p:cNvPr id="69664" name="Rectangle 30"/>
          <p:cNvSpPr>
            <a:spLocks noChangeArrowheads="1"/>
          </p:cNvSpPr>
          <p:nvPr/>
        </p:nvSpPr>
        <p:spPr bwMode="auto">
          <a:xfrm>
            <a:off x="4694238" y="5124450"/>
            <a:ext cx="10318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wn patients</a:t>
            </a:r>
            <a:endParaRPr lang="en-US" sz="2400">
              <a:latin typeface="Times New Roman" charset="0"/>
            </a:endParaRPr>
          </a:p>
        </p:txBody>
      </p:sp>
      <p:sp>
        <p:nvSpPr>
          <p:cNvPr id="69665" name="Rectangle 31"/>
          <p:cNvSpPr>
            <a:spLocks noChangeArrowheads="1"/>
          </p:cNvSpPr>
          <p:nvPr/>
        </p:nvSpPr>
        <p:spPr bwMode="auto">
          <a:xfrm>
            <a:off x="1763713" y="5354638"/>
            <a:ext cx="338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Clic</a:t>
            </a:r>
            <a:endParaRPr lang="en-US" sz="2400">
              <a:latin typeface="Times New Roman" charset="0"/>
            </a:endParaRPr>
          </a:p>
        </p:txBody>
      </p:sp>
      <p:sp>
        <p:nvSpPr>
          <p:cNvPr id="69666" name="Rectangle 32"/>
          <p:cNvSpPr>
            <a:spLocks noChangeArrowheads="1"/>
          </p:cNvSpPr>
          <p:nvPr/>
        </p:nvSpPr>
        <p:spPr bwMode="auto">
          <a:xfrm>
            <a:off x="2101850" y="5354638"/>
            <a:ext cx="8286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k on Retr</a:t>
            </a:r>
            <a:endParaRPr lang="en-US" sz="2400">
              <a:latin typeface="Times New Roman" charset="0"/>
            </a:endParaRPr>
          </a:p>
        </p:txBody>
      </p:sp>
      <p:sp>
        <p:nvSpPr>
          <p:cNvPr id="69667" name="Rectangle 33"/>
          <p:cNvSpPr>
            <a:spLocks noChangeArrowheads="1"/>
          </p:cNvSpPr>
          <p:nvPr/>
        </p:nvSpPr>
        <p:spPr bwMode="auto">
          <a:xfrm>
            <a:off x="2957513" y="5354638"/>
            <a:ext cx="2411412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y to re-input a patient name</a:t>
            </a:r>
            <a:endParaRPr lang="en-US" sz="2400">
              <a:latin typeface="Times New Roman" charset="0"/>
            </a:endParaRPr>
          </a:p>
        </p:txBody>
      </p:sp>
      <p:sp>
        <p:nvSpPr>
          <p:cNvPr id="69668" name="Rectangle 34"/>
          <p:cNvSpPr>
            <a:spLocks noChangeArrowheads="1"/>
          </p:cNvSpPr>
          <p:nvPr/>
        </p:nvSpPr>
        <p:spPr bwMode="auto">
          <a:xfrm>
            <a:off x="1763713" y="5588000"/>
            <a:ext cx="3381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Clic</a:t>
            </a:r>
            <a:endParaRPr lang="en-US" sz="2400">
              <a:latin typeface="Times New Roman" charset="0"/>
            </a:endParaRPr>
          </a:p>
        </p:txBody>
      </p:sp>
      <p:sp>
        <p:nvSpPr>
          <p:cNvPr id="69669" name="Rectangle 35"/>
          <p:cNvSpPr>
            <a:spLocks noChangeArrowheads="1"/>
          </p:cNvSpPr>
          <p:nvPr/>
        </p:nvSpPr>
        <p:spPr bwMode="auto">
          <a:xfrm>
            <a:off x="2101850" y="5588000"/>
            <a:ext cx="10112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k on Help f</a:t>
            </a:r>
            <a:endParaRPr lang="en-US" sz="2400">
              <a:latin typeface="Times New Roman" charset="0"/>
            </a:endParaRPr>
          </a:p>
        </p:txBody>
      </p:sp>
      <p:sp>
        <p:nvSpPr>
          <p:cNvPr id="69670" name="Rectangle 36"/>
          <p:cNvSpPr>
            <a:spLocks noChangeArrowheads="1"/>
          </p:cNvSpPr>
          <p:nvPr/>
        </p:nvSpPr>
        <p:spPr bwMode="auto">
          <a:xfrm>
            <a:off x="3086100" y="5588000"/>
            <a:ext cx="9779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or more inf</a:t>
            </a:r>
            <a:endParaRPr lang="en-US" sz="2400">
              <a:latin typeface="Times New Roman" charset="0"/>
            </a:endParaRPr>
          </a:p>
        </p:txBody>
      </p:sp>
      <p:sp>
        <p:nvSpPr>
          <p:cNvPr id="69671" name="Rectangle 37"/>
          <p:cNvSpPr>
            <a:spLocks noChangeArrowheads="1"/>
          </p:cNvSpPr>
          <p:nvPr/>
        </p:nvSpPr>
        <p:spPr bwMode="auto">
          <a:xfrm>
            <a:off x="4073525" y="5588000"/>
            <a:ext cx="2841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or</a:t>
            </a:r>
            <a:endParaRPr lang="en-US" sz="2400">
              <a:latin typeface="Times New Roman" charset="0"/>
            </a:endParaRPr>
          </a:p>
        </p:txBody>
      </p:sp>
      <p:sp>
        <p:nvSpPr>
          <p:cNvPr id="69672" name="Rectangle 38"/>
          <p:cNvSpPr>
            <a:spLocks noChangeArrowheads="1"/>
          </p:cNvSpPr>
          <p:nvPr/>
        </p:nvSpPr>
        <p:spPr bwMode="auto">
          <a:xfrm>
            <a:off x="4254500" y="5588000"/>
            <a:ext cx="612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mation</a:t>
            </a:r>
            <a:endParaRPr lang="en-US" sz="2400">
              <a:latin typeface="Times New Roman" charset="0"/>
            </a:endParaRPr>
          </a:p>
        </p:txBody>
      </p:sp>
      <p:sp>
        <p:nvSpPr>
          <p:cNvPr id="69673" name="Oval 39"/>
          <p:cNvSpPr>
            <a:spLocks noChangeArrowheads="1"/>
          </p:cNvSpPr>
          <p:nvPr/>
        </p:nvSpPr>
        <p:spPr bwMode="auto">
          <a:xfrm>
            <a:off x="6615113" y="3860800"/>
            <a:ext cx="1296987" cy="1289050"/>
          </a:xfrm>
          <a:prstGeom prst="ellipse">
            <a:avLst/>
          </a:prstGeom>
          <a:solidFill>
            <a:srgbClr val="D8E7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4" name="Oval 40"/>
          <p:cNvSpPr>
            <a:spLocks noChangeArrowheads="1"/>
          </p:cNvSpPr>
          <p:nvPr/>
        </p:nvSpPr>
        <p:spPr bwMode="auto">
          <a:xfrm>
            <a:off x="6665913" y="4267200"/>
            <a:ext cx="1182687" cy="381000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5" name="Oval 41"/>
          <p:cNvSpPr>
            <a:spLocks noChangeArrowheads="1"/>
          </p:cNvSpPr>
          <p:nvPr/>
        </p:nvSpPr>
        <p:spPr bwMode="auto">
          <a:xfrm>
            <a:off x="6705600" y="4267200"/>
            <a:ext cx="1087438" cy="1082675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6" name="Oval 42"/>
          <p:cNvSpPr>
            <a:spLocks noChangeArrowheads="1"/>
          </p:cNvSpPr>
          <p:nvPr/>
        </p:nvSpPr>
        <p:spPr bwMode="auto">
          <a:xfrm>
            <a:off x="6796088" y="4041775"/>
            <a:ext cx="960437" cy="954088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7" name="Oval 43"/>
          <p:cNvSpPr>
            <a:spLocks noChangeArrowheads="1"/>
          </p:cNvSpPr>
          <p:nvPr/>
        </p:nvSpPr>
        <p:spPr bwMode="auto">
          <a:xfrm>
            <a:off x="6848475" y="4094163"/>
            <a:ext cx="855663" cy="849312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8" name="Oval 44"/>
          <p:cNvSpPr>
            <a:spLocks noChangeArrowheads="1"/>
          </p:cNvSpPr>
          <p:nvPr/>
        </p:nvSpPr>
        <p:spPr bwMode="auto">
          <a:xfrm>
            <a:off x="6900863" y="4144963"/>
            <a:ext cx="725487" cy="720725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9" name="Oval 45"/>
          <p:cNvSpPr>
            <a:spLocks noChangeArrowheads="1"/>
          </p:cNvSpPr>
          <p:nvPr/>
        </p:nvSpPr>
        <p:spPr bwMode="auto">
          <a:xfrm>
            <a:off x="6951663" y="4197350"/>
            <a:ext cx="623887" cy="617538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0" name="Oval 46"/>
          <p:cNvSpPr>
            <a:spLocks noChangeArrowheads="1"/>
          </p:cNvSpPr>
          <p:nvPr/>
        </p:nvSpPr>
        <p:spPr bwMode="auto">
          <a:xfrm>
            <a:off x="7004050" y="4248150"/>
            <a:ext cx="519113" cy="514350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1" name="Oval 47"/>
          <p:cNvSpPr>
            <a:spLocks noChangeArrowheads="1"/>
          </p:cNvSpPr>
          <p:nvPr/>
        </p:nvSpPr>
        <p:spPr bwMode="auto">
          <a:xfrm>
            <a:off x="7056438" y="4298950"/>
            <a:ext cx="415925" cy="412750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2" name="Oval 48"/>
          <p:cNvSpPr>
            <a:spLocks noChangeArrowheads="1"/>
          </p:cNvSpPr>
          <p:nvPr/>
        </p:nvSpPr>
        <p:spPr bwMode="auto">
          <a:xfrm>
            <a:off x="7108825" y="4351338"/>
            <a:ext cx="309563" cy="309562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3" name="Oval 49"/>
          <p:cNvSpPr>
            <a:spLocks noChangeArrowheads="1"/>
          </p:cNvSpPr>
          <p:nvPr/>
        </p:nvSpPr>
        <p:spPr bwMode="auto">
          <a:xfrm>
            <a:off x="7159625" y="4402138"/>
            <a:ext cx="207963" cy="206375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4" name="Oval 50"/>
          <p:cNvSpPr>
            <a:spLocks noChangeArrowheads="1"/>
          </p:cNvSpPr>
          <p:nvPr/>
        </p:nvSpPr>
        <p:spPr bwMode="auto">
          <a:xfrm>
            <a:off x="7212013" y="4452938"/>
            <a:ext cx="103187" cy="10477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5" name="AutoShape 51"/>
          <p:cNvSpPr>
            <a:spLocks noChangeArrowheads="1"/>
          </p:cNvSpPr>
          <p:nvPr/>
        </p:nvSpPr>
        <p:spPr bwMode="auto">
          <a:xfrm>
            <a:off x="6653213" y="4260850"/>
            <a:ext cx="1246187" cy="514350"/>
          </a:xfrm>
          <a:prstGeom prst="roundRect">
            <a:avLst>
              <a:gd name="adj" fmla="val 4762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6" name="Rectangle 53"/>
          <p:cNvSpPr>
            <a:spLocks noChangeArrowheads="1"/>
          </p:cNvSpPr>
          <p:nvPr/>
        </p:nvSpPr>
        <p:spPr bwMode="auto">
          <a:xfrm>
            <a:off x="6934200" y="4351338"/>
            <a:ext cx="733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Patients</a:t>
            </a:r>
            <a:endParaRPr lang="en-US" sz="2400">
              <a:latin typeface="Times New Roman" charset="0"/>
            </a:endParaRPr>
          </a:p>
        </p:txBody>
      </p:sp>
      <p:sp>
        <p:nvSpPr>
          <p:cNvPr id="69687" name="Oval 54"/>
          <p:cNvSpPr>
            <a:spLocks noChangeArrowheads="1"/>
          </p:cNvSpPr>
          <p:nvPr/>
        </p:nvSpPr>
        <p:spPr bwMode="auto">
          <a:xfrm>
            <a:off x="6615113" y="4557713"/>
            <a:ext cx="1296987" cy="1262062"/>
          </a:xfrm>
          <a:prstGeom prst="ellipse">
            <a:avLst/>
          </a:prstGeom>
          <a:solidFill>
            <a:srgbClr val="D8E7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8" name="Oval 55"/>
          <p:cNvSpPr>
            <a:spLocks noChangeArrowheads="1"/>
          </p:cNvSpPr>
          <p:nvPr/>
        </p:nvSpPr>
        <p:spPr bwMode="auto">
          <a:xfrm>
            <a:off x="6665913" y="4953000"/>
            <a:ext cx="1195387" cy="814388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9" name="Oval 56"/>
          <p:cNvSpPr>
            <a:spLocks noChangeArrowheads="1"/>
          </p:cNvSpPr>
          <p:nvPr/>
        </p:nvSpPr>
        <p:spPr bwMode="auto">
          <a:xfrm>
            <a:off x="6719888" y="4876800"/>
            <a:ext cx="1087437" cy="609600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0" name="Oval 57"/>
          <p:cNvSpPr>
            <a:spLocks noChangeArrowheads="1"/>
          </p:cNvSpPr>
          <p:nvPr/>
        </p:nvSpPr>
        <p:spPr bwMode="auto">
          <a:xfrm>
            <a:off x="6796088" y="4953000"/>
            <a:ext cx="960437" cy="533400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1" name="Oval 58"/>
          <p:cNvSpPr>
            <a:spLocks noChangeArrowheads="1"/>
          </p:cNvSpPr>
          <p:nvPr/>
        </p:nvSpPr>
        <p:spPr bwMode="auto">
          <a:xfrm>
            <a:off x="6848475" y="4787900"/>
            <a:ext cx="855663" cy="800100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2" name="Oval 59"/>
          <p:cNvSpPr>
            <a:spLocks noChangeArrowheads="1"/>
          </p:cNvSpPr>
          <p:nvPr/>
        </p:nvSpPr>
        <p:spPr bwMode="auto">
          <a:xfrm>
            <a:off x="6900863" y="4840288"/>
            <a:ext cx="725487" cy="695325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3" name="Oval 60"/>
          <p:cNvSpPr>
            <a:spLocks noChangeArrowheads="1"/>
          </p:cNvSpPr>
          <p:nvPr/>
        </p:nvSpPr>
        <p:spPr bwMode="auto">
          <a:xfrm>
            <a:off x="6951663" y="4891088"/>
            <a:ext cx="623887" cy="593725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4" name="Oval 61"/>
          <p:cNvSpPr>
            <a:spLocks noChangeArrowheads="1"/>
          </p:cNvSpPr>
          <p:nvPr/>
        </p:nvSpPr>
        <p:spPr bwMode="auto">
          <a:xfrm>
            <a:off x="7004050" y="4943475"/>
            <a:ext cx="519113" cy="490538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5" name="Oval 62"/>
          <p:cNvSpPr>
            <a:spLocks noChangeArrowheads="1"/>
          </p:cNvSpPr>
          <p:nvPr/>
        </p:nvSpPr>
        <p:spPr bwMode="auto">
          <a:xfrm>
            <a:off x="7056438" y="4995863"/>
            <a:ext cx="415925" cy="385762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6" name="Oval 63"/>
          <p:cNvSpPr>
            <a:spLocks noChangeArrowheads="1"/>
          </p:cNvSpPr>
          <p:nvPr/>
        </p:nvSpPr>
        <p:spPr bwMode="auto">
          <a:xfrm>
            <a:off x="7108825" y="5046663"/>
            <a:ext cx="309563" cy="282575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7" name="Oval 64"/>
          <p:cNvSpPr>
            <a:spLocks noChangeArrowheads="1"/>
          </p:cNvSpPr>
          <p:nvPr/>
        </p:nvSpPr>
        <p:spPr bwMode="auto">
          <a:xfrm>
            <a:off x="7159625" y="5097463"/>
            <a:ext cx="207963" cy="180975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8" name="Oval 65"/>
          <p:cNvSpPr>
            <a:spLocks noChangeArrowheads="1"/>
          </p:cNvSpPr>
          <p:nvPr/>
        </p:nvSpPr>
        <p:spPr bwMode="auto">
          <a:xfrm>
            <a:off x="7212013" y="5149850"/>
            <a:ext cx="103187" cy="762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9" name="AutoShape 66"/>
          <p:cNvSpPr>
            <a:spLocks noChangeArrowheads="1"/>
          </p:cNvSpPr>
          <p:nvPr/>
        </p:nvSpPr>
        <p:spPr bwMode="auto">
          <a:xfrm>
            <a:off x="6653213" y="4956175"/>
            <a:ext cx="1246187" cy="490538"/>
          </a:xfrm>
          <a:prstGeom prst="roundRect">
            <a:avLst>
              <a:gd name="adj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00" name="Rectangle 67"/>
          <p:cNvSpPr>
            <a:spLocks noChangeArrowheads="1"/>
          </p:cNvSpPr>
          <p:nvPr/>
        </p:nvSpPr>
        <p:spPr bwMode="auto">
          <a:xfrm>
            <a:off x="7056438" y="5021263"/>
            <a:ext cx="3095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Help</a:t>
            </a:r>
            <a:endParaRPr lang="en-US" sz="2400">
              <a:latin typeface="Times New Roman" charset="0"/>
            </a:endParaRPr>
          </a:p>
        </p:txBody>
      </p:sp>
      <p:sp>
        <p:nvSpPr>
          <p:cNvPr id="69701" name="Oval 68"/>
          <p:cNvSpPr>
            <a:spLocks noChangeArrowheads="1"/>
          </p:cNvSpPr>
          <p:nvPr/>
        </p:nvSpPr>
        <p:spPr bwMode="auto">
          <a:xfrm>
            <a:off x="6615113" y="5715000"/>
            <a:ext cx="1296987" cy="228600"/>
          </a:xfrm>
          <a:prstGeom prst="ellipse">
            <a:avLst/>
          </a:prstGeom>
          <a:solidFill>
            <a:srgbClr val="D8E7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02" name="Oval 69"/>
          <p:cNvSpPr>
            <a:spLocks noChangeArrowheads="1"/>
          </p:cNvSpPr>
          <p:nvPr/>
        </p:nvSpPr>
        <p:spPr bwMode="auto">
          <a:xfrm>
            <a:off x="6705600" y="5562600"/>
            <a:ext cx="1195388" cy="762000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03" name="Oval 70"/>
          <p:cNvSpPr>
            <a:spLocks noChangeArrowheads="1"/>
          </p:cNvSpPr>
          <p:nvPr/>
        </p:nvSpPr>
        <p:spPr bwMode="auto">
          <a:xfrm>
            <a:off x="6781800" y="5638800"/>
            <a:ext cx="1087438" cy="549275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04" name="Oval 71"/>
          <p:cNvSpPr>
            <a:spLocks noChangeArrowheads="1"/>
          </p:cNvSpPr>
          <p:nvPr/>
        </p:nvSpPr>
        <p:spPr bwMode="auto">
          <a:xfrm>
            <a:off x="6781800" y="5562600"/>
            <a:ext cx="960438" cy="533400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05" name="Oval 72"/>
          <p:cNvSpPr>
            <a:spLocks noChangeArrowheads="1"/>
          </p:cNvSpPr>
          <p:nvPr/>
        </p:nvSpPr>
        <p:spPr bwMode="auto">
          <a:xfrm>
            <a:off x="6848475" y="5791200"/>
            <a:ext cx="855663" cy="492125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06" name="Oval 73"/>
          <p:cNvSpPr>
            <a:spLocks noChangeArrowheads="1"/>
          </p:cNvSpPr>
          <p:nvPr/>
        </p:nvSpPr>
        <p:spPr bwMode="auto">
          <a:xfrm>
            <a:off x="6900863" y="5510213"/>
            <a:ext cx="725487" cy="722312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07" name="Oval 74"/>
          <p:cNvSpPr>
            <a:spLocks noChangeArrowheads="1"/>
          </p:cNvSpPr>
          <p:nvPr/>
        </p:nvSpPr>
        <p:spPr bwMode="auto">
          <a:xfrm>
            <a:off x="6951663" y="5561013"/>
            <a:ext cx="623887" cy="617537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08" name="Oval 75"/>
          <p:cNvSpPr>
            <a:spLocks noChangeArrowheads="1"/>
          </p:cNvSpPr>
          <p:nvPr/>
        </p:nvSpPr>
        <p:spPr bwMode="auto">
          <a:xfrm>
            <a:off x="7004050" y="5613400"/>
            <a:ext cx="519113" cy="514350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09" name="Oval 76"/>
          <p:cNvSpPr>
            <a:spLocks noChangeArrowheads="1"/>
          </p:cNvSpPr>
          <p:nvPr/>
        </p:nvSpPr>
        <p:spPr bwMode="auto">
          <a:xfrm>
            <a:off x="7056438" y="5664200"/>
            <a:ext cx="415925" cy="412750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10" name="Oval 77"/>
          <p:cNvSpPr>
            <a:spLocks noChangeArrowheads="1"/>
          </p:cNvSpPr>
          <p:nvPr/>
        </p:nvSpPr>
        <p:spPr bwMode="auto">
          <a:xfrm>
            <a:off x="7108825" y="5715000"/>
            <a:ext cx="309563" cy="309563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11" name="Oval 78"/>
          <p:cNvSpPr>
            <a:spLocks noChangeArrowheads="1"/>
          </p:cNvSpPr>
          <p:nvPr/>
        </p:nvSpPr>
        <p:spPr bwMode="auto">
          <a:xfrm>
            <a:off x="7159625" y="5767388"/>
            <a:ext cx="207963" cy="206375"/>
          </a:xfrm>
          <a:prstGeom prst="ellipse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12" name="Oval 79"/>
          <p:cNvSpPr>
            <a:spLocks noChangeArrowheads="1"/>
          </p:cNvSpPr>
          <p:nvPr/>
        </p:nvSpPr>
        <p:spPr bwMode="auto">
          <a:xfrm>
            <a:off x="7212013" y="5819775"/>
            <a:ext cx="103187" cy="10318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13" name="AutoShape 80"/>
          <p:cNvSpPr>
            <a:spLocks noChangeArrowheads="1"/>
          </p:cNvSpPr>
          <p:nvPr/>
        </p:nvSpPr>
        <p:spPr bwMode="auto">
          <a:xfrm>
            <a:off x="6653213" y="5626100"/>
            <a:ext cx="1246187" cy="514350"/>
          </a:xfrm>
          <a:prstGeom prst="roundRect">
            <a:avLst>
              <a:gd name="adj" fmla="val 4762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14" name="Rectangle 81"/>
          <p:cNvSpPr>
            <a:spLocks noChangeArrowheads="1"/>
          </p:cNvSpPr>
          <p:nvPr/>
        </p:nvSpPr>
        <p:spPr bwMode="auto">
          <a:xfrm>
            <a:off x="7004050" y="5716588"/>
            <a:ext cx="3857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Retr</a:t>
            </a:r>
            <a:endParaRPr lang="en-US" sz="2400">
              <a:latin typeface="Times New Roman" charset="0"/>
            </a:endParaRPr>
          </a:p>
        </p:txBody>
      </p:sp>
      <p:sp>
        <p:nvSpPr>
          <p:cNvPr id="69715" name="Rectangle 82"/>
          <p:cNvSpPr>
            <a:spLocks noChangeArrowheads="1"/>
          </p:cNvSpPr>
          <p:nvPr/>
        </p:nvSpPr>
        <p:spPr bwMode="auto">
          <a:xfrm>
            <a:off x="7418388" y="5716588"/>
            <a:ext cx="182562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7575" eaLnBrk="1" hangingPunct="1"/>
            <a:r>
              <a:rPr lang="en-US" sz="1600">
                <a:solidFill>
                  <a:srgbClr val="000000"/>
                </a:solidFill>
                <a:latin typeface="Helvetica" charset="0"/>
              </a:rPr>
              <a:t>y</a:t>
            </a: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467315D-9295-9645-885C-72F6B1EBD358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B768FC0-2D94-2148-939F-6AD7184D2071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841" tIns="44623" rIns="90841" bIns="44623"/>
          <a:lstStyle/>
          <a:p>
            <a:pPr eaLnBrk="1" hangingPunct="1"/>
            <a:r>
              <a:rPr lang="en-US">
                <a:latin typeface="Verdana" charset="0"/>
              </a:rPr>
              <a:t>User documentation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841" tIns="44623" rIns="90841" bIns="44623"/>
          <a:lstStyle/>
          <a:p>
            <a:pPr marL="341313" indent="-341313" defTabSz="911225" eaLnBrk="1" hangingPunct="1"/>
            <a:r>
              <a:rPr lang="en-US" sz="2400">
                <a:latin typeface="Verdana" charset="0"/>
              </a:rPr>
              <a:t>As well as on-line information, paper documentation should be supplied with a system</a:t>
            </a:r>
          </a:p>
          <a:p>
            <a:pPr marL="341313" indent="-341313" defTabSz="911225" eaLnBrk="1" hangingPunct="1"/>
            <a:r>
              <a:rPr lang="en-US" sz="2400">
                <a:latin typeface="Verdana" charset="0"/>
              </a:rPr>
              <a:t>Documentation should be designed for a range of users from inexperienced to experienced</a:t>
            </a:r>
          </a:p>
          <a:p>
            <a:pPr marL="341313" indent="-341313" defTabSz="911225" eaLnBrk="1" hangingPunct="1"/>
            <a:r>
              <a:rPr lang="en-US" sz="2400">
                <a:latin typeface="Verdana" charset="0"/>
              </a:rPr>
              <a:t>As well as manuals, other easy-to-use documentation such as a quick reference card may be provided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E1349BA-57A2-BF42-B0C8-7F05811B89AF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A4E9A5E-F220-564E-A1D2-409CBE43E3CD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</a:rPr>
              <a:t>User Centred Design</a:t>
            </a:r>
            <a:r>
              <a:rPr lang="en-US">
                <a:latin typeface="Verdana" charset="0"/>
              </a:rPr>
              <a:t> 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>
                <a:latin typeface="Verdana" charset="0"/>
              </a:rPr>
              <a:t>Software development should focus on the needs of users</a:t>
            </a:r>
            <a:endParaRPr lang="en-US" sz="2800">
              <a:latin typeface="Verdana" charset="0"/>
            </a:endParaRP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</a:rPr>
              <a:t>Understand your users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  <a:endParaRPr lang="en-GB" sz="2000">
              <a:latin typeface="Verdana" charset="0"/>
              <a:ea typeface="ＭＳ Ｐゴシック" charset="0"/>
            </a:endParaRP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</a:rPr>
              <a:t>Design software based on an understanding of the users’ tasks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</a:rPr>
              <a:t>Ensure users are involved in decision making processes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</a:rPr>
              <a:t>Design the user interface following guidelines for good usability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</a:rPr>
              <a:t>Have users work with and give their feedback about prototypes, on-line help and draft user manuals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B822316-9264-DB4D-9B73-8E0B700905D3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737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C080D12-E684-214D-8A50-30A2B7FFF606}" type="slidenum">
              <a:rPr lang="en-US" sz="1200"/>
              <a:pPr/>
              <a:t>30</a:t>
            </a:fld>
            <a:endParaRPr lang="en-US" sz="1200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</a:rPr>
              <a:t>User Interface Design</a:t>
            </a:r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Verdana" charset="0"/>
              </a:rPr>
              <a:t>Easy to learn?</a:t>
            </a:r>
          </a:p>
          <a:p>
            <a:pPr eaLnBrk="1" hangingPunct="1"/>
            <a:r>
              <a:rPr lang="en-US" sz="2400">
                <a:latin typeface="Verdana" charset="0"/>
              </a:rPr>
              <a:t>Easy to use?</a:t>
            </a:r>
          </a:p>
          <a:p>
            <a:pPr eaLnBrk="1" hangingPunct="1"/>
            <a:r>
              <a:rPr lang="en-US" sz="2400">
                <a:latin typeface="Verdana" charset="0"/>
              </a:rPr>
              <a:t>Easy to understand?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5012B1B-3850-0E44-9CEF-DE2DF2DC12F0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6BD818B-31C5-AB4F-98BF-C032D68A80D5}" type="slidenum">
              <a:rPr lang="en-US" sz="1200"/>
              <a:pPr/>
              <a:t>31</a:t>
            </a:fld>
            <a:endParaRPr lang="en-US" sz="120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</a:rPr>
              <a:t>Typical Design Errors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Verdana" charset="0"/>
              </a:rPr>
              <a:t>Lack of Consistency</a:t>
            </a:r>
          </a:p>
          <a:p>
            <a:pPr eaLnBrk="1" hangingPunct="1"/>
            <a:r>
              <a:rPr lang="en-US" sz="2400">
                <a:latin typeface="Verdana" charset="0"/>
              </a:rPr>
              <a:t>Too much memorization</a:t>
            </a:r>
          </a:p>
          <a:p>
            <a:pPr eaLnBrk="1" hangingPunct="1"/>
            <a:r>
              <a:rPr lang="en-US" sz="2400">
                <a:latin typeface="Verdana" charset="0"/>
              </a:rPr>
              <a:t>No guidance / help</a:t>
            </a:r>
          </a:p>
          <a:p>
            <a:pPr eaLnBrk="1" hangingPunct="1"/>
            <a:r>
              <a:rPr lang="en-US" sz="2400">
                <a:latin typeface="Verdana" charset="0"/>
              </a:rPr>
              <a:t>No context sensitivity</a:t>
            </a:r>
          </a:p>
          <a:p>
            <a:pPr eaLnBrk="1" hangingPunct="1"/>
            <a:r>
              <a:rPr lang="en-US" sz="2400">
                <a:latin typeface="Verdana" charset="0"/>
              </a:rPr>
              <a:t>Poor response</a:t>
            </a:r>
          </a:p>
          <a:p>
            <a:pPr eaLnBrk="1" hangingPunct="1"/>
            <a:r>
              <a:rPr lang="en-US" sz="2400">
                <a:latin typeface="Verdana" charset="0"/>
              </a:rPr>
              <a:t>Unfriendly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F9977AC-634D-D846-8F8A-02210190DE37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757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E93BE09-4F66-3048-B697-A9853E84635D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</a:rPr>
              <a:t>Golden Rules</a:t>
            </a:r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</a:rPr>
              <a:t>Place the user in Control</a:t>
            </a:r>
          </a:p>
          <a:p>
            <a:pPr eaLnBrk="1" hangingPunct="1"/>
            <a:r>
              <a:rPr lang="en-US">
                <a:latin typeface="Verdana" charset="0"/>
              </a:rPr>
              <a:t>Reduce the user</a:t>
            </a:r>
            <a:r>
              <a:rPr lang="ja-JP" altLang="en-US">
                <a:latin typeface="Verdana" charset="0"/>
              </a:rPr>
              <a:t>’</a:t>
            </a:r>
            <a:r>
              <a:rPr lang="en-US" altLang="ja-JP">
                <a:latin typeface="Verdana" charset="0"/>
              </a:rPr>
              <a:t>s memory load</a:t>
            </a:r>
          </a:p>
          <a:p>
            <a:pPr eaLnBrk="1" hangingPunct="1"/>
            <a:r>
              <a:rPr lang="en-US">
                <a:latin typeface="Verdana" charset="0"/>
              </a:rPr>
              <a:t>Make the interface consistent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5856004-0E11-C644-BEA7-E588C1E31BFD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768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D0B165E-336A-FB4F-AC21-01D2FDFBA5D9}" type="slidenum">
              <a:rPr lang="en-US" sz="1200"/>
              <a:pPr/>
              <a:t>33</a:t>
            </a:fld>
            <a:endParaRPr lang="en-US" sz="1200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5257800" cy="682625"/>
          </a:xfrm>
        </p:spPr>
        <p:txBody>
          <a:bodyPr/>
          <a:lstStyle/>
          <a:p>
            <a:pPr eaLnBrk="1" hangingPunct="1"/>
            <a:r>
              <a:rPr lang="en-US">
                <a:latin typeface="Verdana" charset="0"/>
              </a:rPr>
              <a:t>Example (bad UI)</a:t>
            </a:r>
          </a:p>
        </p:txBody>
      </p:sp>
      <p:pic>
        <p:nvPicPr>
          <p:cNvPr id="7680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29384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990600"/>
            <a:ext cx="293846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81400"/>
            <a:ext cx="293846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733800"/>
            <a:ext cx="2895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B3382ED-3DD6-5A44-934B-58D4606D62F0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788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44D400A-4A0A-3E4B-AFC0-5A8AB2F66D0D}" type="slidenum">
              <a:rPr lang="en-US" sz="1200"/>
              <a:pPr/>
              <a:t>34</a:t>
            </a:fld>
            <a:endParaRPr lang="en-US" sz="1200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</a:rPr>
              <a:t>Example (better UI)</a:t>
            </a:r>
          </a:p>
        </p:txBody>
      </p:sp>
      <p:pic>
        <p:nvPicPr>
          <p:cNvPr id="7885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29384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10000"/>
            <a:ext cx="29114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293846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86200"/>
            <a:ext cx="29178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74F3C7E-04E4-8D4F-8EFB-E5373F8BEC8E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F0D6865-AF3C-814B-A4EF-891DC29ED397}" type="slidenum">
              <a:rPr lang="en-US" sz="1200"/>
              <a:pPr/>
              <a:t>35</a:t>
            </a:fld>
            <a:endParaRPr lang="en-US" sz="120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</a:rPr>
              <a:t>Evaluating User Interfaces</a:t>
            </a:r>
            <a:r>
              <a:rPr lang="en-US">
                <a:latin typeface="Verdana" charset="0"/>
              </a:rPr>
              <a:t> 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>
                <a:latin typeface="Verdana" charset="0"/>
              </a:rPr>
              <a:t>Heuristic evaluation</a:t>
            </a:r>
            <a:r>
              <a:rPr lang="en-US" sz="2400">
                <a:latin typeface="Verdana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</a:rPr>
              <a:t> Pick some use cases to evaluate</a:t>
            </a:r>
            <a:endParaRPr lang="en-US" sz="2000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</a:rPr>
              <a:t> For each window, page or dialog that appears during the execution of the use case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800">
                <a:latin typeface="Verdana" charset="0"/>
                <a:ea typeface="ＭＳ Ｐゴシック" charset="0"/>
              </a:rPr>
              <a:t>Study it in detail to look for possible usability defects</a:t>
            </a:r>
            <a:endParaRPr lang="en-GB" sz="1800">
              <a:latin typeface="Verdana" charset="0"/>
              <a:ea typeface="ＭＳ Ｐゴシック" charset="0"/>
              <a:cs typeface="Times New Roman" charset="0"/>
            </a:endParaRPr>
          </a:p>
          <a:p>
            <a:pPr lvl="1"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 New Roman" charset="0"/>
              </a:rPr>
              <a:t>When you discover a usability defect write down the following information: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GB" sz="1800">
                <a:latin typeface="Verdana" charset="0"/>
                <a:ea typeface="ＭＳ Ｐゴシック" charset="0"/>
                <a:cs typeface="Times New Roman" charset="0"/>
              </a:rPr>
              <a:t>A short description of the defect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GB" sz="1800">
                <a:latin typeface="Verdana" charset="0"/>
                <a:ea typeface="ＭＳ Ｐゴシック" charset="0"/>
              </a:rPr>
              <a:t>Your ideas for how the defect might be fixed</a:t>
            </a:r>
            <a:endParaRPr lang="en-US" sz="180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7500E3D-44DC-C74C-A9E1-ABBBC388D356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B459D15-6B3A-4149-88D2-9D1EA7330689}" type="slidenum">
              <a:rPr lang="en-US" sz="1200"/>
              <a:pPr/>
              <a:t>36</a:t>
            </a:fld>
            <a:endParaRPr lang="en-US" sz="120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GB">
                <a:latin typeface="Verdana" charset="0"/>
              </a:rPr>
              <a:t>Evaluating User Interfaces</a:t>
            </a:r>
            <a:endParaRPr lang="en-US">
              <a:latin typeface="Verdana" charset="0"/>
            </a:endParaRP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sz="2400">
                <a:latin typeface="Verdana" charset="0"/>
              </a:rPr>
              <a:t>Evaluation by observation of users</a:t>
            </a:r>
            <a:r>
              <a:rPr lang="en-US" sz="2400">
                <a:latin typeface="Verdana" charset="0"/>
              </a:rPr>
              <a:t>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</a:rPr>
              <a:t>Select users corresponding to each of the most important actors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</a:rPr>
              <a:t>Select the most important use cases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</a:rPr>
              <a:t>Write sufficient instructions about each of the scenarios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</a:rPr>
              <a:t>Arrange evaluation sessions with users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</a:rPr>
              <a:t>Explain the purpose of the evaluation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</a:rPr>
              <a:t>Preferably videotape each session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</a:rPr>
              <a:t>Converse with the users as they are performing the tasks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</a:rPr>
              <a:t>When the users finish all the tasks, de-brief them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</a:rPr>
              <a:t>Take note of any difficulties experienced by the users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</a:rPr>
              <a:t>Formulate recommended changes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A82119F-7356-4941-BD21-9F0B0CA98E99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849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849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2CBB61B-973D-FB45-B431-3FD3E7FA98A8}" type="slidenum">
              <a:rPr lang="en-US" sz="1200"/>
              <a:pPr/>
              <a:t>37</a:t>
            </a:fld>
            <a:endParaRPr lang="en-US" sz="1200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</a:rPr>
              <a:t>User Interface Design Models</a:t>
            </a:r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>
                <a:latin typeface="Verdana" charset="0"/>
              </a:rPr>
              <a:t>System perception: the user</a:t>
            </a:r>
            <a:r>
              <a:rPr lang="ja-JP" altLang="en-US" sz="2600">
                <a:latin typeface="Verdana" charset="0"/>
              </a:rPr>
              <a:t>’</a:t>
            </a:r>
            <a:r>
              <a:rPr lang="en-US" altLang="ja-JP" sz="2600">
                <a:latin typeface="Verdana" charset="0"/>
              </a:rPr>
              <a:t>s mental image of what the interface is</a:t>
            </a:r>
          </a:p>
          <a:p>
            <a:pPr eaLnBrk="1" hangingPunct="1"/>
            <a:r>
              <a:rPr lang="en-US" sz="2600">
                <a:latin typeface="Verdana" charset="0"/>
              </a:rPr>
              <a:t>User model: a profile of all end user of the system</a:t>
            </a:r>
          </a:p>
          <a:p>
            <a:pPr eaLnBrk="1" hangingPunct="1"/>
            <a:r>
              <a:rPr lang="en-US" sz="2600">
                <a:latin typeface="Verdana" charset="0"/>
              </a:rPr>
              <a:t>System image: the presentation of the system projected by the complete interface</a:t>
            </a:r>
          </a:p>
          <a:p>
            <a:pPr eaLnBrk="1" hangingPunct="1"/>
            <a:r>
              <a:rPr lang="en-US" sz="2600">
                <a:latin typeface="Verdana" charset="0"/>
              </a:rPr>
              <a:t>Design model: data, architecture, interface and procedural representations of the software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05B63A1-DDDB-8449-B6F4-1B9935CF4121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860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860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E07D997-C244-A94B-9DA1-926F1B5BE157}" type="slidenum">
              <a:rPr lang="en-US" sz="1200"/>
              <a:pPr/>
              <a:t>38</a:t>
            </a:fld>
            <a:endParaRPr lang="en-US" sz="1200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</a:rPr>
              <a:t>User Interface Design</a:t>
            </a:r>
          </a:p>
        </p:txBody>
      </p:sp>
      <p:grpSp>
        <p:nvGrpSpPr>
          <p:cNvPr id="86021" name="Group 22"/>
          <p:cNvGrpSpPr>
            <a:grpSpLocks/>
          </p:cNvGrpSpPr>
          <p:nvPr/>
        </p:nvGrpSpPr>
        <p:grpSpPr bwMode="auto">
          <a:xfrm>
            <a:off x="1117600" y="1790700"/>
            <a:ext cx="5308600" cy="4330700"/>
            <a:chOff x="704" y="1128"/>
            <a:chExt cx="3344" cy="2728"/>
          </a:xfrm>
        </p:grpSpPr>
        <p:sp>
          <p:nvSpPr>
            <p:cNvPr id="86022" name="Freeform 14"/>
            <p:cNvSpPr>
              <a:spLocks/>
            </p:cNvSpPr>
            <p:nvPr/>
          </p:nvSpPr>
          <p:spPr bwMode="auto">
            <a:xfrm>
              <a:off x="2880" y="1128"/>
              <a:ext cx="1168" cy="848"/>
            </a:xfrm>
            <a:custGeom>
              <a:avLst/>
              <a:gdLst>
                <a:gd name="T0" fmla="*/ 0 w 1168"/>
                <a:gd name="T1" fmla="*/ 648 h 848"/>
                <a:gd name="T2" fmla="*/ 144 w 1168"/>
                <a:gd name="T3" fmla="*/ 72 h 848"/>
                <a:gd name="T4" fmla="*/ 576 w 1168"/>
                <a:gd name="T5" fmla="*/ 216 h 848"/>
                <a:gd name="T6" fmla="*/ 1104 w 1168"/>
                <a:gd name="T7" fmla="*/ 216 h 848"/>
                <a:gd name="T8" fmla="*/ 960 w 1168"/>
                <a:gd name="T9" fmla="*/ 744 h 848"/>
                <a:gd name="T10" fmla="*/ 672 w 1168"/>
                <a:gd name="T11" fmla="*/ 840 h 8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68"/>
                <a:gd name="T19" fmla="*/ 0 h 848"/>
                <a:gd name="T20" fmla="*/ 1168 w 1168"/>
                <a:gd name="T21" fmla="*/ 848 h 8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68" h="848">
                  <a:moveTo>
                    <a:pt x="0" y="648"/>
                  </a:moveTo>
                  <a:cubicBezTo>
                    <a:pt x="24" y="396"/>
                    <a:pt x="48" y="144"/>
                    <a:pt x="144" y="72"/>
                  </a:cubicBezTo>
                  <a:cubicBezTo>
                    <a:pt x="240" y="0"/>
                    <a:pt x="416" y="192"/>
                    <a:pt x="576" y="216"/>
                  </a:cubicBezTo>
                  <a:cubicBezTo>
                    <a:pt x="736" y="240"/>
                    <a:pt x="1040" y="128"/>
                    <a:pt x="1104" y="216"/>
                  </a:cubicBezTo>
                  <a:cubicBezTo>
                    <a:pt x="1168" y="304"/>
                    <a:pt x="1032" y="640"/>
                    <a:pt x="960" y="744"/>
                  </a:cubicBezTo>
                  <a:cubicBezTo>
                    <a:pt x="888" y="848"/>
                    <a:pt x="720" y="824"/>
                    <a:pt x="672" y="8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23" name="Group 6"/>
            <p:cNvGrpSpPr>
              <a:grpSpLocks/>
            </p:cNvGrpSpPr>
            <p:nvPr/>
          </p:nvGrpSpPr>
          <p:grpSpPr bwMode="auto">
            <a:xfrm>
              <a:off x="1200" y="1776"/>
              <a:ext cx="794" cy="480"/>
              <a:chOff x="1200" y="1776"/>
              <a:chExt cx="794" cy="480"/>
            </a:xfrm>
          </p:grpSpPr>
          <p:sp>
            <p:nvSpPr>
              <p:cNvPr id="86037" name="Rectangle 4"/>
              <p:cNvSpPr>
                <a:spLocks noChangeArrowheads="1"/>
              </p:cNvSpPr>
              <p:nvPr/>
            </p:nvSpPr>
            <p:spPr bwMode="auto">
              <a:xfrm>
                <a:off x="1200" y="1776"/>
                <a:ext cx="768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38" name="Text Box 5"/>
              <p:cNvSpPr txBox="1">
                <a:spLocks noChangeArrowheads="1"/>
              </p:cNvSpPr>
              <p:nvPr/>
            </p:nvSpPr>
            <p:spPr bwMode="auto">
              <a:xfrm>
                <a:off x="1238" y="1892"/>
                <a:ext cx="75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9pPr>
              </a:lstStyle>
              <a:p>
                <a:r>
                  <a:rPr lang="en-US" sz="1800"/>
                  <a:t>Designer</a:t>
                </a:r>
              </a:p>
            </p:txBody>
          </p:sp>
        </p:grpSp>
        <p:grpSp>
          <p:nvGrpSpPr>
            <p:cNvPr id="86024" name="Group 7"/>
            <p:cNvGrpSpPr>
              <a:grpSpLocks/>
            </p:cNvGrpSpPr>
            <p:nvPr/>
          </p:nvGrpSpPr>
          <p:grpSpPr bwMode="auto">
            <a:xfrm>
              <a:off x="2758" y="1776"/>
              <a:ext cx="768" cy="480"/>
              <a:chOff x="1200" y="1776"/>
              <a:chExt cx="768" cy="480"/>
            </a:xfrm>
          </p:grpSpPr>
          <p:sp>
            <p:nvSpPr>
              <p:cNvPr id="86035" name="Rectangle 8"/>
              <p:cNvSpPr>
                <a:spLocks noChangeArrowheads="1"/>
              </p:cNvSpPr>
              <p:nvPr/>
            </p:nvSpPr>
            <p:spPr bwMode="auto">
              <a:xfrm>
                <a:off x="1200" y="1776"/>
                <a:ext cx="768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36" name="Text Box 9"/>
              <p:cNvSpPr txBox="1">
                <a:spLocks noChangeArrowheads="1"/>
              </p:cNvSpPr>
              <p:nvPr/>
            </p:nvSpPr>
            <p:spPr bwMode="auto">
              <a:xfrm>
                <a:off x="1238" y="1892"/>
                <a:ext cx="44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9pPr>
              </a:lstStyle>
              <a:p>
                <a:r>
                  <a:rPr lang="en-US" sz="1800"/>
                  <a:t>User</a:t>
                </a:r>
              </a:p>
            </p:txBody>
          </p:sp>
        </p:grpSp>
        <p:grpSp>
          <p:nvGrpSpPr>
            <p:cNvPr id="86025" name="Group 10"/>
            <p:cNvGrpSpPr>
              <a:grpSpLocks/>
            </p:cNvGrpSpPr>
            <p:nvPr/>
          </p:nvGrpSpPr>
          <p:grpSpPr bwMode="auto">
            <a:xfrm>
              <a:off x="2038" y="2784"/>
              <a:ext cx="768" cy="480"/>
              <a:chOff x="1200" y="1776"/>
              <a:chExt cx="768" cy="480"/>
            </a:xfrm>
          </p:grpSpPr>
          <p:sp>
            <p:nvSpPr>
              <p:cNvPr id="86033" name="Rectangle 11"/>
              <p:cNvSpPr>
                <a:spLocks noChangeArrowheads="1"/>
              </p:cNvSpPr>
              <p:nvPr/>
            </p:nvSpPr>
            <p:spPr bwMode="auto">
              <a:xfrm>
                <a:off x="1200" y="1776"/>
                <a:ext cx="768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34" name="Text Box 12"/>
              <p:cNvSpPr txBox="1">
                <a:spLocks noChangeArrowheads="1"/>
              </p:cNvSpPr>
              <p:nvPr/>
            </p:nvSpPr>
            <p:spPr bwMode="auto">
              <a:xfrm>
                <a:off x="1238" y="1892"/>
                <a:ext cx="65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charset="0"/>
                    <a:ea typeface="ＭＳ Ｐゴシック" charset="0"/>
                  </a:defRPr>
                </a:lvl9pPr>
              </a:lstStyle>
              <a:p>
                <a:r>
                  <a:rPr lang="en-US" sz="1800"/>
                  <a:t>System</a:t>
                </a:r>
              </a:p>
            </p:txBody>
          </p:sp>
        </p:grpSp>
        <p:sp>
          <p:nvSpPr>
            <p:cNvPr id="86026" name="Freeform 13"/>
            <p:cNvSpPr>
              <a:spLocks/>
            </p:cNvSpPr>
            <p:nvPr/>
          </p:nvSpPr>
          <p:spPr bwMode="auto">
            <a:xfrm>
              <a:off x="704" y="1360"/>
              <a:ext cx="1384" cy="608"/>
            </a:xfrm>
            <a:custGeom>
              <a:avLst/>
              <a:gdLst>
                <a:gd name="T0" fmla="*/ 496 w 1384"/>
                <a:gd name="T1" fmla="*/ 608 h 608"/>
                <a:gd name="T2" fmla="*/ 16 w 1384"/>
                <a:gd name="T3" fmla="*/ 272 h 608"/>
                <a:gd name="T4" fmla="*/ 400 w 1384"/>
                <a:gd name="T5" fmla="*/ 128 h 608"/>
                <a:gd name="T6" fmla="*/ 1264 w 1384"/>
                <a:gd name="T7" fmla="*/ 32 h 608"/>
                <a:gd name="T8" fmla="*/ 1120 w 1384"/>
                <a:gd name="T9" fmla="*/ 320 h 608"/>
                <a:gd name="T10" fmla="*/ 1072 w 1384"/>
                <a:gd name="T11" fmla="*/ 416 h 608"/>
                <a:gd name="T12" fmla="*/ 1120 w 1384"/>
                <a:gd name="T13" fmla="*/ 416 h 608"/>
                <a:gd name="T14" fmla="*/ 1072 w 1384"/>
                <a:gd name="T15" fmla="*/ 416 h 6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84"/>
                <a:gd name="T25" fmla="*/ 0 h 608"/>
                <a:gd name="T26" fmla="*/ 1384 w 1384"/>
                <a:gd name="T27" fmla="*/ 608 h 60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84" h="608">
                  <a:moveTo>
                    <a:pt x="496" y="608"/>
                  </a:moveTo>
                  <a:cubicBezTo>
                    <a:pt x="264" y="480"/>
                    <a:pt x="32" y="352"/>
                    <a:pt x="16" y="272"/>
                  </a:cubicBezTo>
                  <a:cubicBezTo>
                    <a:pt x="0" y="192"/>
                    <a:pt x="192" y="168"/>
                    <a:pt x="400" y="128"/>
                  </a:cubicBezTo>
                  <a:cubicBezTo>
                    <a:pt x="608" y="88"/>
                    <a:pt x="1144" y="0"/>
                    <a:pt x="1264" y="32"/>
                  </a:cubicBezTo>
                  <a:cubicBezTo>
                    <a:pt x="1384" y="64"/>
                    <a:pt x="1152" y="256"/>
                    <a:pt x="1120" y="320"/>
                  </a:cubicBezTo>
                  <a:cubicBezTo>
                    <a:pt x="1088" y="384"/>
                    <a:pt x="1072" y="400"/>
                    <a:pt x="1072" y="416"/>
                  </a:cubicBezTo>
                  <a:cubicBezTo>
                    <a:pt x="1072" y="432"/>
                    <a:pt x="1120" y="416"/>
                    <a:pt x="1120" y="416"/>
                  </a:cubicBezTo>
                  <a:cubicBezTo>
                    <a:pt x="1120" y="416"/>
                    <a:pt x="1080" y="416"/>
                    <a:pt x="1072" y="4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27" name="Freeform 15"/>
            <p:cNvSpPr>
              <a:spLocks/>
            </p:cNvSpPr>
            <p:nvPr/>
          </p:nvSpPr>
          <p:spPr bwMode="auto">
            <a:xfrm>
              <a:off x="1528" y="3072"/>
              <a:ext cx="1144" cy="784"/>
            </a:xfrm>
            <a:custGeom>
              <a:avLst/>
              <a:gdLst>
                <a:gd name="T0" fmla="*/ 488 w 1144"/>
                <a:gd name="T1" fmla="*/ 0 h 784"/>
                <a:gd name="T2" fmla="*/ 8 w 1144"/>
                <a:gd name="T3" fmla="*/ 336 h 784"/>
                <a:gd name="T4" fmla="*/ 440 w 1144"/>
                <a:gd name="T5" fmla="*/ 720 h 784"/>
                <a:gd name="T6" fmla="*/ 1064 w 1144"/>
                <a:gd name="T7" fmla="*/ 720 h 784"/>
                <a:gd name="T8" fmla="*/ 920 w 1144"/>
                <a:gd name="T9" fmla="*/ 384 h 784"/>
                <a:gd name="T10" fmla="*/ 1064 w 1144"/>
                <a:gd name="T11" fmla="*/ 192 h 7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44"/>
                <a:gd name="T19" fmla="*/ 0 h 784"/>
                <a:gd name="T20" fmla="*/ 1144 w 1144"/>
                <a:gd name="T21" fmla="*/ 784 h 7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44" h="784">
                  <a:moveTo>
                    <a:pt x="488" y="0"/>
                  </a:moveTo>
                  <a:cubicBezTo>
                    <a:pt x="252" y="108"/>
                    <a:pt x="16" y="216"/>
                    <a:pt x="8" y="336"/>
                  </a:cubicBezTo>
                  <a:cubicBezTo>
                    <a:pt x="0" y="456"/>
                    <a:pt x="264" y="656"/>
                    <a:pt x="440" y="720"/>
                  </a:cubicBezTo>
                  <a:cubicBezTo>
                    <a:pt x="616" y="784"/>
                    <a:pt x="984" y="776"/>
                    <a:pt x="1064" y="720"/>
                  </a:cubicBezTo>
                  <a:cubicBezTo>
                    <a:pt x="1144" y="664"/>
                    <a:pt x="920" y="472"/>
                    <a:pt x="920" y="384"/>
                  </a:cubicBezTo>
                  <a:cubicBezTo>
                    <a:pt x="920" y="296"/>
                    <a:pt x="992" y="244"/>
                    <a:pt x="1064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28" name="Text Box 16"/>
            <p:cNvSpPr txBox="1">
              <a:spLocks noChangeArrowheads="1"/>
            </p:cNvSpPr>
            <p:nvPr/>
          </p:nvSpPr>
          <p:spPr bwMode="auto">
            <a:xfrm>
              <a:off x="768" y="1556"/>
              <a:ext cx="10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Design Model</a:t>
              </a:r>
            </a:p>
          </p:txBody>
        </p:sp>
        <p:sp>
          <p:nvSpPr>
            <p:cNvPr id="86029" name="Text Box 17"/>
            <p:cNvSpPr txBox="1">
              <a:spLocks noChangeArrowheads="1"/>
            </p:cNvSpPr>
            <p:nvPr/>
          </p:nvSpPr>
          <p:spPr bwMode="auto">
            <a:xfrm>
              <a:off x="2900" y="1488"/>
              <a:ext cx="10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User</a:t>
              </a:r>
              <a:r>
                <a:rPr lang="ja-JP" altLang="en-US" sz="1800"/>
                <a:t>’</a:t>
              </a:r>
              <a:r>
                <a:rPr lang="en-US" altLang="ja-JP" sz="1800"/>
                <a:t>s Model</a:t>
              </a:r>
              <a:endParaRPr lang="en-US" sz="1800"/>
            </a:p>
          </p:txBody>
        </p:sp>
        <p:sp>
          <p:nvSpPr>
            <p:cNvPr id="86030" name="Text Box 18"/>
            <p:cNvSpPr txBox="1">
              <a:spLocks noChangeArrowheads="1"/>
            </p:cNvSpPr>
            <p:nvPr/>
          </p:nvSpPr>
          <p:spPr bwMode="auto">
            <a:xfrm>
              <a:off x="1824" y="3360"/>
              <a:ext cx="7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System </a:t>
              </a:r>
            </a:p>
            <a:p>
              <a:r>
                <a:rPr lang="en-US" sz="1800"/>
                <a:t>image</a:t>
              </a:r>
            </a:p>
          </p:txBody>
        </p:sp>
        <p:sp>
          <p:nvSpPr>
            <p:cNvPr id="86031" name="Freeform 19"/>
            <p:cNvSpPr>
              <a:spLocks/>
            </p:cNvSpPr>
            <p:nvPr/>
          </p:nvSpPr>
          <p:spPr bwMode="auto">
            <a:xfrm>
              <a:off x="1625" y="2256"/>
              <a:ext cx="583" cy="528"/>
            </a:xfrm>
            <a:custGeom>
              <a:avLst/>
              <a:gdLst>
                <a:gd name="T0" fmla="*/ 0 w 583"/>
                <a:gd name="T1" fmla="*/ 0 h 528"/>
                <a:gd name="T2" fmla="*/ 583 w 583"/>
                <a:gd name="T3" fmla="*/ 528 h 528"/>
                <a:gd name="T4" fmla="*/ 0 60000 65536"/>
                <a:gd name="T5" fmla="*/ 0 60000 65536"/>
                <a:gd name="T6" fmla="*/ 0 w 583"/>
                <a:gd name="T7" fmla="*/ 0 h 528"/>
                <a:gd name="T8" fmla="*/ 583 w 583"/>
                <a:gd name="T9" fmla="*/ 528 h 5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83" h="528">
                  <a:moveTo>
                    <a:pt x="0" y="0"/>
                  </a:moveTo>
                  <a:lnTo>
                    <a:pt x="583" y="52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32" name="Line 20"/>
            <p:cNvSpPr>
              <a:spLocks noChangeShapeType="1"/>
            </p:cNvSpPr>
            <p:nvPr/>
          </p:nvSpPr>
          <p:spPr bwMode="auto">
            <a:xfrm flipH="1">
              <a:off x="2544" y="2256"/>
              <a:ext cx="576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8A8CF3F-5E05-C143-A09E-070BE6601124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DA1CB2E-C5C8-BF4F-B002-1335C920626F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</a:rPr>
              <a:t>The importance of focusing on users</a:t>
            </a:r>
            <a:r>
              <a:rPr lang="en-US">
                <a:latin typeface="Verdana" charset="0"/>
              </a:rPr>
              <a:t> 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>
                <a:latin typeface="Verdana" charset="0"/>
              </a:rPr>
              <a:t>Reduced training and support costs</a:t>
            </a:r>
            <a:r>
              <a:rPr lang="en-US" sz="2000">
                <a:latin typeface="Verdana" charset="0"/>
              </a:rPr>
              <a:t> </a:t>
            </a:r>
          </a:p>
          <a:p>
            <a:pPr eaLnBrk="1" hangingPunct="1"/>
            <a:r>
              <a:rPr lang="en-GB" sz="2000">
                <a:latin typeface="Verdana" charset="0"/>
              </a:rPr>
              <a:t>Reduced time to learn the system</a:t>
            </a:r>
            <a:r>
              <a:rPr lang="en-US" sz="2000">
                <a:latin typeface="Verdana" charset="0"/>
              </a:rPr>
              <a:t> </a:t>
            </a:r>
            <a:endParaRPr lang="en-GB" sz="2000">
              <a:latin typeface="Verdana" charset="0"/>
            </a:endParaRPr>
          </a:p>
          <a:p>
            <a:pPr eaLnBrk="1" hangingPunct="1"/>
            <a:r>
              <a:rPr lang="en-GB" sz="2000">
                <a:latin typeface="Verdana" charset="0"/>
              </a:rPr>
              <a:t>Greater efficiency of use</a:t>
            </a:r>
            <a:r>
              <a:rPr lang="en-US" sz="2000">
                <a:latin typeface="Verdana" charset="0"/>
              </a:rPr>
              <a:t> </a:t>
            </a:r>
            <a:endParaRPr lang="en-GB" sz="2000">
              <a:latin typeface="Verdana" charset="0"/>
            </a:endParaRPr>
          </a:p>
          <a:p>
            <a:pPr eaLnBrk="1" hangingPunct="1"/>
            <a:r>
              <a:rPr lang="en-GB" sz="2000">
                <a:latin typeface="Verdana" charset="0"/>
              </a:rPr>
              <a:t>Reduced costs by only developing features that are needed</a:t>
            </a:r>
            <a:r>
              <a:rPr lang="en-US" sz="2000">
                <a:latin typeface="Verdana" charset="0"/>
              </a:rPr>
              <a:t> </a:t>
            </a:r>
            <a:endParaRPr lang="en-GB" sz="2000">
              <a:latin typeface="Verdana" charset="0"/>
            </a:endParaRPr>
          </a:p>
          <a:p>
            <a:pPr eaLnBrk="1" hangingPunct="1"/>
            <a:r>
              <a:rPr lang="en-GB" sz="2000">
                <a:latin typeface="Verdana" charset="0"/>
              </a:rPr>
              <a:t>Reduced costs associated with changing the system later</a:t>
            </a:r>
            <a:r>
              <a:rPr lang="en-US" sz="2000">
                <a:latin typeface="Verdana" charset="0"/>
              </a:rPr>
              <a:t> </a:t>
            </a:r>
            <a:endParaRPr lang="en-GB" sz="2000">
              <a:latin typeface="Verdana" charset="0"/>
            </a:endParaRPr>
          </a:p>
          <a:p>
            <a:pPr eaLnBrk="1" hangingPunct="1"/>
            <a:r>
              <a:rPr lang="en-GB" sz="2000">
                <a:latin typeface="Verdana" charset="0"/>
              </a:rPr>
              <a:t>Better prioritizing of work for iterative development</a:t>
            </a:r>
            <a:r>
              <a:rPr lang="en-US" sz="2000">
                <a:latin typeface="Verdana" charset="0"/>
              </a:rPr>
              <a:t> </a:t>
            </a:r>
          </a:p>
          <a:p>
            <a:pPr eaLnBrk="1" hangingPunct="1"/>
            <a:r>
              <a:rPr lang="en-GB" sz="2000">
                <a:latin typeface="Verdana" charset="0"/>
              </a:rPr>
              <a:t>Greater attractiveness of the system, so users will be more willing to buy and use it</a:t>
            </a:r>
            <a:r>
              <a:rPr lang="en-US" sz="2000">
                <a:latin typeface="Verdana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C2335C0-3703-504A-8259-E002A87D1B0E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6F950EB-2B6D-9D4C-AE37-28E01AE5880D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</a:rPr>
              <a:t>Characteristics of Users</a:t>
            </a:r>
            <a:r>
              <a:rPr lang="en-US">
                <a:latin typeface="Verdana" charset="0"/>
              </a:rPr>
              <a:t> 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GB" sz="2800">
                <a:latin typeface="Verdana" charset="0"/>
              </a:rPr>
              <a:t>Software engineers must develop an understanding of the users</a:t>
            </a:r>
          </a:p>
          <a:p>
            <a:pPr lvl="1" algn="just" eaLnBrk="1" hangingPunct="1"/>
            <a:r>
              <a:rPr lang="en-GB" sz="2000">
                <a:latin typeface="Verdana" charset="0"/>
                <a:ea typeface="ＭＳ Ｐゴシック" charset="0"/>
              </a:rPr>
              <a:t>Goals for using the system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algn="just" eaLnBrk="1" hangingPunct="1"/>
            <a:r>
              <a:rPr lang="en-GB" sz="2000">
                <a:latin typeface="Verdana" charset="0"/>
                <a:ea typeface="ＭＳ Ｐゴシック" charset="0"/>
              </a:rPr>
              <a:t>Potential patterns of use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algn="just" eaLnBrk="1" hangingPunct="1"/>
            <a:r>
              <a:rPr lang="en-GB" sz="2000">
                <a:latin typeface="Verdana" charset="0"/>
                <a:ea typeface="ＭＳ Ｐゴシック" charset="0"/>
              </a:rPr>
              <a:t>Demographics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algn="just" eaLnBrk="1" hangingPunct="1"/>
            <a:r>
              <a:rPr lang="en-GB" sz="2000">
                <a:latin typeface="Verdana" charset="0"/>
                <a:ea typeface="ＭＳ Ｐゴシック" charset="0"/>
              </a:rPr>
              <a:t>Knowledge of the domain and of computers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algn="just" eaLnBrk="1" hangingPunct="1"/>
            <a:r>
              <a:rPr lang="en-GB" sz="2000">
                <a:latin typeface="Verdana" charset="0"/>
                <a:ea typeface="ＭＳ Ｐゴシック" charset="0"/>
              </a:rPr>
              <a:t>Physical ability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algn="just" eaLnBrk="1" hangingPunct="1"/>
            <a:r>
              <a:rPr lang="en-GB" sz="2000">
                <a:latin typeface="Verdana" charset="0"/>
                <a:ea typeface="ＭＳ Ｐゴシック" charset="0"/>
              </a:rPr>
              <a:t>Psychological traits and emotional feelings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  <a:endParaRPr lang="en-GB" sz="2000">
              <a:latin typeface="Verdana" charset="0"/>
              <a:ea typeface="ＭＳ Ｐゴシック" charset="0"/>
            </a:endParaRPr>
          </a:p>
          <a:p>
            <a:pPr eaLnBrk="1" hangingPunct="1"/>
            <a:endParaRPr lang="en-US" sz="200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73DC0BA-9934-8A48-9226-F2CBDDC81118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D0C7FEC7-F186-474A-A49B-37B4119405F0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</a:rPr>
              <a:t>Basics of User Interface Design</a:t>
            </a:r>
            <a:r>
              <a:rPr lang="en-US">
                <a:latin typeface="Verdana" charset="0"/>
              </a:rPr>
              <a:t> 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>
                <a:latin typeface="Verdana" charset="0"/>
              </a:rPr>
              <a:t>User interface design should be done in conjunction with other software engineering activities </a:t>
            </a:r>
          </a:p>
          <a:p>
            <a:pPr eaLnBrk="1" hangingPunct="1"/>
            <a:r>
              <a:rPr lang="en-GB" sz="2400">
                <a:latin typeface="Verdana" charset="0"/>
              </a:rPr>
              <a:t>Do use case analysis to help define the tasks that the UI must help the user perform </a:t>
            </a:r>
          </a:p>
          <a:p>
            <a:pPr eaLnBrk="1" hangingPunct="1"/>
            <a:r>
              <a:rPr lang="en-GB" sz="2400">
                <a:latin typeface="Verdana" charset="0"/>
              </a:rPr>
              <a:t>Do </a:t>
            </a:r>
            <a:r>
              <a:rPr lang="en-GB" sz="2400" i="1">
                <a:latin typeface="Verdana" charset="0"/>
              </a:rPr>
              <a:t>iterative</a:t>
            </a:r>
            <a:r>
              <a:rPr lang="en-GB" sz="2400">
                <a:latin typeface="Verdana" charset="0"/>
              </a:rPr>
              <a:t> UI prototyping to address the use cases </a:t>
            </a:r>
          </a:p>
          <a:p>
            <a:pPr eaLnBrk="1" hangingPunct="1"/>
            <a:r>
              <a:rPr lang="en-GB" sz="2400">
                <a:latin typeface="Verdana" charset="0"/>
              </a:rPr>
              <a:t>Results of prototyping will enable you to finalize the requirements</a:t>
            </a:r>
            <a:endParaRPr lang="en-US" sz="240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DFB5E1B-846B-8041-A25E-2891A2B81E27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0D97784-534E-E045-AFAF-1691CE8A8FA3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</a:rPr>
              <a:t>Usability vs. Utility</a:t>
            </a:r>
            <a:r>
              <a:rPr lang="en-US">
                <a:latin typeface="Verdana" charset="0"/>
              </a:rPr>
              <a:t> 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>
                <a:latin typeface="Verdana" charset="0"/>
              </a:rPr>
              <a:t>Does the system provide the </a:t>
            </a:r>
            <a:r>
              <a:rPr lang="en-GB" sz="2400" i="1">
                <a:latin typeface="Verdana" charset="0"/>
              </a:rPr>
              <a:t>raw capabilities</a:t>
            </a:r>
            <a:r>
              <a:rPr lang="en-GB" sz="2400">
                <a:latin typeface="Verdana" charset="0"/>
              </a:rPr>
              <a:t> to allow the user to achieve their goal?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</a:rPr>
              <a:t>This is  </a:t>
            </a:r>
            <a:r>
              <a:rPr lang="en-GB" sz="2000" i="1">
                <a:latin typeface="Verdana" charset="0"/>
                <a:ea typeface="ＭＳ Ｐゴシック" charset="0"/>
              </a:rPr>
              <a:t>utility</a:t>
            </a:r>
            <a:endParaRPr lang="en-GB" sz="2000">
              <a:latin typeface="Verdana" charset="0"/>
              <a:ea typeface="ＭＳ Ｐゴシック" charset="0"/>
            </a:endParaRPr>
          </a:p>
          <a:p>
            <a:pPr eaLnBrk="1" hangingPunct="1"/>
            <a:r>
              <a:rPr lang="en-GB" sz="2400">
                <a:latin typeface="Verdana" charset="0"/>
              </a:rPr>
              <a:t>Does the system allow the user to </a:t>
            </a:r>
            <a:r>
              <a:rPr lang="en-GB" sz="2400" i="1">
                <a:latin typeface="Verdana" charset="0"/>
              </a:rPr>
              <a:t>learn and to use</a:t>
            </a:r>
            <a:r>
              <a:rPr lang="en-GB" sz="2400">
                <a:latin typeface="Verdana" charset="0"/>
              </a:rPr>
              <a:t> the raw capabilities </a:t>
            </a:r>
            <a:r>
              <a:rPr lang="en-GB" sz="2400" i="1">
                <a:latin typeface="Verdana" charset="0"/>
              </a:rPr>
              <a:t>easily</a:t>
            </a:r>
            <a:r>
              <a:rPr lang="en-GB" sz="2400">
                <a:latin typeface="Verdana" charset="0"/>
              </a:rPr>
              <a:t>?</a:t>
            </a:r>
            <a:r>
              <a:rPr lang="en-GB">
                <a:latin typeface="Verdana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</a:rPr>
              <a:t>This is </a:t>
            </a:r>
            <a:r>
              <a:rPr lang="en-GB" sz="2000" i="1">
                <a:latin typeface="Verdana" charset="0"/>
                <a:ea typeface="ＭＳ Ｐゴシック" charset="0"/>
              </a:rPr>
              <a:t>usability</a:t>
            </a:r>
            <a:endParaRPr lang="en-GB" sz="2000">
              <a:latin typeface="Verdana" charset="0"/>
              <a:ea typeface="ＭＳ Ｐゴシック" charset="0"/>
            </a:endParaRPr>
          </a:p>
          <a:p>
            <a:pPr eaLnBrk="1" hangingPunct="1"/>
            <a:r>
              <a:rPr lang="en-GB" sz="2400" i="1">
                <a:latin typeface="Verdana" charset="0"/>
              </a:rPr>
              <a:t>Both utility and usability are essential</a:t>
            </a:r>
            <a:r>
              <a:rPr lang="en-US">
                <a:latin typeface="Verdana" charset="0"/>
              </a:rPr>
              <a:t> 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</a:rPr>
              <a:t>They must be measured in the context of particular types of users</a:t>
            </a:r>
            <a:endParaRPr lang="en-US" sz="200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AD26EF2-A2D0-F248-8C89-EB202DCA8BCE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E8A4A35-37A7-A643-AAD4-E3734260D2F8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</a:rPr>
              <a:t>Aspects of usability</a:t>
            </a:r>
            <a:r>
              <a:rPr lang="en-US">
                <a:latin typeface="Verdana" charset="0"/>
              </a:rPr>
              <a:t> 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>
                <a:latin typeface="Verdana" charset="0"/>
              </a:rPr>
              <a:t>Usability can be divided into separate aspects:</a:t>
            </a:r>
            <a:r>
              <a:rPr lang="en-GB">
                <a:latin typeface="Verdana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</a:rPr>
              <a:t>Learnability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800">
                <a:latin typeface="Verdana" charset="0"/>
                <a:ea typeface="ＭＳ Ｐゴシック" charset="0"/>
              </a:rPr>
              <a:t>The speed with which a new user can become proficient with the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</a:rPr>
              <a:t>Efficiency of use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800">
                <a:latin typeface="Verdana" charset="0"/>
                <a:ea typeface="ＭＳ Ｐゴシック" charset="0"/>
              </a:rPr>
              <a:t>How fast an expert user can do their work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</a:rPr>
              <a:t>Error handling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800">
                <a:latin typeface="Verdana" charset="0"/>
                <a:ea typeface="ＭＳ Ｐゴシック" charset="0"/>
              </a:rPr>
              <a:t>The extent to which it prevents the user from making errors, detects errors, and helps to correct errors</a:t>
            </a:r>
            <a:r>
              <a:rPr lang="en-US" sz="1800">
                <a:latin typeface="Verdana" charset="0"/>
                <a:ea typeface="ＭＳ Ｐゴシック" charset="0"/>
              </a:rPr>
              <a:t> </a:t>
            </a:r>
            <a:endParaRPr lang="en-GB" sz="1800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</a:rPr>
              <a:t>Acceptability</a:t>
            </a:r>
            <a:r>
              <a:rPr lang="en-US">
                <a:latin typeface="Verdana" charset="0"/>
                <a:ea typeface="ＭＳ Ｐゴシック" charset="0"/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800">
                <a:latin typeface="Verdana" charset="0"/>
                <a:ea typeface="ＭＳ Ｐゴシック" charset="0"/>
              </a:rPr>
              <a:t>The extent to which users </a:t>
            </a:r>
            <a:r>
              <a:rPr lang="en-GB" sz="1800" i="1">
                <a:latin typeface="Verdana" charset="0"/>
                <a:ea typeface="ＭＳ Ｐゴシック" charset="0"/>
              </a:rPr>
              <a:t>like</a:t>
            </a:r>
            <a:r>
              <a:rPr lang="en-GB" sz="1800">
                <a:latin typeface="Verdana" charset="0"/>
                <a:ea typeface="ＭＳ Ｐゴシック" charset="0"/>
              </a:rPr>
              <a:t> the system</a:t>
            </a:r>
            <a:endParaRPr lang="en-US" sz="180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C5BE67D-E8E8-8543-8D48-D74A5BF05BCF}" type="datetime1">
              <a:rPr lang="en-US" sz="1200"/>
              <a:pPr/>
              <a:t>10/30/18</a:t>
            </a:fld>
            <a:endParaRPr lang="en-US" sz="1200"/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5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88A1136-9B86-5D4C-9AC2-1E3603719403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</a:rPr>
              <a:t>Different learning curves</a:t>
            </a:r>
          </a:p>
        </p:txBody>
      </p:sp>
      <p:pic>
        <p:nvPicPr>
          <p:cNvPr id="3174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808163"/>
            <a:ext cx="7924800" cy="4135437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1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1287</TotalTime>
  <Words>1891</Words>
  <Application>Microsoft Macintosh PowerPoint</Application>
  <PresentationFormat>On-screen Show (4:3)</PresentationFormat>
  <Paragraphs>398</Paragraphs>
  <Slides>38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Profile</vt:lpstr>
      <vt:lpstr>User interface design</vt:lpstr>
      <vt:lpstr> User interface</vt:lpstr>
      <vt:lpstr>User Centred Design </vt:lpstr>
      <vt:lpstr>The importance of focusing on users </vt:lpstr>
      <vt:lpstr>Characteristics of Users </vt:lpstr>
      <vt:lpstr>Basics of User Interface Design </vt:lpstr>
      <vt:lpstr>Usability vs. Utility </vt:lpstr>
      <vt:lpstr>Aspects of usability </vt:lpstr>
      <vt:lpstr>Different learning curves</vt:lpstr>
      <vt:lpstr>Some basic terminology of user interface design </vt:lpstr>
      <vt:lpstr>Usability Principles </vt:lpstr>
      <vt:lpstr>Usability Principles</vt:lpstr>
      <vt:lpstr>Usability Principles </vt:lpstr>
      <vt:lpstr>Usability Principles </vt:lpstr>
      <vt:lpstr>Usability Principles </vt:lpstr>
      <vt:lpstr>Usability Principles</vt:lpstr>
      <vt:lpstr>Some encoding techniques</vt:lpstr>
      <vt:lpstr>UI Design principles</vt:lpstr>
      <vt:lpstr>UI Design principles (continued)</vt:lpstr>
      <vt:lpstr>UI Design principles (continued)</vt:lpstr>
      <vt:lpstr>Multiple user interfaces</vt:lpstr>
      <vt:lpstr>Information display factors</vt:lpstr>
      <vt:lpstr>Information presentation</vt:lpstr>
      <vt:lpstr>Data visualization</vt:lpstr>
      <vt:lpstr>Color use guidelines</vt:lpstr>
      <vt:lpstr>User guidance</vt:lpstr>
      <vt:lpstr>Error message design</vt:lpstr>
      <vt:lpstr>Bad and good error responses</vt:lpstr>
      <vt:lpstr>User documentation</vt:lpstr>
      <vt:lpstr>User Interface Design</vt:lpstr>
      <vt:lpstr>Typical Design Errors</vt:lpstr>
      <vt:lpstr>Golden Rules</vt:lpstr>
      <vt:lpstr>Example (bad UI)</vt:lpstr>
      <vt:lpstr>Example (better UI)</vt:lpstr>
      <vt:lpstr>Evaluating User Interfaces </vt:lpstr>
      <vt:lpstr>Evaluating User Interfaces</vt:lpstr>
      <vt:lpstr>User Interface Design Models</vt:lpstr>
      <vt:lpstr>User Interface Design</vt:lpstr>
    </vt:vector>
  </TitlesOfParts>
  <Company>University of Wisconsin - La Crosse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interface design</dc:title>
  <dc:creator>Mao Zheng</dc:creator>
  <cp:lastModifiedBy>Mao Zheng</cp:lastModifiedBy>
  <cp:revision>62</cp:revision>
  <cp:lastPrinted>2012-02-28T21:21:05Z</cp:lastPrinted>
  <dcterms:created xsi:type="dcterms:W3CDTF">2003-10-30T00:33:51Z</dcterms:created>
  <dcterms:modified xsi:type="dcterms:W3CDTF">2018-10-30T18:18:09Z</dcterms:modified>
</cp:coreProperties>
</file>