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embeddings/oleObject1.bin" ContentType="application/vnd.openxmlformats-officedocument.oleObject"/>
  <Override PartName="/ppt/notesSlides/notesSlide31.xml" ContentType="application/vnd.openxmlformats-officedocument.presentationml.notesSlide+xml"/>
  <Override PartName="/ppt/notesSlides/notesSlide32.xml" ContentType="application/vnd.openxmlformats-officedocument.presentationml.notesSlide+xml"/>
  <Override PartName="/ppt/embeddings/oleObject2.bin" ContentType="application/vnd.openxmlformats-officedocument.oleObject"/>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749" r:id="rId2"/>
  </p:sldMasterIdLst>
  <p:notesMasterIdLst>
    <p:notesMasterId r:id="rId44"/>
  </p:notesMasterIdLst>
  <p:handoutMasterIdLst>
    <p:handoutMasterId r:id="rId45"/>
  </p:handoutMasterIdLst>
  <p:sldIdLst>
    <p:sldId id="258" r:id="rId3"/>
    <p:sldId id="290" r:id="rId4"/>
    <p:sldId id="292" r:id="rId5"/>
    <p:sldId id="285" r:id="rId6"/>
    <p:sldId id="286" r:id="rId7"/>
    <p:sldId id="287" r:id="rId8"/>
    <p:sldId id="288" r:id="rId9"/>
    <p:sldId id="289" r:id="rId10"/>
    <p:sldId id="309" r:id="rId11"/>
    <p:sldId id="293" r:id="rId12"/>
    <p:sldId id="294" r:id="rId13"/>
    <p:sldId id="266" r:id="rId14"/>
    <p:sldId id="267" r:id="rId15"/>
    <p:sldId id="268" r:id="rId16"/>
    <p:sldId id="269" r:id="rId17"/>
    <p:sldId id="270" r:id="rId18"/>
    <p:sldId id="295" r:id="rId19"/>
    <p:sldId id="310" r:id="rId20"/>
    <p:sldId id="296" r:id="rId21"/>
    <p:sldId id="297" r:id="rId22"/>
    <p:sldId id="298" r:id="rId23"/>
    <p:sldId id="299" r:id="rId24"/>
    <p:sldId id="300" r:id="rId25"/>
    <p:sldId id="273" r:id="rId26"/>
    <p:sldId id="303" r:id="rId27"/>
    <p:sldId id="304" r:id="rId28"/>
    <p:sldId id="305" r:id="rId29"/>
    <p:sldId id="306" r:id="rId30"/>
    <p:sldId id="307" r:id="rId31"/>
    <p:sldId id="308" r:id="rId32"/>
    <p:sldId id="274" r:id="rId33"/>
    <p:sldId id="275" r:id="rId34"/>
    <p:sldId id="276" r:id="rId35"/>
    <p:sldId id="278" r:id="rId36"/>
    <p:sldId id="279" r:id="rId37"/>
    <p:sldId id="280" r:id="rId38"/>
    <p:sldId id="281" r:id="rId39"/>
    <p:sldId id="282" r:id="rId40"/>
    <p:sldId id="283" r:id="rId41"/>
    <p:sldId id="284" r:id="rId42"/>
    <p:sldId id="311" r:id="rId43"/>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1" hangingPunct="1">
              <a:defRPr sz="1200">
                <a:latin typeface="Arial" pitchFamily="-110" charset="0"/>
                <a:ea typeface="+mn-ea"/>
                <a:cs typeface="+mn-cs"/>
              </a:defRPr>
            </a:lvl1pPr>
          </a:lstStyle>
          <a:p>
            <a:pPr>
              <a:defRPr/>
            </a:pPr>
            <a:endParaRPr lang="en-US"/>
          </a:p>
        </p:txBody>
      </p:sp>
      <p:sp>
        <p:nvSpPr>
          <p:cNvPr id="11571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Arial" pitchFamily="-110" charset="0"/>
                <a:ea typeface="+mn-ea"/>
                <a:cs typeface="+mn-cs"/>
              </a:defRPr>
            </a:lvl1pPr>
          </a:lstStyle>
          <a:p>
            <a:pPr>
              <a:defRPr/>
            </a:pPr>
            <a:endParaRPr lang="en-US"/>
          </a:p>
        </p:txBody>
      </p:sp>
      <p:sp>
        <p:nvSpPr>
          <p:cNvPr id="115716"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1" hangingPunct="1">
              <a:defRPr sz="1200">
                <a:latin typeface="Arial" pitchFamily="-110" charset="0"/>
                <a:ea typeface="+mn-ea"/>
                <a:cs typeface="+mn-cs"/>
              </a:defRPr>
            </a:lvl1pPr>
          </a:lstStyle>
          <a:p>
            <a:pPr>
              <a:defRPr/>
            </a:pPr>
            <a:endParaRPr lang="en-US"/>
          </a:p>
        </p:txBody>
      </p:sp>
      <p:sp>
        <p:nvSpPr>
          <p:cNvPr id="115717"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atin typeface="Arial" charset="0"/>
              </a:defRPr>
            </a:lvl1pPr>
          </a:lstStyle>
          <a:p>
            <a:pPr>
              <a:defRPr/>
            </a:pPr>
            <a:fld id="{BAE77508-9881-5046-8D6D-6D209C03B76F}" type="slidenum">
              <a:rPr lang="en-US"/>
              <a:pPr>
                <a:defRPr/>
              </a:pPr>
              <a:t>‹#›</a:t>
            </a:fld>
            <a:endParaRPr lang="en-US"/>
          </a:p>
        </p:txBody>
      </p:sp>
    </p:spTree>
    <p:extLst>
      <p:ext uri="{BB962C8B-B14F-4D97-AF65-F5344CB8AC3E}">
        <p14:creationId xmlns:p14="http://schemas.microsoft.com/office/powerpoint/2010/main" val="771220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1" hangingPunct="1">
              <a:defRPr sz="1200">
                <a:latin typeface="Arial" pitchFamily="-110" charset="0"/>
                <a:ea typeface="+mn-ea"/>
                <a:cs typeface="+mn-cs"/>
              </a:defRPr>
            </a:lvl1pPr>
          </a:lstStyle>
          <a:p>
            <a:pPr>
              <a:defRPr/>
            </a:pPr>
            <a:endParaRPr lang="en-US"/>
          </a:p>
        </p:txBody>
      </p:sp>
      <p:sp>
        <p:nvSpPr>
          <p:cNvPr id="1229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Arial" pitchFamily="-110"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93"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1" hangingPunct="1">
              <a:defRPr sz="1200">
                <a:latin typeface="Arial" pitchFamily="-110" charset="0"/>
                <a:ea typeface="+mn-ea"/>
                <a:cs typeface="+mn-cs"/>
              </a:defRPr>
            </a:lvl1pPr>
          </a:lstStyle>
          <a:p>
            <a:pPr>
              <a:defRPr/>
            </a:pPr>
            <a:endParaRPr lang="en-US"/>
          </a:p>
        </p:txBody>
      </p:sp>
      <p:sp>
        <p:nvSpPr>
          <p:cNvPr id="12295"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atin typeface="Arial" charset="0"/>
              </a:defRPr>
            </a:lvl1pPr>
          </a:lstStyle>
          <a:p>
            <a:pPr>
              <a:defRPr/>
            </a:pPr>
            <a:fld id="{016F0A48-1683-6544-962F-57EA14F4E81D}" type="slidenum">
              <a:rPr lang="en-US"/>
              <a:pPr>
                <a:defRPr/>
              </a:pPr>
              <a:t>‹#›</a:t>
            </a:fld>
            <a:endParaRPr lang="en-US"/>
          </a:p>
        </p:txBody>
      </p:sp>
    </p:spTree>
    <p:extLst>
      <p:ext uri="{BB962C8B-B14F-4D97-AF65-F5344CB8AC3E}">
        <p14:creationId xmlns:p14="http://schemas.microsoft.com/office/powerpoint/2010/main" val="901902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 Id="rId3" Type="http://schemas.openxmlformats.org/officeDocument/2006/relationships/hyperlink" Target="http://www.brighthubpm.com/agile/68474-cmmi-versus-agile-which-is-best/"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C0F551C6-9923-7C44-AD66-07D64C1ACBB0}" type="slidenum">
              <a:rPr lang="en-US" sz="1200">
                <a:latin typeface="Arial" charset="0"/>
              </a:rPr>
              <a:pPr/>
              <a:t>1</a:t>
            </a:fld>
            <a:endParaRPr lang="en-US" sz="1200">
              <a:latin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EFFCB3A8-FAD8-7147-9CF1-9375949EFA60}" type="slidenum">
              <a:rPr lang="en-US" sz="1200">
                <a:latin typeface="Arial" charset="0"/>
              </a:rPr>
              <a:pPr/>
              <a:t>11</a:t>
            </a:fld>
            <a:endParaRPr lang="en-US" sz="1200">
              <a:latin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239865DD-8246-3E4F-8FA5-7FB2A85F275F}" type="slidenum">
              <a:rPr lang="en-US" sz="1200">
                <a:latin typeface="Arial" charset="0"/>
              </a:rPr>
              <a:pPr/>
              <a:t>12</a:t>
            </a:fld>
            <a:endParaRPr lang="en-US" sz="1200">
              <a:latin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6A10862A-D77C-9B44-9ECC-45760ACC29F9}" type="slidenum">
              <a:rPr lang="en-US" sz="1200">
                <a:latin typeface="Arial" charset="0"/>
              </a:rPr>
              <a:pPr/>
              <a:t>13</a:t>
            </a:fld>
            <a:endParaRPr lang="en-US" sz="1200">
              <a:latin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D113E2BD-12D0-3141-95F6-9D8A774EECA4}" type="slidenum">
              <a:rPr lang="en-US" sz="1200">
                <a:latin typeface="Arial" charset="0"/>
              </a:rPr>
              <a:pPr/>
              <a:t>14</a:t>
            </a:fld>
            <a:endParaRPr lang="en-US" sz="1200">
              <a:latin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CBF1C81B-BCA8-9C4E-A611-0CA4185F9873}" type="slidenum">
              <a:rPr lang="en-US" sz="1200">
                <a:latin typeface="Arial" charset="0"/>
              </a:rPr>
              <a:pPr/>
              <a:t>15</a:t>
            </a:fld>
            <a:endParaRPr lang="en-US" sz="1200">
              <a:latin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75198F64-3783-C44C-9B9C-5D408F440FB0}" type="slidenum">
              <a:rPr lang="en-US" sz="1200">
                <a:latin typeface="Arial" charset="0"/>
              </a:rPr>
              <a:pPr/>
              <a:t>16</a:t>
            </a:fld>
            <a:endParaRPr lang="en-US" sz="1200">
              <a:latin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3C8B6B9E-5F5E-E143-9198-369DD50932C0}" type="slidenum">
              <a:rPr lang="en-US" sz="1200">
                <a:latin typeface="Arial" charset="0"/>
              </a:rPr>
              <a:pPr/>
              <a:t>17</a:t>
            </a:fld>
            <a:endParaRPr lang="en-US" sz="1200">
              <a:latin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A1692F3-1A47-6C42-BAFA-4FC651959120}" type="slidenum">
              <a:rPr lang="en-US" sz="1200">
                <a:latin typeface="Arial" charset="0"/>
              </a:rPr>
              <a:pPr/>
              <a:t>19</a:t>
            </a:fld>
            <a:endParaRPr lang="en-US" sz="1200">
              <a:latin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606DAC13-A3F0-FA43-93AE-F3585A16FC3A}" type="slidenum">
              <a:rPr lang="en-US" sz="1200">
                <a:latin typeface="Arial" charset="0"/>
              </a:rPr>
              <a:pPr/>
              <a:t>20</a:t>
            </a:fld>
            <a:endParaRPr lang="en-US" sz="1200">
              <a:latin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BAD487B-B1DF-034E-A358-4410C4C80660}" type="slidenum">
              <a:rPr lang="en-US" sz="1200">
                <a:latin typeface="Arial" charset="0"/>
              </a:rPr>
              <a:pPr/>
              <a:t>21</a:t>
            </a:fld>
            <a:endParaRPr lang="en-US" sz="1200">
              <a:latin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BD81CAA9-91C5-5A4D-8F75-7940930030C2}" type="slidenum">
              <a:rPr lang="en-US" sz="1200">
                <a:latin typeface="Arial" charset="0"/>
              </a:rPr>
              <a:pPr/>
              <a:t>2</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1C7394DA-5B9B-5145-B3CB-1DE15BFA77DD}" type="slidenum">
              <a:rPr lang="en-US" sz="1200">
                <a:latin typeface="Arial" charset="0"/>
              </a:rPr>
              <a:pPr/>
              <a:t>22</a:t>
            </a:fld>
            <a:endParaRPr lang="en-US" sz="1200">
              <a:latin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063883DD-7662-734B-9508-AC27673A5223}" type="slidenum">
              <a:rPr lang="en-US" sz="1200">
                <a:latin typeface="Arial" charset="0"/>
              </a:rPr>
              <a:pPr/>
              <a:t>23</a:t>
            </a:fld>
            <a:endParaRPr lang="en-US" sz="1200">
              <a:latin typeface="Arial" charset="0"/>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BF2E5BE-2EE3-434E-A4F8-EFFE397E188D}" type="slidenum">
              <a:rPr lang="en-US" sz="1200">
                <a:latin typeface="Arial" charset="0"/>
              </a:rPr>
              <a:pPr/>
              <a:t>24</a:t>
            </a:fld>
            <a:endParaRPr lang="en-US" sz="1200">
              <a:latin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C8D41635-E9F4-B042-8904-5836CB03D8B6}" type="slidenum">
              <a:rPr lang="en-US" sz="1200">
                <a:latin typeface="Arial" charset="0"/>
              </a:rPr>
              <a:pPr/>
              <a:t>25</a:t>
            </a:fld>
            <a:endParaRPr lang="en-US" sz="1200">
              <a:latin typeface="Arial"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C6F4662D-9F68-2649-9E93-502B73AF20F6}" type="slidenum">
              <a:rPr lang="en-US" sz="1200">
                <a:latin typeface="Arial" charset="0"/>
              </a:rPr>
              <a:pPr/>
              <a:t>26</a:t>
            </a:fld>
            <a:endParaRPr lang="en-US" sz="1200">
              <a:latin typeface="Arial" charset="0"/>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B62EFAB-2B67-2444-82B5-4350BC6CA0A3}" type="slidenum">
              <a:rPr lang="en-US" sz="1200">
                <a:latin typeface="Arial" charset="0"/>
              </a:rPr>
              <a:pPr/>
              <a:t>27</a:t>
            </a:fld>
            <a:endParaRPr lang="en-US" sz="1200">
              <a:latin typeface="Arial" charset="0"/>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B3013FCD-037D-7C4B-A523-593451E692C5}" type="slidenum">
              <a:rPr lang="en-US" sz="1200">
                <a:latin typeface="Arial" charset="0"/>
              </a:rPr>
              <a:pPr/>
              <a:t>28</a:t>
            </a:fld>
            <a:endParaRPr lang="en-US" sz="1200">
              <a:latin typeface="Arial" charset="0"/>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844940E-0DA4-C04C-B095-7A0FB9EA9348}" type="slidenum">
              <a:rPr lang="en-US" sz="1200">
                <a:latin typeface="Arial" charset="0"/>
              </a:rPr>
              <a:pPr/>
              <a:t>29</a:t>
            </a:fld>
            <a:endParaRPr lang="en-US" sz="1200">
              <a:latin typeface="Arial" charset="0"/>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AC0F95D0-02F4-3B4F-97E9-09387ECF6E81}" type="slidenum">
              <a:rPr lang="en-US" sz="1200">
                <a:latin typeface="Arial" charset="0"/>
              </a:rPr>
              <a:pPr/>
              <a:t>30</a:t>
            </a:fld>
            <a:endParaRPr lang="en-US" sz="1200">
              <a:latin typeface="Arial" charset="0"/>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BF33572-1D86-D743-8FF4-01C3204B7552}" type="slidenum">
              <a:rPr lang="en-US" sz="1200">
                <a:latin typeface="Arial" charset="0"/>
              </a:rPr>
              <a:pPr/>
              <a:t>31</a:t>
            </a:fld>
            <a:endParaRPr lang="en-US" sz="1200">
              <a:latin typeface="Arial" charset="0"/>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7872AFD6-131B-C84D-B5FF-DE0DE6393833}" type="slidenum">
              <a:rPr lang="en-US" sz="1200">
                <a:latin typeface="Arial" charset="0"/>
              </a:rPr>
              <a:pPr/>
              <a:t>3</a:t>
            </a:fld>
            <a:endParaRPr lang="en-US" sz="120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B03B5F40-DAE7-C54F-98AB-59850D30E455}" type="slidenum">
              <a:rPr lang="en-US" sz="1200">
                <a:latin typeface="Arial" charset="0"/>
              </a:rPr>
              <a:pPr/>
              <a:t>32</a:t>
            </a:fld>
            <a:endParaRPr lang="en-US" sz="1200">
              <a:latin typeface="Arial" charset="0"/>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4433CAE8-985F-E543-AEE4-648AD7DAB9F6}" type="slidenum">
              <a:rPr lang="en-US" sz="1200">
                <a:latin typeface="Arial" charset="0"/>
              </a:rPr>
              <a:pPr/>
              <a:t>33</a:t>
            </a:fld>
            <a:endParaRPr lang="en-US" sz="1200">
              <a:latin typeface="Arial" charset="0"/>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9E9E60DB-E314-B248-9D16-06280C8087DE}" type="slidenum">
              <a:rPr lang="en-US" sz="1200">
                <a:latin typeface="Arial" charset="0"/>
              </a:rPr>
              <a:pPr/>
              <a:t>34</a:t>
            </a:fld>
            <a:endParaRPr lang="en-US" sz="1200">
              <a:latin typeface="Arial" charset="0"/>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63C88B91-B01B-F94E-9520-02DB3BD3F311}" type="slidenum">
              <a:rPr lang="en-US" sz="1200">
                <a:latin typeface="Arial" charset="0"/>
              </a:rPr>
              <a:pPr/>
              <a:t>36</a:t>
            </a:fld>
            <a:endParaRPr lang="en-US" sz="1200">
              <a:latin typeface="Arial" charset="0"/>
            </a:endParaRP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71A339B9-C605-4946-BBEA-8160C31C6996}" type="slidenum">
              <a:rPr lang="en-US" sz="1200">
                <a:latin typeface="Arial" charset="0"/>
              </a:rPr>
              <a:pPr/>
              <a:t>37</a:t>
            </a:fld>
            <a:endParaRPr lang="en-US" sz="1200">
              <a:latin typeface="Arial" charset="0"/>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3117C27D-6FF3-8449-9826-DBDC37B877DB}" type="slidenum">
              <a:rPr lang="en-US" sz="1200">
                <a:latin typeface="Arial" charset="0"/>
              </a:rPr>
              <a:pPr/>
              <a:t>38</a:t>
            </a:fld>
            <a:endParaRPr lang="en-US" sz="1200">
              <a:latin typeface="Arial"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BE96EB9C-499C-5940-96A1-B6D3DA2F87D6}" type="slidenum">
              <a:rPr lang="en-US" sz="1200">
                <a:latin typeface="Arial" charset="0"/>
              </a:rPr>
              <a:pPr/>
              <a:t>39</a:t>
            </a:fld>
            <a:endParaRPr lang="en-US" sz="1200">
              <a:latin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BFE63BC1-DEA2-2E4A-9584-2B7FF146979E}" type="slidenum">
              <a:rPr lang="en-US" sz="1200">
                <a:latin typeface="Arial" charset="0"/>
              </a:rPr>
              <a:pPr/>
              <a:t>40</a:t>
            </a:fld>
            <a:endParaRPr lang="en-US" sz="1200">
              <a:latin typeface="Arial" charset="0"/>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110" charset="0"/>
                <a:ea typeface="ＭＳ Ｐゴシック" pitchFamily="-111" charset="-128"/>
                <a:cs typeface="ＭＳ Ｐゴシック" pitchFamily="-111" charset="-128"/>
              </a:rPr>
              <a:t>CMM measures the maturity level of an organization by determining if an organization completes the specific activities listed in the Key Performance Areas (KPA), oblivious to whether the completion of such activity leads to the desired result. CMMI is also an activity based approach but the major difference is that CMMI takes a more result-oriented approach when defining and measuring Key Performance Areas. CMM KPA concentrates on the completion of specific tasks or processes and does not motivate the organization to focus on process architecture. </a:t>
            </a:r>
            <a:r>
              <a:rPr lang="en-US" sz="1200" u="none" strike="noStrike" kern="1200" smtClean="0">
                <a:solidFill>
                  <a:schemeClr val="tx1"/>
                </a:solidFill>
                <a:effectLst/>
                <a:latin typeface="Arial" pitchFamily="-110" charset="0"/>
                <a:ea typeface="ＭＳ Ｐゴシック" pitchFamily="-111" charset="-128"/>
                <a:cs typeface="ＭＳ Ｐゴシック" pitchFamily="-111" charset="-128"/>
                <a:hlinkClick r:id="rId3"/>
              </a:rPr>
              <a:t>CMMI</a:t>
            </a:r>
            <a:r>
              <a:rPr lang="en-US" sz="1200" kern="1200" smtClean="0">
                <a:solidFill>
                  <a:schemeClr val="tx1"/>
                </a:solidFill>
                <a:effectLst/>
                <a:latin typeface="Arial" pitchFamily="-110" charset="0"/>
                <a:ea typeface="ＭＳ Ｐゴシック" pitchFamily="-111" charset="-128"/>
                <a:cs typeface="ＭＳ Ｐゴシック" pitchFamily="-111" charset="-128"/>
              </a:rPr>
              <a:t>, on the other hand has an iterative lifecycle that integrates the latest best practices from the industry and attacks risks in </a:t>
            </a:r>
            <a:r>
              <a:rPr lang="en-US" sz="1200" u="sng" kern="1200" smtClean="0">
                <a:solidFill>
                  <a:schemeClr val="tx1"/>
                </a:solidFill>
                <a:effectLst/>
                <a:latin typeface="Arial" pitchFamily="-110" charset="0"/>
                <a:ea typeface="ＭＳ Ｐゴシック" pitchFamily="-111" charset="-128"/>
                <a:cs typeface="ＭＳ Ｐゴシック" pitchFamily="-111" charset="-128"/>
              </a:rPr>
              <a:t>process</a:t>
            </a:r>
            <a:r>
              <a:rPr lang="en-US" sz="1200" kern="1200" smtClean="0">
                <a:solidFill>
                  <a:schemeClr val="tx1"/>
                </a:solidFill>
                <a:effectLst/>
                <a:latin typeface="Arial" pitchFamily="-110" charset="0"/>
                <a:ea typeface="ＭＳ Ｐゴシック" pitchFamily="-111" charset="-128"/>
                <a:cs typeface="ＭＳ Ｐゴシック" pitchFamily="-111" charset="-128"/>
              </a:rPr>
              <a:t> architecture at an early stage. CMM has focused attention on processes, but the new CMMI goes a step further and focus attention on result-oriented processes.</a:t>
            </a:r>
            <a:r>
              <a:rPr lang="en-US" smtClean="0">
                <a:effectLst/>
              </a:rPr>
              <a:t> </a:t>
            </a:r>
            <a:endParaRPr lang="en-US"/>
          </a:p>
        </p:txBody>
      </p:sp>
      <p:sp>
        <p:nvSpPr>
          <p:cNvPr id="4" name="Slide Number Placeholder 3"/>
          <p:cNvSpPr>
            <a:spLocks noGrp="1"/>
          </p:cNvSpPr>
          <p:nvPr>
            <p:ph type="sldNum" sz="quarter" idx="10"/>
          </p:nvPr>
        </p:nvSpPr>
        <p:spPr/>
        <p:txBody>
          <a:bodyPr/>
          <a:lstStyle/>
          <a:p>
            <a:pPr>
              <a:defRPr/>
            </a:pPr>
            <a:fld id="{016F0A48-1683-6544-962F-57EA14F4E81D}" type="slidenum">
              <a:rPr lang="en-US" smtClean="0"/>
              <a:pPr>
                <a:defRPr/>
              </a:pPr>
              <a:t>41</a:t>
            </a:fld>
            <a:endParaRPr lang="en-US"/>
          </a:p>
        </p:txBody>
      </p:sp>
    </p:spTree>
    <p:extLst>
      <p:ext uri="{BB962C8B-B14F-4D97-AF65-F5344CB8AC3E}">
        <p14:creationId xmlns:p14="http://schemas.microsoft.com/office/powerpoint/2010/main" val="823981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7EE33E48-76F7-894F-A863-5D07DD5F3D82}" type="slidenum">
              <a:rPr lang="en-US" sz="1200">
                <a:latin typeface="Arial" charset="0"/>
              </a:rPr>
              <a:pPr/>
              <a:t>4</a:t>
            </a:fld>
            <a:endParaRPr lang="en-US" sz="1200">
              <a:latin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8FA50B0F-12D2-134A-BC90-DAE6DD582CD2}" type="slidenum">
              <a:rPr lang="en-US" sz="1200">
                <a:latin typeface="Arial" charset="0"/>
              </a:rPr>
              <a:pPr/>
              <a:t>5</a:t>
            </a:fld>
            <a:endParaRPr lang="en-US" sz="1200">
              <a:latin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C3A5C89D-5489-0043-BB48-BD2A4DB53B62}" type="slidenum">
              <a:rPr lang="en-US" sz="1200">
                <a:latin typeface="Arial" charset="0"/>
              </a:rPr>
              <a:pPr/>
              <a:t>6</a:t>
            </a:fld>
            <a:endParaRPr lang="en-US" sz="1200">
              <a:latin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305FB08B-CC35-A348-B03C-8B43C863E7A7}" type="slidenum">
              <a:rPr lang="en-US" sz="1200">
                <a:latin typeface="Arial" charset="0"/>
              </a:rPr>
              <a:pPr/>
              <a:t>7</a:t>
            </a:fld>
            <a:endParaRPr lang="en-US" sz="1200">
              <a:latin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CC837213-5D6B-D840-9935-AC69E3BF4FFA}" type="slidenum">
              <a:rPr lang="en-US" sz="1200">
                <a:latin typeface="Arial" charset="0"/>
              </a:rPr>
              <a:pPr/>
              <a:t>8</a:t>
            </a:fld>
            <a:endParaRPr lang="en-US" sz="120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Verdana" charset="0"/>
                <a:ea typeface="ＭＳ Ｐゴシック" charset="0"/>
                <a:cs typeface="ＭＳ Ｐゴシック" charset="0"/>
              </a:defRPr>
            </a:lvl1pPr>
            <a:lvl2pPr marL="742950" indent="-285750" defTabSz="930275">
              <a:defRPr sz="2400">
                <a:solidFill>
                  <a:schemeClr val="tx1"/>
                </a:solidFill>
                <a:latin typeface="Verdana" charset="0"/>
                <a:ea typeface="ＭＳ Ｐゴシック" charset="0"/>
              </a:defRPr>
            </a:lvl2pPr>
            <a:lvl3pPr marL="1143000" indent="-228600" defTabSz="930275">
              <a:defRPr sz="2400">
                <a:solidFill>
                  <a:schemeClr val="tx1"/>
                </a:solidFill>
                <a:latin typeface="Verdana" charset="0"/>
                <a:ea typeface="ＭＳ Ｐゴシック" charset="0"/>
              </a:defRPr>
            </a:lvl3pPr>
            <a:lvl4pPr marL="1600200" indent="-228600" defTabSz="930275">
              <a:defRPr sz="2400">
                <a:solidFill>
                  <a:schemeClr val="tx1"/>
                </a:solidFill>
                <a:latin typeface="Verdana" charset="0"/>
                <a:ea typeface="ＭＳ Ｐゴシック" charset="0"/>
              </a:defRPr>
            </a:lvl4pPr>
            <a:lvl5pPr marL="2057400" indent="-228600" defTabSz="930275">
              <a:defRPr sz="2400">
                <a:solidFill>
                  <a:schemeClr val="tx1"/>
                </a:solidFill>
                <a:latin typeface="Verdana"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Verdana" charset="0"/>
                <a:ea typeface="ＭＳ Ｐゴシック" charset="0"/>
              </a:defRPr>
            </a:lvl9pPr>
          </a:lstStyle>
          <a:p>
            <a:fld id="{53E7284D-B586-9440-ADF1-42F19D0D8B68}" type="slidenum">
              <a:rPr lang="en-US" sz="1200">
                <a:latin typeface="Arial" charset="0"/>
              </a:rPr>
              <a:pPr/>
              <a:t>10</a:t>
            </a:fld>
            <a:endParaRPr lang="en-US" sz="1200">
              <a:latin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33450" y="4410075"/>
            <a:ext cx="51308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921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9219" name="Rectangle 3"/>
          <p:cNvSpPr>
            <a:spLocks noGrp="1" noChangeArrowheads="1"/>
          </p:cNvSpPr>
          <p:nvPr>
            <p:ph type="subTitle" idx="1"/>
          </p:nvPr>
        </p:nvSpPr>
        <p:spPr>
          <a:xfrm>
            <a:off x="1447800" y="3429000"/>
            <a:ext cx="7010400" cy="1600200"/>
          </a:xfrm>
        </p:spPr>
        <p:txBody>
          <a:bodyPr/>
          <a:lstStyle>
            <a:lvl1pPr marL="0" indent="0">
              <a:buFont typeface="Wingdings" pitchFamily="-110"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09A8C848-AC28-DA4B-8DAB-48F763656429}" type="datetime1">
              <a:rPr lang="en-US"/>
              <a:pPr>
                <a:defRPr/>
              </a:pPr>
              <a:t>9/4/19</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t>Lecture 1</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CA7BB407-F9BF-A748-A737-C6C38048A476}" type="slidenum">
              <a:rPr lang="en-US"/>
              <a:pPr>
                <a:defRPr/>
              </a:pPr>
              <a:t>‹#›</a:t>
            </a:fld>
            <a:endParaRPr lang="en-US"/>
          </a:p>
        </p:txBody>
      </p:sp>
    </p:spTree>
    <p:extLst>
      <p:ext uri="{BB962C8B-B14F-4D97-AF65-F5344CB8AC3E}">
        <p14:creationId xmlns:p14="http://schemas.microsoft.com/office/powerpoint/2010/main" val="233371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89988FA2-7A81-EC4F-A992-1784233E4FB0}" type="datetime1">
              <a:rPr lang="en-US"/>
              <a:pPr>
                <a:defRPr/>
              </a:pPr>
              <a:t>9/4/19</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6" name="Rectangle 8"/>
          <p:cNvSpPr>
            <a:spLocks noGrp="1" noChangeArrowheads="1"/>
          </p:cNvSpPr>
          <p:nvPr>
            <p:ph type="sldNum" sz="quarter" idx="12"/>
          </p:nvPr>
        </p:nvSpPr>
        <p:spPr>
          <a:ln/>
        </p:spPr>
        <p:txBody>
          <a:bodyPr/>
          <a:lstStyle>
            <a:lvl1pPr>
              <a:defRPr/>
            </a:lvl1pPr>
          </a:lstStyle>
          <a:p>
            <a:pPr>
              <a:defRPr/>
            </a:pPr>
            <a:fld id="{8C00D245-2868-604A-99FA-54094A3488EB}" type="slidenum">
              <a:rPr lang="en-US"/>
              <a:pPr>
                <a:defRPr/>
              </a:pPr>
              <a:t>‹#›</a:t>
            </a:fld>
            <a:endParaRPr lang="en-US"/>
          </a:p>
        </p:txBody>
      </p:sp>
    </p:spTree>
    <p:extLst>
      <p:ext uri="{BB962C8B-B14F-4D97-AF65-F5344CB8AC3E}">
        <p14:creationId xmlns:p14="http://schemas.microsoft.com/office/powerpoint/2010/main" val="117472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EF7E24F7-0270-3440-83EA-A87B004F9AAB}" type="datetime1">
              <a:rPr lang="en-US"/>
              <a:pPr>
                <a:defRPr/>
              </a:pPr>
              <a:t>9/4/19</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6" name="Rectangle 8"/>
          <p:cNvSpPr>
            <a:spLocks noGrp="1" noChangeArrowheads="1"/>
          </p:cNvSpPr>
          <p:nvPr>
            <p:ph type="sldNum" sz="quarter" idx="12"/>
          </p:nvPr>
        </p:nvSpPr>
        <p:spPr>
          <a:ln/>
        </p:spPr>
        <p:txBody>
          <a:bodyPr/>
          <a:lstStyle>
            <a:lvl1pPr>
              <a:defRPr/>
            </a:lvl1pPr>
          </a:lstStyle>
          <a:p>
            <a:pPr>
              <a:defRPr/>
            </a:pPr>
            <a:fld id="{9B5E9A8B-406A-DA40-99A6-5F101CF8884E}" type="slidenum">
              <a:rPr lang="en-US"/>
              <a:pPr>
                <a:defRPr/>
              </a:pPr>
              <a:t>‹#›</a:t>
            </a:fld>
            <a:endParaRPr lang="en-US"/>
          </a:p>
        </p:txBody>
      </p:sp>
    </p:spTree>
    <p:extLst>
      <p:ext uri="{BB962C8B-B14F-4D97-AF65-F5344CB8AC3E}">
        <p14:creationId xmlns:p14="http://schemas.microsoft.com/office/powerpoint/2010/main" val="3471678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44525" y="1584325"/>
            <a:ext cx="7772400" cy="1470025"/>
          </a:xfrm>
        </p:spPr>
        <p:txBody>
          <a:bodyPr/>
          <a:lstStyle>
            <a:lvl1pPr>
              <a:defRPr sz="4000"/>
            </a:lvl1pPr>
          </a:lstStyle>
          <a:p>
            <a:pPr lvl="0"/>
            <a:r>
              <a:rPr lang="en-US" altLang="zh-CN" noProof="0" smtClean="0"/>
              <a:t>Click to edit Master title style</a:t>
            </a:r>
          </a:p>
        </p:txBody>
      </p:sp>
      <p:sp>
        <p:nvSpPr>
          <p:cNvPr id="65539" name="Rectangle 3"/>
          <p:cNvSpPr>
            <a:spLocks noGrp="1" noChangeArrowheads="1"/>
          </p:cNvSpPr>
          <p:nvPr>
            <p:ph type="dt" sz="half" idx="2"/>
          </p:nvPr>
        </p:nvSpPr>
        <p:spPr>
          <a:xfrm>
            <a:off x="457200" y="6407150"/>
            <a:ext cx="2133600" cy="314325"/>
          </a:xfrm>
        </p:spPr>
        <p:txBody>
          <a:bodyPr/>
          <a:lstStyle>
            <a:lvl1pPr>
              <a:defRPr/>
            </a:lvl1pPr>
          </a:lstStyle>
          <a:p>
            <a:fld id="{657E5440-416D-3540-9560-07A98BDEA0CF}" type="datetime4">
              <a:rPr lang="en-US">
                <a:solidFill>
                  <a:srgbClr val="000000"/>
                </a:solidFill>
              </a:rPr>
              <a:pPr/>
              <a:t>September 4, 2019</a:t>
            </a:fld>
            <a:endParaRPr lang="en-US" altLang="zh-CN">
              <a:solidFill>
                <a:srgbClr val="000000"/>
              </a:solidFill>
            </a:endParaRPr>
          </a:p>
        </p:txBody>
      </p:sp>
      <p:sp>
        <p:nvSpPr>
          <p:cNvPr id="65540" name="Rectangle 4"/>
          <p:cNvSpPr>
            <a:spLocks noGrp="1" noChangeArrowheads="1"/>
          </p:cNvSpPr>
          <p:nvPr>
            <p:ph type="ftr" sz="quarter" idx="3"/>
          </p:nvPr>
        </p:nvSpPr>
        <p:spPr>
          <a:xfrm>
            <a:off x="2613025" y="6407150"/>
            <a:ext cx="3848100" cy="314325"/>
          </a:xfrm>
        </p:spPr>
        <p:txBody>
          <a:bodyPr/>
          <a:lstStyle>
            <a:lvl1pPr>
              <a:defRPr/>
            </a:lvl1pPr>
          </a:lstStyle>
          <a:p>
            <a:endParaRPr lang="en-US" altLang="zh-CN">
              <a:solidFill>
                <a:srgbClr val="000000"/>
              </a:solidFill>
            </a:endParaRPr>
          </a:p>
        </p:txBody>
      </p:sp>
      <p:sp>
        <p:nvSpPr>
          <p:cNvPr id="65541" name="Rectangle 5"/>
          <p:cNvSpPr>
            <a:spLocks noGrp="1" noChangeArrowheads="1"/>
          </p:cNvSpPr>
          <p:nvPr>
            <p:ph type="sldNum" sz="quarter" idx="4"/>
          </p:nvPr>
        </p:nvSpPr>
        <p:spPr>
          <a:xfrm>
            <a:off x="6553200" y="6400800"/>
            <a:ext cx="2133600" cy="320675"/>
          </a:xfrm>
        </p:spPr>
        <p:txBody>
          <a:bodyPr/>
          <a:lstStyle>
            <a:lvl1pPr>
              <a:defRPr/>
            </a:lvl1pPr>
          </a:lstStyle>
          <a:p>
            <a:fld id="{96BDFAE2-9CDE-2747-996C-83F9A4F306CC}" type="slidenum">
              <a:rPr lang="zh-CN" altLang="en-US">
                <a:solidFill>
                  <a:srgbClr val="000000"/>
                </a:solidFill>
              </a:rPr>
              <a:pPr/>
              <a:t>‹#›</a:t>
            </a:fld>
            <a:endParaRPr lang="en-US" altLang="zh-CN">
              <a:solidFill>
                <a:srgbClr val="000000"/>
              </a:solidFill>
            </a:endParaRPr>
          </a:p>
        </p:txBody>
      </p:sp>
      <p:sp>
        <p:nvSpPr>
          <p:cNvPr id="65542" name="Text Box 6"/>
          <p:cNvSpPr txBox="1">
            <a:spLocks noChangeArrowheads="1"/>
          </p:cNvSpPr>
          <p:nvPr/>
        </p:nvSpPr>
        <p:spPr bwMode="auto">
          <a:xfrm>
            <a:off x="874713" y="655638"/>
            <a:ext cx="73834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r>
              <a:rPr lang="en-US" sz="2000" i="1" smtClean="0">
                <a:solidFill>
                  <a:srgbClr val="000000"/>
                </a:solidFill>
                <a:latin typeface="Times New Roman" charset="0"/>
                <a:cs typeface="+mn-cs"/>
              </a:rPr>
              <a:t>Object-Oriented Software Engineering: An Agile Unified Methodology</a:t>
            </a:r>
          </a:p>
          <a:p>
            <a:pPr algn="ctr" eaLnBrk="1" hangingPunct="1"/>
            <a:r>
              <a:rPr lang="en-US" sz="2000" i="1" smtClean="0">
                <a:solidFill>
                  <a:srgbClr val="000000"/>
                </a:solidFill>
                <a:latin typeface="Times New Roman" charset="0"/>
                <a:cs typeface="+mn-cs"/>
              </a:rPr>
              <a:t>by David Kung</a:t>
            </a:r>
          </a:p>
        </p:txBody>
      </p:sp>
      <p:sp>
        <p:nvSpPr>
          <p:cNvPr id="65543" name="Rectangle 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65544" name="Text Box 3"/>
          <p:cNvSpPr txBox="1">
            <a:spLocks noChangeArrowheads="1"/>
          </p:cNvSpPr>
          <p:nvPr/>
        </p:nvSpPr>
        <p:spPr bwMode="auto">
          <a:xfrm>
            <a:off x="1714500" y="6604000"/>
            <a:ext cx="565626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833" tIns="51417" rIns="102833" bIns="51417">
            <a:spAutoFit/>
          </a:bodyPr>
          <a:lstStyle>
            <a:lvl1pPr defTabSz="1028700">
              <a:defRPr>
                <a:solidFill>
                  <a:schemeClr val="tx1"/>
                </a:solidFill>
                <a:latin typeface="Arial" charset="0"/>
                <a:ea typeface="ＭＳ Ｐゴシック" charset="0"/>
              </a:defRPr>
            </a:lvl1pPr>
            <a:lvl2pPr marL="37931725" indent="-37474525" defTabSz="1028700">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000" smtClean="0">
                <a:solidFill>
                  <a:srgbClr val="000000"/>
                </a:solidFill>
              </a:rPr>
              <a:t>Copyright </a:t>
            </a:r>
            <a:r>
              <a:rPr lang="en-US" sz="1000" smtClean="0">
                <a:solidFill>
                  <a:srgbClr val="000000"/>
                </a:solidFill>
                <a:cs typeface="Times New Roman" charset="0"/>
              </a:rPr>
              <a:t>© </a:t>
            </a:r>
            <a:r>
              <a:rPr lang="en-US" sz="1000" smtClean="0">
                <a:solidFill>
                  <a:srgbClr val="000000"/>
                </a:solidFill>
              </a:rPr>
              <a:t>The McGraw-Hill Companies, Inc. Permission required for reproduction or display.</a:t>
            </a:r>
          </a:p>
        </p:txBody>
      </p:sp>
      <p:pic>
        <p:nvPicPr>
          <p:cNvPr id="65545" name="Picture 26" descr="branding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654F6F-0E32-194E-8F7E-EE9A7442E0CD}" type="datetime4">
              <a:rPr lang="en-US">
                <a:solidFill>
                  <a:srgbClr val="000000"/>
                </a:solidFill>
              </a:rPr>
              <a:pPr/>
              <a:t>September 4, 2019</a:t>
            </a:fld>
            <a:endParaRPr lang="en-US" altLang="zh-CN">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AC29B1-9F7A-AB4E-8B5E-6345CAE246A0}"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223756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FA6E59B-0394-A34A-85FD-33DF957BF53C}" type="datetime4">
              <a:rPr lang="en-US">
                <a:solidFill>
                  <a:srgbClr val="000000"/>
                </a:solidFill>
              </a:rPr>
              <a:pPr/>
              <a:t>September 4, 2019</a:t>
            </a:fld>
            <a:endParaRPr lang="en-US" altLang="zh-CN">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BE24F9-CE8C-9143-8357-36A6E940EC35}"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69549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2E7F710-C803-B444-B35A-526755C6E14E}" type="datetime4">
              <a:rPr lang="en-US">
                <a:solidFill>
                  <a:srgbClr val="000000"/>
                </a:solidFill>
              </a:rPr>
              <a:pPr/>
              <a:t>September 4, 2019</a:t>
            </a:fld>
            <a:endParaRPr lang="en-US" altLang="zh-CN">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CF091AC-080E-0F4F-A638-C06D6F2F870B}"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539527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DD8AEC7-F845-7148-B717-4CF9B45E0756}" type="datetime4">
              <a:rPr lang="en-US">
                <a:solidFill>
                  <a:srgbClr val="000000"/>
                </a:solidFill>
              </a:rPr>
              <a:pPr/>
              <a:t>September 4, 2019</a:t>
            </a:fld>
            <a:endParaRPr lang="en-US" altLang="zh-CN">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9C26360-6A79-2149-87C0-A629CF4E1D30}"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180248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5154945-047A-B24E-92EE-E08785022E8F}" type="datetime4">
              <a:rPr lang="en-US">
                <a:solidFill>
                  <a:srgbClr val="000000"/>
                </a:solidFill>
              </a:rPr>
              <a:pPr/>
              <a:t>September 4, 2019</a:t>
            </a:fld>
            <a:endParaRPr lang="en-US" altLang="zh-CN">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2FA3BCF6-7FDF-E041-BC62-0F5DAF4E7E37}"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424149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D14ED9-9E3B-6047-A93B-2D76CFD33906}" type="datetime4">
              <a:rPr lang="en-US">
                <a:solidFill>
                  <a:srgbClr val="000000"/>
                </a:solidFill>
              </a:rPr>
              <a:pPr/>
              <a:t>September 4, 2019</a:t>
            </a:fld>
            <a:endParaRPr lang="en-US" altLang="zh-CN">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0E56DD7-18D2-3C46-B93E-6B7FA35F559F}"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924627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006E6F-5736-114A-AE68-58A4E9E2E262}" type="datetime4">
              <a:rPr lang="en-US">
                <a:solidFill>
                  <a:srgbClr val="000000"/>
                </a:solidFill>
              </a:rPr>
              <a:pPr/>
              <a:t>September 4, 2019</a:t>
            </a:fld>
            <a:endParaRPr lang="en-US" altLang="zh-CN">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44B7D4F-FC40-CC49-90BE-BA3671D8BBF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42413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C08BF44C-437C-ED44-8EC9-8007E3E55782}" type="datetime1">
              <a:rPr lang="en-US"/>
              <a:pPr>
                <a:defRPr/>
              </a:pPr>
              <a:t>9/4/19</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6" name="Rectangle 8"/>
          <p:cNvSpPr>
            <a:spLocks noGrp="1" noChangeArrowheads="1"/>
          </p:cNvSpPr>
          <p:nvPr>
            <p:ph type="sldNum" sz="quarter" idx="12"/>
          </p:nvPr>
        </p:nvSpPr>
        <p:spPr>
          <a:ln/>
        </p:spPr>
        <p:txBody>
          <a:bodyPr/>
          <a:lstStyle>
            <a:lvl1pPr>
              <a:defRPr/>
            </a:lvl1pPr>
          </a:lstStyle>
          <a:p>
            <a:pPr>
              <a:defRPr/>
            </a:pPr>
            <a:fld id="{956E2A58-4E28-6F49-A1B8-E2ED61BD35A7}" type="slidenum">
              <a:rPr lang="en-US"/>
              <a:pPr>
                <a:defRPr/>
              </a:pPr>
              <a:t>‹#›</a:t>
            </a:fld>
            <a:endParaRPr lang="en-US"/>
          </a:p>
        </p:txBody>
      </p:sp>
    </p:spTree>
    <p:extLst>
      <p:ext uri="{BB962C8B-B14F-4D97-AF65-F5344CB8AC3E}">
        <p14:creationId xmlns:p14="http://schemas.microsoft.com/office/powerpoint/2010/main" val="3296906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8233F5F-80CA-D043-A449-F31BFFE29101}" type="datetime4">
              <a:rPr lang="en-US">
                <a:solidFill>
                  <a:srgbClr val="000000"/>
                </a:solidFill>
              </a:rPr>
              <a:pPr/>
              <a:t>September 4, 2019</a:t>
            </a:fld>
            <a:endParaRPr lang="en-US" altLang="zh-CN">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ABE0846-43B7-A743-BCDD-E6B1D5ECAC20}"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524534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D6E062-33F5-9043-93F2-6E25037C81EC}" type="datetime4">
              <a:rPr lang="en-US">
                <a:solidFill>
                  <a:srgbClr val="000000"/>
                </a:solidFill>
              </a:rPr>
              <a:pPr/>
              <a:t>September 4, 2019</a:t>
            </a:fld>
            <a:endParaRPr lang="en-US" altLang="zh-CN">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EA55F25-DE2E-014D-9EB7-B504859E177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346770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5EAB05-9C35-7046-84DF-26C12B71A138}" type="datetime4">
              <a:rPr lang="en-US">
                <a:solidFill>
                  <a:srgbClr val="000000"/>
                </a:solidFill>
              </a:rPr>
              <a:pPr/>
              <a:t>September 4, 2019</a:t>
            </a:fld>
            <a:endParaRPr lang="en-US" altLang="zh-CN">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Copyright © The McGraw-Hill Companies, Inc.</a:t>
            </a:r>
            <a:endParaRPr lang="en-US" altLang="zh-CN">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E9F607-0E2B-9B4A-AF06-BCA094E9FFF0}"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49129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2553B0B0-2308-A34A-87BA-812ED4136761}" type="datetime1">
              <a:rPr lang="en-US"/>
              <a:pPr>
                <a:defRPr/>
              </a:pPr>
              <a:t>9/4/19</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6" name="Rectangle 8"/>
          <p:cNvSpPr>
            <a:spLocks noGrp="1" noChangeArrowheads="1"/>
          </p:cNvSpPr>
          <p:nvPr>
            <p:ph type="sldNum" sz="quarter" idx="12"/>
          </p:nvPr>
        </p:nvSpPr>
        <p:spPr>
          <a:ln/>
        </p:spPr>
        <p:txBody>
          <a:bodyPr/>
          <a:lstStyle>
            <a:lvl1pPr>
              <a:defRPr/>
            </a:lvl1pPr>
          </a:lstStyle>
          <a:p>
            <a:pPr>
              <a:defRPr/>
            </a:pPr>
            <a:fld id="{5F4FF9A1-ED86-5646-A943-679DDA78355D}" type="slidenum">
              <a:rPr lang="en-US"/>
              <a:pPr>
                <a:defRPr/>
              </a:pPr>
              <a:t>‹#›</a:t>
            </a:fld>
            <a:endParaRPr lang="en-US"/>
          </a:p>
        </p:txBody>
      </p:sp>
    </p:spTree>
    <p:extLst>
      <p:ext uri="{BB962C8B-B14F-4D97-AF65-F5344CB8AC3E}">
        <p14:creationId xmlns:p14="http://schemas.microsoft.com/office/powerpoint/2010/main" val="30967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C50B2BD9-0E40-EA45-A916-C8E4807916EF}" type="datetime1">
              <a:rPr lang="en-US"/>
              <a:pPr>
                <a:defRPr/>
              </a:pPr>
              <a:t>9/4/19</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7" name="Rectangle 8"/>
          <p:cNvSpPr>
            <a:spLocks noGrp="1" noChangeArrowheads="1"/>
          </p:cNvSpPr>
          <p:nvPr>
            <p:ph type="sldNum" sz="quarter" idx="12"/>
          </p:nvPr>
        </p:nvSpPr>
        <p:spPr>
          <a:ln/>
        </p:spPr>
        <p:txBody>
          <a:bodyPr/>
          <a:lstStyle>
            <a:lvl1pPr>
              <a:defRPr/>
            </a:lvl1pPr>
          </a:lstStyle>
          <a:p>
            <a:pPr>
              <a:defRPr/>
            </a:pPr>
            <a:fld id="{C7B23E40-FD78-3A48-B842-9B4666E20B48}" type="slidenum">
              <a:rPr lang="en-US"/>
              <a:pPr>
                <a:defRPr/>
              </a:pPr>
              <a:t>‹#›</a:t>
            </a:fld>
            <a:endParaRPr lang="en-US"/>
          </a:p>
        </p:txBody>
      </p:sp>
    </p:spTree>
    <p:extLst>
      <p:ext uri="{BB962C8B-B14F-4D97-AF65-F5344CB8AC3E}">
        <p14:creationId xmlns:p14="http://schemas.microsoft.com/office/powerpoint/2010/main" val="28980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109B54E9-0BDC-604C-96D9-EADE24D0E62B}" type="datetime1">
              <a:rPr lang="en-US"/>
              <a:pPr>
                <a:defRPr/>
              </a:pPr>
              <a:t>9/4/19</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9" name="Rectangle 8"/>
          <p:cNvSpPr>
            <a:spLocks noGrp="1" noChangeArrowheads="1"/>
          </p:cNvSpPr>
          <p:nvPr>
            <p:ph type="sldNum" sz="quarter" idx="12"/>
          </p:nvPr>
        </p:nvSpPr>
        <p:spPr>
          <a:ln/>
        </p:spPr>
        <p:txBody>
          <a:bodyPr/>
          <a:lstStyle>
            <a:lvl1pPr>
              <a:defRPr/>
            </a:lvl1pPr>
          </a:lstStyle>
          <a:p>
            <a:pPr>
              <a:defRPr/>
            </a:pPr>
            <a:fld id="{AA843308-0CCB-194A-9468-65D0FF2E3BDB}" type="slidenum">
              <a:rPr lang="en-US"/>
              <a:pPr>
                <a:defRPr/>
              </a:pPr>
              <a:t>‹#›</a:t>
            </a:fld>
            <a:endParaRPr lang="en-US"/>
          </a:p>
        </p:txBody>
      </p:sp>
    </p:spTree>
    <p:extLst>
      <p:ext uri="{BB962C8B-B14F-4D97-AF65-F5344CB8AC3E}">
        <p14:creationId xmlns:p14="http://schemas.microsoft.com/office/powerpoint/2010/main" val="374596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1068C754-BD3F-854A-9B03-A4D0F78602DA}" type="datetime1">
              <a:rPr lang="en-US"/>
              <a:pPr>
                <a:defRPr/>
              </a:pPr>
              <a:t>9/4/19</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5" name="Rectangle 8"/>
          <p:cNvSpPr>
            <a:spLocks noGrp="1" noChangeArrowheads="1"/>
          </p:cNvSpPr>
          <p:nvPr>
            <p:ph type="sldNum" sz="quarter" idx="12"/>
          </p:nvPr>
        </p:nvSpPr>
        <p:spPr>
          <a:ln/>
        </p:spPr>
        <p:txBody>
          <a:bodyPr/>
          <a:lstStyle>
            <a:lvl1pPr>
              <a:defRPr/>
            </a:lvl1pPr>
          </a:lstStyle>
          <a:p>
            <a:pPr>
              <a:defRPr/>
            </a:pPr>
            <a:fld id="{01C8685E-F82B-324E-9620-CC0B70322961}" type="slidenum">
              <a:rPr lang="en-US"/>
              <a:pPr>
                <a:defRPr/>
              </a:pPr>
              <a:t>‹#›</a:t>
            </a:fld>
            <a:endParaRPr lang="en-US"/>
          </a:p>
        </p:txBody>
      </p:sp>
    </p:spTree>
    <p:extLst>
      <p:ext uri="{BB962C8B-B14F-4D97-AF65-F5344CB8AC3E}">
        <p14:creationId xmlns:p14="http://schemas.microsoft.com/office/powerpoint/2010/main" val="156945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776B2526-9D96-E64C-9E2E-912021E7B3A7}" type="datetime1">
              <a:rPr lang="en-US"/>
              <a:pPr>
                <a:defRPr/>
              </a:pPr>
              <a:t>9/4/19</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4" name="Rectangle 8"/>
          <p:cNvSpPr>
            <a:spLocks noGrp="1" noChangeArrowheads="1"/>
          </p:cNvSpPr>
          <p:nvPr>
            <p:ph type="sldNum" sz="quarter" idx="12"/>
          </p:nvPr>
        </p:nvSpPr>
        <p:spPr>
          <a:ln/>
        </p:spPr>
        <p:txBody>
          <a:bodyPr/>
          <a:lstStyle>
            <a:lvl1pPr>
              <a:defRPr/>
            </a:lvl1pPr>
          </a:lstStyle>
          <a:p>
            <a:pPr>
              <a:defRPr/>
            </a:pPr>
            <a:fld id="{F7B6264B-B3F1-E54A-AB99-FCC9DD41D3B9}" type="slidenum">
              <a:rPr lang="en-US"/>
              <a:pPr>
                <a:defRPr/>
              </a:pPr>
              <a:t>‹#›</a:t>
            </a:fld>
            <a:endParaRPr lang="en-US"/>
          </a:p>
        </p:txBody>
      </p:sp>
    </p:spTree>
    <p:extLst>
      <p:ext uri="{BB962C8B-B14F-4D97-AF65-F5344CB8AC3E}">
        <p14:creationId xmlns:p14="http://schemas.microsoft.com/office/powerpoint/2010/main" val="365604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69AD043A-DD3F-8244-BC7D-9F373142214C}" type="datetime1">
              <a:rPr lang="en-US"/>
              <a:pPr>
                <a:defRPr/>
              </a:pPr>
              <a:t>9/4/19</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7" name="Rectangle 8"/>
          <p:cNvSpPr>
            <a:spLocks noGrp="1" noChangeArrowheads="1"/>
          </p:cNvSpPr>
          <p:nvPr>
            <p:ph type="sldNum" sz="quarter" idx="12"/>
          </p:nvPr>
        </p:nvSpPr>
        <p:spPr>
          <a:ln/>
        </p:spPr>
        <p:txBody>
          <a:bodyPr/>
          <a:lstStyle>
            <a:lvl1pPr>
              <a:defRPr/>
            </a:lvl1pPr>
          </a:lstStyle>
          <a:p>
            <a:pPr>
              <a:defRPr/>
            </a:pPr>
            <a:fld id="{41B4EC8A-CE4D-CC45-AD98-952FFE9B7682}" type="slidenum">
              <a:rPr lang="en-US"/>
              <a:pPr>
                <a:defRPr/>
              </a:pPr>
              <a:t>‹#›</a:t>
            </a:fld>
            <a:endParaRPr lang="en-US"/>
          </a:p>
        </p:txBody>
      </p:sp>
    </p:spTree>
    <p:extLst>
      <p:ext uri="{BB962C8B-B14F-4D97-AF65-F5344CB8AC3E}">
        <p14:creationId xmlns:p14="http://schemas.microsoft.com/office/powerpoint/2010/main" val="204350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787173E2-A190-514B-A793-C283179418C4}" type="datetime1">
              <a:rPr lang="en-US"/>
              <a:pPr>
                <a:defRPr/>
              </a:pPr>
              <a:t>9/4/19</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1</a:t>
            </a:r>
          </a:p>
        </p:txBody>
      </p:sp>
      <p:sp>
        <p:nvSpPr>
          <p:cNvPr id="7" name="Rectangle 8"/>
          <p:cNvSpPr>
            <a:spLocks noGrp="1" noChangeArrowheads="1"/>
          </p:cNvSpPr>
          <p:nvPr>
            <p:ph type="sldNum" sz="quarter" idx="12"/>
          </p:nvPr>
        </p:nvSpPr>
        <p:spPr>
          <a:ln/>
        </p:spPr>
        <p:txBody>
          <a:bodyPr/>
          <a:lstStyle>
            <a:lvl1pPr>
              <a:defRPr/>
            </a:lvl1pPr>
          </a:lstStyle>
          <a:p>
            <a:pPr>
              <a:defRPr/>
            </a:pPr>
            <a:fld id="{2D71623F-BEFA-2E4F-ABD9-8BF88EACCC36}" type="slidenum">
              <a:rPr lang="en-US"/>
              <a:pPr>
                <a:defRPr/>
              </a:pPr>
              <a:t>‹#›</a:t>
            </a:fld>
            <a:endParaRPr lang="en-US"/>
          </a:p>
        </p:txBody>
      </p:sp>
    </p:spTree>
    <p:extLst>
      <p:ext uri="{BB962C8B-B14F-4D97-AF65-F5344CB8AC3E}">
        <p14:creationId xmlns:p14="http://schemas.microsoft.com/office/powerpoint/2010/main" val="1157231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F61DD5BC-723E-7040-B2BD-AEC5D0537A06}" type="datetime1">
              <a:rPr lang="en-US"/>
              <a:pPr>
                <a:defRPr/>
              </a:pPr>
              <a:t>9/4/19</a:t>
            </a:fld>
            <a:endParaRPr lang="en-US"/>
          </a:p>
        </p:txBody>
      </p:sp>
      <p:sp>
        <p:nvSpPr>
          <p:cNvPr id="819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Verdana" pitchFamily="-110" charset="0"/>
                <a:ea typeface="+mn-ea"/>
                <a:cs typeface="+mn-cs"/>
              </a:defRPr>
            </a:lvl1pPr>
          </a:lstStyle>
          <a:p>
            <a:pPr>
              <a:defRPr/>
            </a:pPr>
            <a:r>
              <a:rPr lang="en-US"/>
              <a:t>Lecture 1</a:t>
            </a:r>
          </a:p>
        </p:txBody>
      </p:sp>
      <p:sp>
        <p:nvSpPr>
          <p:cNvPr id="820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DBB3CEF-7BA3-054F-BFEC-C393868B25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2pPr>
      <a:lvl3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3pPr>
      <a:lvl4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4pPr>
      <a:lvl5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5pPr>
      <a:lvl6pPr marL="457200" algn="l" rtl="0" fontAlgn="base">
        <a:spcBef>
          <a:spcPct val="0"/>
        </a:spcBef>
        <a:spcAft>
          <a:spcPct val="0"/>
        </a:spcAft>
        <a:defRPr sz="3800">
          <a:solidFill>
            <a:schemeClr val="tx2"/>
          </a:solidFill>
          <a:latin typeface="Verdana" pitchFamily="-110" charset="0"/>
        </a:defRPr>
      </a:lvl6pPr>
      <a:lvl7pPr marL="914400" algn="l" rtl="0" fontAlgn="base">
        <a:spcBef>
          <a:spcPct val="0"/>
        </a:spcBef>
        <a:spcAft>
          <a:spcPct val="0"/>
        </a:spcAft>
        <a:defRPr sz="3800">
          <a:solidFill>
            <a:schemeClr val="tx2"/>
          </a:solidFill>
          <a:latin typeface="Verdana" pitchFamily="-110" charset="0"/>
        </a:defRPr>
      </a:lvl7pPr>
      <a:lvl8pPr marL="1371600" algn="l" rtl="0" fontAlgn="base">
        <a:spcBef>
          <a:spcPct val="0"/>
        </a:spcBef>
        <a:spcAft>
          <a:spcPct val="0"/>
        </a:spcAft>
        <a:defRPr sz="3800">
          <a:solidFill>
            <a:schemeClr val="tx2"/>
          </a:solidFill>
          <a:latin typeface="Verdana" pitchFamily="-110" charset="0"/>
        </a:defRPr>
      </a:lvl8pPr>
      <a:lvl9pPr marL="1828800" algn="l" rtl="0" fontAlgn="base">
        <a:spcBef>
          <a:spcPct val="0"/>
        </a:spcBef>
        <a:spcAft>
          <a:spcPct val="0"/>
        </a:spcAft>
        <a:defRPr sz="3800">
          <a:solidFill>
            <a:schemeClr val="tx2"/>
          </a:solidFill>
          <a:latin typeface="Verdana" pitchFamily="-110" charset="0"/>
        </a:defRPr>
      </a:lvl9pPr>
    </p:titleStyle>
    <p:bodyStyle>
      <a:lvl1pPr marL="469900" indent="-469900" algn="l" rtl="0" eaLnBrk="0" fontAlgn="base" hangingPunct="0">
        <a:spcBef>
          <a:spcPct val="20000"/>
        </a:spcBef>
        <a:spcAft>
          <a:spcPct val="0"/>
        </a:spcAft>
        <a:buClr>
          <a:schemeClr val="accent2"/>
        </a:buClr>
        <a:buFont typeface="Wingdings" charset="0"/>
        <a:buChar char="o"/>
        <a:defRPr sz="3000">
          <a:solidFill>
            <a:schemeClr val="tx1"/>
          </a:solidFill>
          <a:latin typeface="+mn-lt"/>
          <a:ea typeface="ＭＳ Ｐゴシック" pitchFamily="-111" charset="-128"/>
          <a:cs typeface="ＭＳ Ｐゴシック" pitchFamily="-111" charset="-128"/>
        </a:defRPr>
      </a:lvl1pPr>
      <a:lvl2pPr marL="908050" indent="-436563" algn="l" rtl="0" eaLnBrk="0" fontAlgn="base" hangingPunct="0">
        <a:spcBef>
          <a:spcPct val="20000"/>
        </a:spcBef>
        <a:spcAft>
          <a:spcPct val="0"/>
        </a:spcAft>
        <a:buClr>
          <a:schemeClr val="accent2"/>
        </a:buClr>
        <a:buFont typeface="Wingdings" charset="0"/>
        <a:buChar char="n"/>
        <a:defRPr sz="2600">
          <a:solidFill>
            <a:schemeClr val="tx1"/>
          </a:solidFill>
          <a:latin typeface="+mn-lt"/>
          <a:ea typeface="ＭＳ Ｐゴシック" pitchFamily="-110" charset="-128"/>
        </a:defRPr>
      </a:lvl2pPr>
      <a:lvl3pPr marL="1304925" indent="-395288" algn="l" rtl="0" eaLnBrk="0" fontAlgn="base" hangingPunct="0">
        <a:spcBef>
          <a:spcPct val="20000"/>
        </a:spcBef>
        <a:spcAft>
          <a:spcPct val="0"/>
        </a:spcAft>
        <a:buClr>
          <a:schemeClr val="accent2"/>
        </a:buClr>
        <a:buFont typeface="Wingdings" charset="0"/>
        <a:buChar char="o"/>
        <a:defRPr sz="2300">
          <a:solidFill>
            <a:schemeClr val="tx1"/>
          </a:solidFill>
          <a:latin typeface="+mn-lt"/>
          <a:ea typeface="ＭＳ Ｐゴシック" pitchFamily="-110" charset="-128"/>
        </a:defRPr>
      </a:lvl3pPr>
      <a:lvl4pPr marL="1693863" indent="-387350" algn="l" rtl="0" eaLnBrk="0" fontAlgn="base" hangingPunct="0">
        <a:spcBef>
          <a:spcPct val="20000"/>
        </a:spcBef>
        <a:spcAft>
          <a:spcPct val="0"/>
        </a:spcAft>
        <a:buClr>
          <a:schemeClr val="accent2"/>
        </a:buClr>
        <a:buFont typeface="Wingdings" charset="0"/>
        <a:buChar char="n"/>
        <a:defRPr sz="2000">
          <a:solidFill>
            <a:schemeClr val="tx1"/>
          </a:solidFill>
          <a:latin typeface="+mn-lt"/>
          <a:ea typeface="ＭＳ Ｐゴシック" pitchFamily="-110" charset="-128"/>
        </a:defRPr>
      </a:lvl4pPr>
      <a:lvl5pPr marL="2093913" indent="-398463" algn="l" rtl="0" eaLnBrk="0" fontAlgn="base" hangingPunct="0">
        <a:spcBef>
          <a:spcPct val="25000"/>
        </a:spcBef>
        <a:spcAft>
          <a:spcPct val="0"/>
        </a:spcAft>
        <a:buClr>
          <a:schemeClr val="accent2"/>
        </a:buClr>
        <a:buFont typeface="Wingdings" charset="0"/>
        <a:buChar char="§"/>
        <a:defRPr sz="2000">
          <a:solidFill>
            <a:schemeClr val="tx1"/>
          </a:solidFill>
          <a:latin typeface="+mn-lt"/>
          <a:ea typeface="ＭＳ Ｐゴシック" pitchFamily="-110" charset="-128"/>
        </a:defRPr>
      </a:lvl5pPr>
      <a:lvl6pPr marL="25511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6pPr>
      <a:lvl7pPr marL="30083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7pPr>
      <a:lvl8pPr marL="34655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8pPr>
      <a:lvl9pPr marL="39227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64515" name="Rectangle 3"/>
          <p:cNvSpPr>
            <a:spLocks noGrp="1" noChangeArrowheads="1"/>
          </p:cNvSpPr>
          <p:nvPr>
            <p:ph type="body" idx="1"/>
          </p:nvPr>
        </p:nvSpPr>
        <p:spPr bwMode="auto">
          <a:xfrm>
            <a:off x="457200" y="914400"/>
            <a:ext cx="8229600" cy="521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ea typeface="宋体" charset="0"/>
                <a:cs typeface="宋体" charset="0"/>
              </a:defRPr>
            </a:lvl1pPr>
          </a:lstStyle>
          <a:p>
            <a:pPr eaLnBrk="1" hangingPunct="1"/>
            <a:fld id="{1CCD15D1-FF30-5F48-8B18-F0D63FEB7606}" type="datetime4">
              <a:rPr lang="en-US" smtClean="0">
                <a:solidFill>
                  <a:srgbClr val="000000"/>
                </a:solidFill>
                <a:latin typeface="Times New Roman" charset="0"/>
              </a:rPr>
              <a:pPr eaLnBrk="1" hangingPunct="1"/>
              <a:t>September 4, 2019</a:t>
            </a:fld>
            <a:endParaRPr lang="en-US" altLang="zh-CN" smtClean="0">
              <a:solidFill>
                <a:srgbClr val="000000"/>
              </a:solidFill>
              <a:latin typeface="Times New Roman" charset="0"/>
            </a:endParaRPr>
          </a:p>
        </p:txBody>
      </p:sp>
      <p:sp>
        <p:nvSpPr>
          <p:cNvPr id="64517" name="Rectangle 5"/>
          <p:cNvSpPr>
            <a:spLocks noGrp="1" noChangeArrowheads="1"/>
          </p:cNvSpPr>
          <p:nvPr>
            <p:ph type="ftr" sz="quarter" idx="3"/>
          </p:nvPr>
        </p:nvSpPr>
        <p:spPr bwMode="auto">
          <a:xfrm>
            <a:off x="2520950" y="6421438"/>
            <a:ext cx="4071938" cy="30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ea typeface="宋体" charset="0"/>
                <a:cs typeface="宋体" charset="0"/>
              </a:defRPr>
            </a:lvl1pPr>
          </a:lstStyle>
          <a:p>
            <a:pPr eaLnBrk="1" hangingPunct="1"/>
            <a:r>
              <a:rPr lang="en-US" smtClean="0">
                <a:solidFill>
                  <a:srgbClr val="000000"/>
                </a:solidFill>
                <a:latin typeface="Times New Roman" charset="0"/>
              </a:rPr>
              <a:t>Copyright © The McGraw-Hill Companies, Inc.</a:t>
            </a:r>
            <a:endParaRPr lang="en-US" altLang="zh-CN" smtClean="0">
              <a:solidFill>
                <a:srgbClr val="000000"/>
              </a:solidFill>
              <a:latin typeface="Times New Roman" charset="0"/>
            </a:endParaRPr>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ea typeface="宋体" charset="0"/>
                <a:cs typeface="宋体" charset="0"/>
              </a:defRPr>
            </a:lvl1pPr>
          </a:lstStyle>
          <a:p>
            <a:pPr eaLnBrk="1" hangingPunct="1"/>
            <a:fld id="{A428B0AB-6915-234A-9CEF-C95EEFF16060}" type="slidenum">
              <a:rPr lang="zh-CN" altLang="en-US" smtClean="0">
                <a:solidFill>
                  <a:srgbClr val="000000"/>
                </a:solidFill>
                <a:latin typeface="Times New Roman" charset="0"/>
              </a:rPr>
              <a:pPr eaLnBrk="1" hangingPunct="1"/>
              <a:t>‹#›</a:t>
            </a:fld>
            <a:endParaRPr lang="en-US" altLang="zh-CN" smtClean="0">
              <a:solidFill>
                <a:srgbClr val="000000"/>
              </a:solidFill>
              <a:latin typeface="Times New Roman" charset="0"/>
            </a:endParaRP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iming>
    <p:tnLst>
      <p:par>
        <p:cTn xmlns:p14="http://schemas.microsoft.com/office/powerpoint/2010/main" id="1" dur="indefinite" restart="never" nodeType="tmRoot"/>
      </p:par>
    </p:tnLst>
  </p:timing>
  <p:hf hdr="0" dt="0"/>
  <p:txStyles>
    <p:titleStyle>
      <a:lvl1pPr algn="ctr" rtl="0" fontAlgn="base">
        <a:spcBef>
          <a:spcPct val="0"/>
        </a:spcBef>
        <a:spcAft>
          <a:spcPct val="0"/>
        </a:spcAft>
        <a:defRPr sz="2800">
          <a:solidFill>
            <a:schemeClr val="tx2"/>
          </a:solidFill>
          <a:latin typeface="+mj-lt"/>
          <a:ea typeface="+mj-ea"/>
          <a:cs typeface="+mj-cs"/>
        </a:defRPr>
      </a:lvl1pPr>
      <a:lvl2pPr algn="ctr" rtl="0" fontAlgn="base">
        <a:spcBef>
          <a:spcPct val="0"/>
        </a:spcBef>
        <a:spcAft>
          <a:spcPct val="0"/>
        </a:spcAft>
        <a:defRPr sz="2800">
          <a:solidFill>
            <a:schemeClr val="tx2"/>
          </a:solidFill>
          <a:latin typeface="Times New Roman" charset="0"/>
          <a:ea typeface="ＭＳ Ｐゴシック" charset="0"/>
        </a:defRPr>
      </a:lvl2pPr>
      <a:lvl3pPr algn="ctr" rtl="0" fontAlgn="base">
        <a:spcBef>
          <a:spcPct val="0"/>
        </a:spcBef>
        <a:spcAft>
          <a:spcPct val="0"/>
        </a:spcAft>
        <a:defRPr sz="2800">
          <a:solidFill>
            <a:schemeClr val="tx2"/>
          </a:solidFill>
          <a:latin typeface="Times New Roman" charset="0"/>
          <a:ea typeface="ＭＳ Ｐゴシック" charset="0"/>
        </a:defRPr>
      </a:lvl3pPr>
      <a:lvl4pPr algn="ctr" rtl="0" fontAlgn="base">
        <a:spcBef>
          <a:spcPct val="0"/>
        </a:spcBef>
        <a:spcAft>
          <a:spcPct val="0"/>
        </a:spcAft>
        <a:defRPr sz="2800">
          <a:solidFill>
            <a:schemeClr val="tx2"/>
          </a:solidFill>
          <a:latin typeface="Times New Roman" charset="0"/>
          <a:ea typeface="ＭＳ Ｐゴシック" charset="0"/>
        </a:defRPr>
      </a:lvl4pPr>
      <a:lvl5pPr algn="ctr" rtl="0" fontAlgn="base">
        <a:spcBef>
          <a:spcPct val="0"/>
        </a:spcBef>
        <a:spcAft>
          <a:spcPct val="0"/>
        </a:spcAft>
        <a:defRPr sz="2800">
          <a:solidFill>
            <a:schemeClr val="tx2"/>
          </a:solidFill>
          <a:latin typeface="Times New Roman" charset="0"/>
          <a:ea typeface="ＭＳ Ｐゴシック" charset="0"/>
        </a:defRPr>
      </a:lvl5pPr>
      <a:lvl6pPr marL="457200" algn="ctr" rtl="0" fontAlgn="base">
        <a:spcBef>
          <a:spcPct val="0"/>
        </a:spcBef>
        <a:spcAft>
          <a:spcPct val="0"/>
        </a:spcAft>
        <a:defRPr sz="2800">
          <a:solidFill>
            <a:schemeClr val="tx2"/>
          </a:solidFill>
          <a:latin typeface="Times New Roman" charset="0"/>
          <a:ea typeface="ＭＳ Ｐゴシック" charset="0"/>
        </a:defRPr>
      </a:lvl6pPr>
      <a:lvl7pPr marL="914400" algn="ctr" rtl="0" fontAlgn="base">
        <a:spcBef>
          <a:spcPct val="0"/>
        </a:spcBef>
        <a:spcAft>
          <a:spcPct val="0"/>
        </a:spcAft>
        <a:defRPr sz="2800">
          <a:solidFill>
            <a:schemeClr val="tx2"/>
          </a:solidFill>
          <a:latin typeface="Times New Roman" charset="0"/>
          <a:ea typeface="ＭＳ Ｐゴシック" charset="0"/>
        </a:defRPr>
      </a:lvl7pPr>
      <a:lvl8pPr marL="1371600" algn="ctr" rtl="0" fontAlgn="base">
        <a:spcBef>
          <a:spcPct val="0"/>
        </a:spcBef>
        <a:spcAft>
          <a:spcPct val="0"/>
        </a:spcAft>
        <a:defRPr sz="2800">
          <a:solidFill>
            <a:schemeClr val="tx2"/>
          </a:solidFill>
          <a:latin typeface="Times New Roman" charset="0"/>
          <a:ea typeface="ＭＳ Ｐゴシック" charset="0"/>
        </a:defRPr>
      </a:lvl8pPr>
      <a:lvl9pPr marL="1828800" algn="ctr" rtl="0" fontAlgn="base">
        <a:spcBef>
          <a:spcPct val="0"/>
        </a:spcBef>
        <a:spcAft>
          <a:spcPct val="0"/>
        </a:spcAft>
        <a:defRPr sz="2800">
          <a:solidFill>
            <a:schemeClr val="tx2"/>
          </a:solidFill>
          <a:latin typeface="Times New Roman"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9FFF4B8-2CE1-0C4F-BB59-8C79FCC71B36}" type="datetime1">
              <a:rPr lang="en-US" sz="1200"/>
              <a:pPr/>
              <a:t>9/4/19</a:t>
            </a:fld>
            <a:endParaRPr lang="en-US" sz="1200"/>
          </a:p>
        </p:txBody>
      </p:sp>
      <p:sp>
        <p:nvSpPr>
          <p:cNvPr id="153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94D6831-0D68-C447-9C0A-072E19ED6892}" type="slidenum">
              <a:rPr lang="en-US" sz="1200"/>
              <a:pPr/>
              <a:t>1</a:t>
            </a:fld>
            <a:endParaRPr lang="en-US" sz="1200"/>
          </a:p>
        </p:txBody>
      </p:sp>
      <p:sp>
        <p:nvSpPr>
          <p:cNvPr id="15364" name="Text Box 2"/>
          <p:cNvSpPr txBox="1">
            <a:spLocks noChangeArrowheads="1"/>
          </p:cNvSpPr>
          <p:nvPr/>
        </p:nvSpPr>
        <p:spPr bwMode="auto">
          <a:xfrm>
            <a:off x="533400" y="134938"/>
            <a:ext cx="82296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3600" b="1">
                <a:solidFill>
                  <a:schemeClr val="tx2"/>
                </a:solidFill>
                <a:latin typeface="Times New Roman" charset="0"/>
              </a:rPr>
              <a:t>The Definition of </a:t>
            </a:r>
          </a:p>
          <a:p>
            <a:pPr algn="ctr" eaLnBrk="1" hangingPunct="1">
              <a:spcBef>
                <a:spcPct val="50000"/>
              </a:spcBef>
            </a:pPr>
            <a:r>
              <a:rPr lang="ja-JP" altLang="en-US" sz="3600" b="1">
                <a:solidFill>
                  <a:schemeClr val="tx2"/>
                </a:solidFill>
                <a:latin typeface="Times New Roman" charset="0"/>
              </a:rPr>
              <a:t>“</a:t>
            </a:r>
            <a:r>
              <a:rPr lang="en-US" altLang="ja-JP" sz="3600" b="1">
                <a:solidFill>
                  <a:schemeClr val="tx2"/>
                </a:solidFill>
                <a:latin typeface="Times New Roman" charset="0"/>
              </a:rPr>
              <a:t>Software Engineering</a:t>
            </a:r>
            <a:r>
              <a:rPr lang="ja-JP" altLang="en-US" sz="3600" b="1">
                <a:solidFill>
                  <a:schemeClr val="tx2"/>
                </a:solidFill>
                <a:latin typeface="Times New Roman" charset="0"/>
              </a:rPr>
              <a:t>”</a:t>
            </a:r>
            <a:endParaRPr lang="en-US" sz="3600" b="1">
              <a:solidFill>
                <a:schemeClr val="tx2"/>
              </a:solidFill>
              <a:latin typeface="Times New Roman" charset="0"/>
            </a:endParaRPr>
          </a:p>
        </p:txBody>
      </p:sp>
      <p:sp>
        <p:nvSpPr>
          <p:cNvPr id="15365" name="Text Box 3"/>
          <p:cNvSpPr txBox="1">
            <a:spLocks noChangeArrowheads="1"/>
          </p:cNvSpPr>
          <p:nvPr/>
        </p:nvSpPr>
        <p:spPr bwMode="auto">
          <a:xfrm>
            <a:off x="685800" y="1981200"/>
            <a:ext cx="79248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A discipline that requires the knowledge of mathematical and natural sciences gained by study, experience and practice is applied to the systematic development of correct, consistent and maintainable software products.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8E0E219-5503-E942-98E2-F90C54E4C6DC}" type="datetime1">
              <a:rPr lang="en-US" sz="1200"/>
              <a:pPr/>
              <a:t>9/4/19</a:t>
            </a:fld>
            <a:endParaRPr lang="en-US" sz="1200"/>
          </a:p>
        </p:txBody>
      </p:sp>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1003DF7-63FD-1443-B514-A65E436DC482}" type="slidenum">
              <a:rPr lang="en-US" sz="1200"/>
              <a:pPr/>
              <a:t>10</a:t>
            </a:fld>
            <a:endParaRPr lang="en-US" sz="1200"/>
          </a:p>
        </p:txBody>
      </p:sp>
      <p:sp>
        <p:nvSpPr>
          <p:cNvPr id="3379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Types of Software</a:t>
            </a:r>
          </a:p>
        </p:txBody>
      </p:sp>
      <p:sp>
        <p:nvSpPr>
          <p:cNvPr id="33797" name="Rectangle 3"/>
          <p:cNvSpPr>
            <a:spLocks noGrp="1" noChangeArrowheads="1"/>
          </p:cNvSpPr>
          <p:nvPr>
            <p:ph type="body" idx="1"/>
          </p:nvPr>
        </p:nvSpPr>
        <p:spPr/>
        <p:txBody>
          <a:bodyPr/>
          <a:lstStyle/>
          <a:p>
            <a:pPr eaLnBrk="1" hangingPunct="1"/>
            <a:r>
              <a:rPr lang="en-US" sz="2400">
                <a:latin typeface="Verdana" charset="0"/>
                <a:ea typeface="ＭＳ Ｐゴシック" charset="0"/>
                <a:cs typeface="ＭＳ Ｐゴシック" charset="0"/>
              </a:rPr>
              <a:t>Custom</a:t>
            </a:r>
          </a:p>
          <a:p>
            <a:pPr lvl="1" eaLnBrk="1" hangingPunct="1"/>
            <a:r>
              <a:rPr lang="en-US" sz="2000">
                <a:latin typeface="Verdana" charset="0"/>
                <a:ea typeface="ＭＳ Ｐゴシック" charset="0"/>
              </a:rPr>
              <a:t>For a specific customer</a:t>
            </a:r>
          </a:p>
          <a:p>
            <a:pPr eaLnBrk="1" hangingPunct="1"/>
            <a:r>
              <a:rPr lang="en-US" sz="2400">
                <a:latin typeface="Verdana" charset="0"/>
                <a:ea typeface="ＭＳ Ｐゴシック" charset="0"/>
                <a:cs typeface="ＭＳ Ｐゴシック" charset="0"/>
              </a:rPr>
              <a:t>Generic</a:t>
            </a:r>
          </a:p>
          <a:p>
            <a:pPr lvl="1" eaLnBrk="1" hangingPunct="1"/>
            <a:r>
              <a:rPr lang="en-US" sz="2000">
                <a:latin typeface="Verdana" charset="0"/>
                <a:ea typeface="ＭＳ Ｐゴシック" charset="0"/>
              </a:rPr>
              <a:t>Sold on open market</a:t>
            </a:r>
          </a:p>
          <a:p>
            <a:pPr lvl="1" eaLnBrk="1" hangingPunct="1"/>
            <a:r>
              <a:rPr lang="en-US" sz="2000">
                <a:latin typeface="Verdana" charset="0"/>
                <a:ea typeface="ＭＳ Ｐゴシック" charset="0"/>
              </a:rPr>
              <a:t>Often called</a:t>
            </a:r>
          </a:p>
          <a:p>
            <a:pPr lvl="2" eaLnBrk="1" hangingPunct="1"/>
            <a:r>
              <a:rPr lang="en-US" sz="1800">
                <a:latin typeface="Verdana" charset="0"/>
                <a:ea typeface="ＭＳ Ｐゴシック" charset="0"/>
              </a:rPr>
              <a:t>COTS (Commercial Off The Shelf)</a:t>
            </a:r>
          </a:p>
          <a:p>
            <a:pPr lvl="2" eaLnBrk="1" hangingPunct="1"/>
            <a:r>
              <a:rPr lang="en-US" sz="1800">
                <a:latin typeface="Verdana" charset="0"/>
                <a:ea typeface="ＭＳ Ｐゴシック" charset="0"/>
              </a:rPr>
              <a:t>Shrink-wrapped</a:t>
            </a:r>
          </a:p>
          <a:p>
            <a:pPr eaLnBrk="1" hangingPunct="1"/>
            <a:r>
              <a:rPr lang="en-US" sz="2400">
                <a:latin typeface="Verdana" charset="0"/>
                <a:ea typeface="ＭＳ Ｐゴシック" charset="0"/>
                <a:cs typeface="ＭＳ Ｐゴシック" charset="0"/>
              </a:rPr>
              <a:t>Embedded</a:t>
            </a:r>
          </a:p>
          <a:p>
            <a:pPr lvl="1" eaLnBrk="1" hangingPunct="1"/>
            <a:r>
              <a:rPr lang="en-US" sz="2000">
                <a:latin typeface="Verdana" charset="0"/>
                <a:ea typeface="ＭＳ Ｐゴシック" charset="0"/>
              </a:rPr>
              <a:t>Built into hardware</a:t>
            </a:r>
          </a:p>
          <a:p>
            <a:pPr lvl="1" eaLnBrk="1" hangingPunct="1"/>
            <a:r>
              <a:rPr lang="en-US" sz="2000">
                <a:latin typeface="Verdana" charset="0"/>
                <a:ea typeface="ＭＳ Ｐゴシック" charset="0"/>
              </a:rPr>
              <a:t>Hard to change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480BB39-DD20-7F4D-A2AB-6A8BF02FDBED}" type="datetime1">
              <a:rPr lang="en-US" sz="1200"/>
              <a:pPr/>
              <a:t>9/4/19</a:t>
            </a:fld>
            <a:endParaRPr lang="en-US" sz="1200"/>
          </a:p>
        </p:txBody>
      </p:sp>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BD2F4D6-109F-6343-A988-AF999D7394FF}" type="slidenum">
              <a:rPr lang="en-US" sz="1200"/>
              <a:pPr/>
              <a:t>11</a:t>
            </a:fld>
            <a:endParaRPr lang="en-US" sz="1200"/>
          </a:p>
        </p:txBody>
      </p:sp>
      <p:sp>
        <p:nvSpPr>
          <p:cNvPr id="3584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Types of Software</a:t>
            </a:r>
          </a:p>
        </p:txBody>
      </p:sp>
      <p:sp>
        <p:nvSpPr>
          <p:cNvPr id="35845" name="Rectangle 3"/>
          <p:cNvSpPr>
            <a:spLocks noGrp="1" noChangeArrowheads="1"/>
          </p:cNvSpPr>
          <p:nvPr>
            <p:ph type="body" idx="1"/>
          </p:nvPr>
        </p:nvSpPr>
        <p:spPr>
          <a:xfrm>
            <a:off x="566738" y="1752600"/>
            <a:ext cx="8348662" cy="4267200"/>
          </a:xfrm>
        </p:spPr>
        <p:txBody>
          <a:bodyPr/>
          <a:lstStyle/>
          <a:p>
            <a:pPr eaLnBrk="1" hangingPunct="1"/>
            <a:r>
              <a:rPr lang="en-US">
                <a:latin typeface="Verdana" charset="0"/>
                <a:ea typeface="ＭＳ Ｐゴシック" charset="0"/>
                <a:cs typeface="ＭＳ Ｐゴシック" charset="0"/>
              </a:rPr>
              <a:t>Real time software</a:t>
            </a:r>
          </a:p>
          <a:p>
            <a:pPr lvl="1" eaLnBrk="1" hangingPunct="1"/>
            <a:r>
              <a:rPr lang="en-US">
                <a:latin typeface="Verdana" charset="0"/>
                <a:ea typeface="ＭＳ Ｐゴシック" charset="0"/>
              </a:rPr>
              <a:t>Example: control and monitoring systems</a:t>
            </a:r>
          </a:p>
          <a:p>
            <a:pPr lvl="1" eaLnBrk="1" hangingPunct="1"/>
            <a:r>
              <a:rPr lang="en-US">
                <a:latin typeface="Verdana" charset="0"/>
                <a:ea typeface="ＭＳ Ｐゴシック" charset="0"/>
              </a:rPr>
              <a:t>Must react immediately</a:t>
            </a:r>
          </a:p>
          <a:p>
            <a:pPr lvl="1" eaLnBrk="1" hangingPunct="1"/>
            <a:r>
              <a:rPr lang="en-US">
                <a:latin typeface="Verdana" charset="0"/>
                <a:ea typeface="ＭＳ Ｐゴシック" charset="0"/>
              </a:rPr>
              <a:t>Safety often a concern</a:t>
            </a:r>
          </a:p>
          <a:p>
            <a:pPr eaLnBrk="1" hangingPunct="1"/>
            <a:r>
              <a:rPr lang="en-US">
                <a:latin typeface="Verdana" charset="0"/>
                <a:ea typeface="ＭＳ Ｐゴシック" charset="0"/>
                <a:cs typeface="ＭＳ Ｐゴシック" charset="0"/>
              </a:rPr>
              <a:t>Data processing software</a:t>
            </a:r>
          </a:p>
          <a:p>
            <a:pPr lvl="1" eaLnBrk="1" hangingPunct="1"/>
            <a:r>
              <a:rPr lang="en-US">
                <a:latin typeface="Verdana" charset="0"/>
                <a:ea typeface="ＭＳ Ｐゴシック" charset="0"/>
              </a:rPr>
              <a:t>Used to run businesses</a:t>
            </a:r>
          </a:p>
          <a:p>
            <a:pPr lvl="1" eaLnBrk="1" hangingPunct="1"/>
            <a:r>
              <a:rPr lang="en-US">
                <a:latin typeface="Verdana" charset="0"/>
                <a:ea typeface="ＭＳ Ｐゴシック" charset="0"/>
              </a:rPr>
              <a:t>Accuracy and security of data are key</a:t>
            </a:r>
            <a:endParaRPr lang="en-US" i="1">
              <a:latin typeface="Verdana" charset="0"/>
              <a:ea typeface="ＭＳ Ｐゴシック" charset="0"/>
            </a:endParaRPr>
          </a:p>
          <a:p>
            <a:pPr eaLnBrk="1" hangingPunct="1"/>
            <a:r>
              <a:rPr lang="en-US" i="1">
                <a:latin typeface="Verdana" charset="0"/>
                <a:ea typeface="ＭＳ Ｐゴシック" charset="0"/>
                <a:cs typeface="ＭＳ Ｐゴシック" charset="0"/>
              </a:rPr>
              <a:t>Some software has both aspects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6C12558-29A6-C644-B17D-A403CA559B62}" type="datetime1">
              <a:rPr lang="en-US" sz="1200"/>
              <a:pPr/>
              <a:t>9/4/19</a:t>
            </a:fld>
            <a:endParaRPr lang="en-US" sz="1200"/>
          </a:p>
        </p:txBody>
      </p:sp>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C424841-606A-F846-BD0A-1CC9077B93CA}" type="slidenum">
              <a:rPr lang="en-US" sz="1200"/>
              <a:pPr/>
              <a:t>12</a:t>
            </a:fld>
            <a:endParaRPr lang="en-US" sz="1200"/>
          </a:p>
        </p:txBody>
      </p:sp>
      <p:sp>
        <p:nvSpPr>
          <p:cNvPr id="3789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Challenges posed by Software</a:t>
            </a:r>
          </a:p>
        </p:txBody>
      </p:sp>
      <p:sp>
        <p:nvSpPr>
          <p:cNvPr id="37893" name="Rectangle 3"/>
          <p:cNvSpPr>
            <a:spLocks noGrp="1" noChangeArrowheads="1"/>
          </p:cNvSpPr>
          <p:nvPr>
            <p:ph type="body" idx="1"/>
          </p:nvPr>
        </p:nvSpPr>
        <p:spPr/>
        <p:txBody>
          <a:bodyPr/>
          <a:lstStyle/>
          <a:p>
            <a:pPr marL="342900" indent="-342900" eaLnBrk="1" hangingPunct="1">
              <a:lnSpc>
                <a:spcPct val="90000"/>
              </a:lnSpc>
            </a:pPr>
            <a:r>
              <a:rPr lang="en-US">
                <a:latin typeface="Verdana" charset="0"/>
                <a:ea typeface="ＭＳ Ｐゴシック" charset="0"/>
                <a:cs typeface="ＭＳ Ｐゴシック" charset="0"/>
              </a:rPr>
              <a:t>How do we ensure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quality</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a:t>
            </a:r>
          </a:p>
          <a:p>
            <a:pPr marL="742950" lvl="1" indent="-285750" eaLnBrk="1" hangingPunct="1">
              <a:lnSpc>
                <a:spcPct val="90000"/>
              </a:lnSpc>
            </a:pPr>
            <a:r>
              <a:rPr lang="en-US">
                <a:latin typeface="Verdana" charset="0"/>
                <a:ea typeface="ＭＳ Ｐゴシック" charset="0"/>
              </a:rPr>
              <a:t>How do we define </a:t>
            </a:r>
            <a:r>
              <a:rPr lang="ja-JP" altLang="en-US">
                <a:latin typeface="Verdana" charset="0"/>
                <a:ea typeface="ＭＳ Ｐゴシック" charset="0"/>
              </a:rPr>
              <a:t>“</a:t>
            </a:r>
            <a:r>
              <a:rPr lang="en-US" altLang="ja-JP">
                <a:latin typeface="Verdana" charset="0"/>
                <a:ea typeface="ＭＳ Ｐゴシック" charset="0"/>
              </a:rPr>
              <a:t>quality</a:t>
            </a:r>
            <a:r>
              <a:rPr lang="ja-JP" altLang="en-US">
                <a:latin typeface="Verdana" charset="0"/>
                <a:ea typeface="ＭＳ Ｐゴシック" charset="0"/>
              </a:rPr>
              <a:t>”</a:t>
            </a:r>
            <a:r>
              <a:rPr lang="en-US" altLang="ja-JP">
                <a:latin typeface="Verdana" charset="0"/>
                <a:ea typeface="ＭＳ Ｐゴシック" charset="0"/>
              </a:rPr>
              <a:t>?</a:t>
            </a:r>
          </a:p>
          <a:p>
            <a:pPr marL="742950" lvl="1" indent="-285750" eaLnBrk="1" hangingPunct="1">
              <a:lnSpc>
                <a:spcPct val="90000"/>
              </a:lnSpc>
            </a:pPr>
            <a:r>
              <a:rPr lang="en-US">
                <a:latin typeface="Verdana" charset="0"/>
                <a:ea typeface="ＭＳ Ｐゴシック" charset="0"/>
              </a:rPr>
              <a:t>How do we measure </a:t>
            </a:r>
            <a:r>
              <a:rPr lang="ja-JP" altLang="en-US">
                <a:latin typeface="Verdana" charset="0"/>
                <a:ea typeface="ＭＳ Ｐゴシック" charset="0"/>
              </a:rPr>
              <a:t>“</a:t>
            </a:r>
            <a:r>
              <a:rPr lang="en-US" altLang="ja-JP">
                <a:latin typeface="Verdana" charset="0"/>
                <a:ea typeface="ＭＳ Ｐゴシック" charset="0"/>
              </a:rPr>
              <a:t>quality</a:t>
            </a:r>
            <a:r>
              <a:rPr lang="ja-JP" altLang="en-US">
                <a:latin typeface="Verdana" charset="0"/>
                <a:ea typeface="ＭＳ Ｐゴシック" charset="0"/>
              </a:rPr>
              <a:t>”</a:t>
            </a:r>
            <a:r>
              <a:rPr lang="en-US" altLang="ja-JP">
                <a:latin typeface="Verdana" charset="0"/>
                <a:ea typeface="ＭＳ Ｐゴシック" charset="0"/>
              </a:rPr>
              <a:t>?</a:t>
            </a:r>
          </a:p>
          <a:p>
            <a:pPr marL="742950" lvl="1" indent="-285750" eaLnBrk="1" hangingPunct="1">
              <a:lnSpc>
                <a:spcPct val="90000"/>
              </a:lnSpc>
            </a:pPr>
            <a:r>
              <a:rPr lang="en-US">
                <a:latin typeface="Verdana" charset="0"/>
                <a:ea typeface="ＭＳ Ｐゴシック" charset="0"/>
              </a:rPr>
              <a:t>Will a quality defined for one software product be applied to another software product?</a:t>
            </a:r>
          </a:p>
          <a:p>
            <a:pPr marL="1143000" lvl="2" indent="-228600" eaLnBrk="1" hangingPunct="1">
              <a:lnSpc>
                <a:spcPct val="90000"/>
              </a:lnSpc>
            </a:pPr>
            <a:r>
              <a:rPr lang="en-US">
                <a:latin typeface="Verdana" charset="0"/>
                <a:ea typeface="ＭＳ Ｐゴシック" charset="0"/>
              </a:rPr>
              <a:t>We can do that for hardware products if one product is a component of another</a:t>
            </a:r>
          </a:p>
          <a:p>
            <a:pPr marL="742950" lvl="1" indent="-285750" eaLnBrk="1" hangingPunct="1">
              <a:lnSpc>
                <a:spcPct val="90000"/>
              </a:lnSpc>
            </a:pPr>
            <a:r>
              <a:rPr lang="en-US">
                <a:latin typeface="Verdana" charset="0"/>
                <a:ea typeface="ＭＳ Ｐゴシック" charset="0"/>
              </a:rPr>
              <a:t>Does the definition of a particular quality remain the same forever?</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C501752-F3DC-1943-A280-DCB32C3D4EE2}" type="datetime1">
              <a:rPr lang="en-US" sz="1200"/>
              <a:pPr/>
              <a:t>9/4/19</a:t>
            </a:fld>
            <a:endParaRPr lang="en-US" sz="1200"/>
          </a:p>
        </p:txBody>
      </p:sp>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E9A1319-7787-CD4D-8BB2-C8FA6E6BD22F}" type="slidenum">
              <a:rPr lang="en-US" sz="1200"/>
              <a:pPr/>
              <a:t>13</a:t>
            </a:fld>
            <a:endParaRPr lang="en-US" sz="1200"/>
          </a:p>
        </p:txBody>
      </p:sp>
      <p:sp>
        <p:nvSpPr>
          <p:cNvPr id="3994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Challenges posed by Software (continued)</a:t>
            </a:r>
          </a:p>
        </p:txBody>
      </p:sp>
      <p:sp>
        <p:nvSpPr>
          <p:cNvPr id="39941" name="Rectangle 3"/>
          <p:cNvSpPr>
            <a:spLocks noGrp="1" noChangeArrowheads="1"/>
          </p:cNvSpPr>
          <p:nvPr>
            <p:ph type="body" idx="1"/>
          </p:nvPr>
        </p:nvSpPr>
        <p:spPr>
          <a:xfrm>
            <a:off x="566738" y="1752600"/>
            <a:ext cx="8348662" cy="4267200"/>
          </a:xfrm>
        </p:spPr>
        <p:txBody>
          <a:bodyPr/>
          <a:lstStyle/>
          <a:p>
            <a:pPr eaLnBrk="1" hangingPunct="1"/>
            <a:r>
              <a:rPr lang="en-US">
                <a:latin typeface="Verdana" charset="0"/>
                <a:ea typeface="ＭＳ Ｐゴシック" charset="0"/>
                <a:cs typeface="ＭＳ Ｐゴシック" charset="0"/>
              </a:rPr>
              <a:t>How do we cope with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aging</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software?</a:t>
            </a:r>
          </a:p>
          <a:p>
            <a:pPr lvl="1" eaLnBrk="1" hangingPunct="1"/>
            <a:r>
              <a:rPr lang="en-US">
                <a:latin typeface="Verdana" charset="0"/>
                <a:ea typeface="ＭＳ Ｐゴシック" charset="0"/>
              </a:rPr>
              <a:t>often encounter the situation that a software product becomes old and needs replacement</a:t>
            </a:r>
          </a:p>
          <a:p>
            <a:pPr lvl="1" eaLnBrk="1" hangingPunct="1"/>
            <a:r>
              <a:rPr lang="en-US">
                <a:latin typeface="Verdana" charset="0"/>
                <a:ea typeface="ＭＳ Ｐゴシック" charset="0"/>
              </a:rPr>
              <a:t>The rate of </a:t>
            </a:r>
            <a:r>
              <a:rPr lang="ja-JP" altLang="en-US">
                <a:latin typeface="Verdana" charset="0"/>
                <a:ea typeface="ＭＳ Ｐゴシック" charset="0"/>
              </a:rPr>
              <a:t>“</a:t>
            </a:r>
            <a:r>
              <a:rPr lang="en-US" altLang="ja-JP">
                <a:latin typeface="Verdana" charset="0"/>
                <a:ea typeface="ＭＳ Ｐゴシック" charset="0"/>
              </a:rPr>
              <a:t>aging</a:t>
            </a:r>
            <a:r>
              <a:rPr lang="ja-JP" altLang="en-US">
                <a:latin typeface="Verdana" charset="0"/>
                <a:ea typeface="ＭＳ Ｐゴシック" charset="0"/>
              </a:rPr>
              <a:t>”</a:t>
            </a:r>
            <a:r>
              <a:rPr lang="en-US" altLang="ja-JP">
                <a:latin typeface="Verdana" charset="0"/>
                <a:ea typeface="ＭＳ Ｐゴシック" charset="0"/>
              </a:rPr>
              <a:t> does not seem to be predictable</a:t>
            </a:r>
          </a:p>
          <a:p>
            <a:pPr lvl="2" eaLnBrk="1" hangingPunct="1"/>
            <a:r>
              <a:rPr lang="en-US">
                <a:latin typeface="Verdana" charset="0"/>
                <a:ea typeface="ＭＳ Ｐゴシック" charset="0"/>
              </a:rPr>
              <a:t>a payroll application written in COBOL used in IBM mainframe for 17 years, but the next payroll application written in Pascal/C running on DEC VMS last for only 8 years</a:t>
            </a:r>
          </a:p>
          <a:p>
            <a:pPr lvl="1" eaLnBrk="1" hangingPunct="1"/>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4B5A6BA-7236-2F4D-9431-954D5BF404D8}" type="datetime1">
              <a:rPr lang="en-US" sz="1200"/>
              <a:pPr/>
              <a:t>9/4/19</a:t>
            </a:fld>
            <a:endParaRPr lang="en-US" sz="1200"/>
          </a:p>
        </p:txBody>
      </p:sp>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9B6C06A-6F52-4742-A7D2-55C43B6B6783}" type="slidenum">
              <a:rPr lang="en-US" sz="1200"/>
              <a:pPr/>
              <a:t>14</a:t>
            </a:fld>
            <a:endParaRPr lang="en-US" sz="1200"/>
          </a:p>
        </p:txBody>
      </p:sp>
      <p:sp>
        <p:nvSpPr>
          <p:cNvPr id="4198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Challenges posed by Software (continued)</a:t>
            </a:r>
          </a:p>
        </p:txBody>
      </p:sp>
      <p:sp>
        <p:nvSpPr>
          <p:cNvPr id="41989"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How often we need to upgrade software?</a:t>
            </a:r>
          </a:p>
          <a:p>
            <a:pPr marL="742950" lvl="1" indent="-285750" eaLnBrk="1" hangingPunct="1"/>
            <a:r>
              <a:rPr lang="en-US" sz="2200">
                <a:latin typeface="Verdana" charset="0"/>
                <a:ea typeface="ＭＳ Ｐゴシック" charset="0"/>
              </a:rPr>
              <a:t>Windows 95 was replaced by Windows 98 and was then replaced by Windows Millennium, Windows XP, now Windows Vista, Windows 7</a:t>
            </a:r>
          </a:p>
          <a:p>
            <a:pPr marL="742950" lvl="1" indent="-285750" eaLnBrk="1" hangingPunct="1"/>
            <a:r>
              <a:rPr lang="en-US" sz="2200">
                <a:latin typeface="Verdana" charset="0"/>
                <a:ea typeface="ＭＳ Ｐゴシック" charset="0"/>
              </a:rPr>
              <a:t>Will the application programs/data written in the previous version still be usable in the next version? </a:t>
            </a:r>
          </a:p>
          <a:p>
            <a:pPr marL="1143000" lvl="2" indent="-228600" eaLnBrk="1" hangingPunct="1"/>
            <a:r>
              <a:rPr lang="en-US" sz="2100">
                <a:latin typeface="Verdana" charset="0"/>
                <a:ea typeface="ＭＳ Ｐゴシック" charset="0"/>
              </a:rPr>
              <a:t>What are the chances of failures?</a:t>
            </a:r>
          </a:p>
          <a:p>
            <a:pPr marL="742950" lvl="1" indent="-285750" eaLnBrk="1" hangingPunct="1"/>
            <a:r>
              <a:rPr lang="en-US" sz="2200">
                <a:latin typeface="Verdana" charset="0"/>
                <a:ea typeface="ＭＳ Ｐゴシック" charset="0"/>
              </a:rPr>
              <a:t>What about the cost of upgrades?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6B8E5B-716F-D44B-9961-D9CE44B74C82}" type="datetime1">
              <a:rPr lang="en-US" sz="1200"/>
              <a:pPr/>
              <a:t>9/4/19</a:t>
            </a:fld>
            <a:endParaRPr lang="en-US" sz="1200"/>
          </a:p>
        </p:txBody>
      </p:sp>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B368EA2-45BC-EA4E-A474-E2CEA03AAEBA}" type="slidenum">
              <a:rPr lang="en-US" sz="1200"/>
              <a:pPr/>
              <a:t>15</a:t>
            </a:fld>
            <a:endParaRPr lang="en-US" sz="1200"/>
          </a:p>
        </p:txBody>
      </p:sp>
      <p:sp>
        <p:nvSpPr>
          <p:cNvPr id="4403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Challenges posed by Software (continued)</a:t>
            </a:r>
          </a:p>
        </p:txBody>
      </p:sp>
      <p:sp>
        <p:nvSpPr>
          <p:cNvPr id="44037"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How to develop software on or before the deadline?</a:t>
            </a:r>
          </a:p>
          <a:p>
            <a:pPr lvl="1" eaLnBrk="1" hangingPunct="1"/>
            <a:r>
              <a:rPr lang="en-US">
                <a:latin typeface="Verdana" charset="0"/>
                <a:ea typeface="ＭＳ Ｐゴシック" charset="0"/>
              </a:rPr>
              <a:t>until 1999, more than 80% of software projects were finished only AFTER the deadline</a:t>
            </a:r>
          </a:p>
          <a:p>
            <a:pPr lvl="1" eaLnBrk="1" hangingPunct="1"/>
            <a:r>
              <a:rPr lang="en-US">
                <a:latin typeface="Verdana" charset="0"/>
                <a:ea typeface="ＭＳ Ｐゴシック" charset="0"/>
              </a:rPr>
              <a:t>in many cases,  software development projects went beyond the deadline limits that the customers cancelled the projects</a:t>
            </a:r>
          </a:p>
          <a:p>
            <a:pPr lvl="1" eaLnBrk="1" hangingPunct="1"/>
            <a:r>
              <a:rPr lang="en-US">
                <a:latin typeface="Verdana" charset="0"/>
                <a:ea typeface="ＭＳ Ｐゴシック" charset="0"/>
              </a:rPr>
              <a:t>what need to be done to meet the deadline?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948B06F-8A75-5D4B-B5A7-55CB5C18CBAE}" type="datetime1">
              <a:rPr lang="en-US" sz="1200"/>
              <a:pPr/>
              <a:t>9/4/19</a:t>
            </a:fld>
            <a:endParaRPr lang="en-US" sz="1200"/>
          </a:p>
        </p:txBody>
      </p:sp>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08D1920-12FB-E846-86B1-FC740E102EC2}" type="slidenum">
              <a:rPr lang="en-US" sz="1200"/>
              <a:pPr/>
              <a:t>16</a:t>
            </a:fld>
            <a:endParaRPr lang="en-US" sz="1200"/>
          </a:p>
        </p:txBody>
      </p:sp>
      <p:sp>
        <p:nvSpPr>
          <p:cNvPr id="4608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Goals of Software Engineering Education</a:t>
            </a:r>
          </a:p>
        </p:txBody>
      </p:sp>
      <p:sp>
        <p:nvSpPr>
          <p:cNvPr id="46085" name="Rectangle 3"/>
          <p:cNvSpPr>
            <a:spLocks noGrp="1" noChangeArrowheads="1"/>
          </p:cNvSpPr>
          <p:nvPr>
            <p:ph type="body" idx="1"/>
          </p:nvPr>
        </p:nvSpPr>
        <p:spPr/>
        <p:txBody>
          <a:bodyPr/>
          <a:lstStyle/>
          <a:p>
            <a:pPr marL="342900" indent="-342900" eaLnBrk="1" hangingPunct="1"/>
            <a:r>
              <a:rPr lang="en-US" sz="2100">
                <a:latin typeface="Verdana" charset="0"/>
                <a:ea typeface="ＭＳ Ｐゴシック" charset="0"/>
                <a:cs typeface="ＭＳ Ｐゴシック" charset="0"/>
              </a:rPr>
              <a:t>To develop correct, consistent and maintainable software products</a:t>
            </a:r>
          </a:p>
          <a:p>
            <a:pPr marL="342900" indent="-342900" eaLnBrk="1" hangingPunct="1"/>
            <a:r>
              <a:rPr lang="en-US" sz="2100">
                <a:latin typeface="Verdana" charset="0"/>
                <a:ea typeface="ＭＳ Ｐゴシック" charset="0"/>
                <a:cs typeface="ＭＳ Ｐゴシック" charset="0"/>
              </a:rPr>
              <a:t>To meet deadlines while developing software products</a:t>
            </a:r>
          </a:p>
          <a:p>
            <a:pPr marL="342900" indent="-342900" eaLnBrk="1" hangingPunct="1"/>
            <a:r>
              <a:rPr lang="en-US" sz="2100">
                <a:latin typeface="Verdana" charset="0"/>
                <a:ea typeface="ＭＳ Ｐゴシック" charset="0"/>
                <a:cs typeface="ＭＳ Ｐゴシック" charset="0"/>
              </a:rPr>
              <a:t>To make software development processes well-documented and easily accessible so that newcomers to a software development project can join and continue without much difficulties (must reduce training overhead)</a:t>
            </a:r>
          </a:p>
          <a:p>
            <a:pPr marL="342900" indent="-342900" eaLnBrk="1" hangingPunct="1"/>
            <a:r>
              <a:rPr lang="en-US" sz="2100">
                <a:latin typeface="Verdana" charset="0"/>
                <a:ea typeface="ＭＳ Ｐゴシック" charset="0"/>
                <a:cs typeface="ＭＳ Ｐゴシック" charset="0"/>
              </a:rPr>
              <a:t>To make software development processes visible to a hierarchy of people involved in the development process</a:t>
            </a:r>
          </a:p>
          <a:p>
            <a:pPr marL="342900" indent="-342900" eaLnBrk="1" hangingPunct="1"/>
            <a:r>
              <a:rPr lang="en-US" sz="2100">
                <a:latin typeface="Verdana" charset="0"/>
                <a:ea typeface="ＭＳ Ｐゴシック" charset="0"/>
                <a:cs typeface="ＭＳ Ｐゴシック" charset="0"/>
              </a:rPr>
              <a: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4CBB0E0-3024-8342-86A2-3134EB28CB4B}" type="datetime1">
              <a:rPr lang="en-US" sz="1200"/>
              <a:pPr/>
              <a:t>9/4/19</a:t>
            </a:fld>
            <a:endParaRPr lang="en-US" sz="1200"/>
          </a:p>
        </p:txBody>
      </p:sp>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F757EB-F78C-844D-AC6C-6018E9F0D930}" type="slidenum">
              <a:rPr lang="en-US" sz="1200"/>
              <a:pPr/>
              <a:t>17</a:t>
            </a:fld>
            <a:endParaRPr lang="en-US" sz="1200"/>
          </a:p>
        </p:txBody>
      </p:sp>
      <p:sp>
        <p:nvSpPr>
          <p:cNvPr id="4813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Engineering and the Engineering Profession</a:t>
            </a:r>
          </a:p>
        </p:txBody>
      </p:sp>
      <p:sp>
        <p:nvSpPr>
          <p:cNvPr id="48133" name="Rectangle 3"/>
          <p:cNvSpPr>
            <a:spLocks noGrp="1" noChangeArrowheads="1"/>
          </p:cNvSpPr>
          <p:nvPr>
            <p:ph type="body" idx="1"/>
          </p:nvPr>
        </p:nvSpPr>
        <p:spPr>
          <a:xfrm>
            <a:off x="566738" y="1752600"/>
            <a:ext cx="8348662" cy="4267200"/>
          </a:xfrm>
        </p:spPr>
        <p:txBody>
          <a:bodyPr/>
          <a:lstStyle/>
          <a:p>
            <a:pPr eaLnBrk="1" hangingPunct="1">
              <a:lnSpc>
                <a:spcPct val="90000"/>
              </a:lnSpc>
            </a:pPr>
            <a:r>
              <a:rPr lang="en-US" sz="2400">
                <a:latin typeface="Verdana" charset="0"/>
                <a:ea typeface="ＭＳ Ｐゴシック" charset="0"/>
                <a:cs typeface="ＭＳ Ｐゴシック" charset="0"/>
              </a:rPr>
              <a:t>The term Software Engineering was coined in 1968</a:t>
            </a:r>
          </a:p>
          <a:p>
            <a:pPr lvl="1" eaLnBrk="1" hangingPunct="1">
              <a:lnSpc>
                <a:spcPct val="90000"/>
              </a:lnSpc>
            </a:pPr>
            <a:r>
              <a:rPr lang="en-US" sz="2000">
                <a:latin typeface="Verdana" charset="0"/>
                <a:ea typeface="ＭＳ Ｐゴシック" charset="0"/>
              </a:rPr>
              <a:t>People began to realize that the principles of engineering should be applied to software development</a:t>
            </a:r>
          </a:p>
          <a:p>
            <a:pPr eaLnBrk="1" hangingPunct="1">
              <a:lnSpc>
                <a:spcPct val="90000"/>
              </a:lnSpc>
            </a:pPr>
            <a:r>
              <a:rPr lang="en-US" sz="2400">
                <a:latin typeface="Verdana" charset="0"/>
                <a:ea typeface="ＭＳ Ｐゴシック" charset="0"/>
                <a:cs typeface="ＭＳ Ｐゴシック" charset="0"/>
              </a:rPr>
              <a:t>Engineering is a licensed profession</a:t>
            </a:r>
          </a:p>
          <a:p>
            <a:pPr lvl="1" eaLnBrk="1" hangingPunct="1">
              <a:lnSpc>
                <a:spcPct val="90000"/>
              </a:lnSpc>
            </a:pPr>
            <a:r>
              <a:rPr lang="en-US" sz="2000">
                <a:latin typeface="Verdana" charset="0"/>
                <a:ea typeface="ＭＳ Ｐゴシック" charset="0"/>
              </a:rPr>
              <a:t>In order to protect the public</a:t>
            </a:r>
          </a:p>
          <a:p>
            <a:pPr lvl="1" eaLnBrk="1" hangingPunct="1">
              <a:lnSpc>
                <a:spcPct val="90000"/>
              </a:lnSpc>
            </a:pPr>
            <a:r>
              <a:rPr lang="en-US" sz="2000">
                <a:latin typeface="Verdana" charset="0"/>
                <a:ea typeface="ＭＳ Ｐゴシック" charset="0"/>
              </a:rPr>
              <a:t>Engineers design artifacts following well accepted practices which involve the application of science, mathematics and economics</a:t>
            </a:r>
          </a:p>
          <a:p>
            <a:pPr lvl="1" eaLnBrk="1" hangingPunct="1">
              <a:lnSpc>
                <a:spcPct val="90000"/>
              </a:lnSpc>
            </a:pPr>
            <a:r>
              <a:rPr lang="en-US" sz="2000">
                <a:latin typeface="Verdana" charset="0"/>
                <a:ea typeface="ＭＳ Ｐゴシック" charset="0"/>
              </a:rPr>
              <a:t>Ethical practice is also a key tenet of the profession</a:t>
            </a:r>
          </a:p>
          <a:p>
            <a:pPr eaLnBrk="1" hangingPunct="1">
              <a:lnSpc>
                <a:spcPct val="90000"/>
              </a:lnSpc>
            </a:pPr>
            <a:r>
              <a:rPr lang="en-US" sz="2400">
                <a:latin typeface="Verdana" charset="0"/>
                <a:ea typeface="ＭＳ Ｐゴシック" charset="0"/>
                <a:cs typeface="ＭＳ Ｐゴシック" charset="0"/>
              </a:rPr>
              <a:t>In many countries, much software engineering does not require an engineering license, but is still engineering</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6FFF847E-ECDB-EA48-B59E-901FAA612DB0}" type="slidenum">
              <a:rPr lang="zh-CN" altLang="en-US">
                <a:solidFill>
                  <a:srgbClr val="000000"/>
                </a:solidFill>
              </a:rPr>
              <a:pPr/>
              <a:t>18</a:t>
            </a:fld>
            <a:endParaRPr lang="en-US" altLang="zh-CN">
              <a:solidFill>
                <a:srgbClr val="000000"/>
              </a:solidFill>
            </a:endParaRPr>
          </a:p>
        </p:txBody>
      </p:sp>
      <p:sp>
        <p:nvSpPr>
          <p:cNvPr id="79874" name="Rectangle 2"/>
          <p:cNvSpPr>
            <a:spLocks noGrp="1" noChangeArrowheads="1"/>
          </p:cNvSpPr>
          <p:nvPr>
            <p:ph type="title"/>
          </p:nvPr>
        </p:nvSpPr>
        <p:spPr/>
        <p:txBody>
          <a:bodyPr/>
          <a:lstStyle/>
          <a:p>
            <a:r>
              <a:rPr lang="en-US" altLang="zh-CN">
                <a:ea typeface="宋体" charset="0"/>
                <a:cs typeface="宋体" charset="0"/>
              </a:rPr>
              <a:t>Software Engineering and Computer Science</a:t>
            </a:r>
          </a:p>
        </p:txBody>
      </p:sp>
      <p:sp>
        <p:nvSpPr>
          <p:cNvPr id="79875" name="Rectangle 3"/>
          <p:cNvSpPr>
            <a:spLocks noGrp="1" noChangeArrowheads="1"/>
          </p:cNvSpPr>
          <p:nvPr>
            <p:ph type="body" sz="half" idx="1"/>
          </p:nvPr>
        </p:nvSpPr>
        <p:spPr/>
        <p:txBody>
          <a:bodyPr/>
          <a:lstStyle/>
          <a:p>
            <a:pPr>
              <a:buFontTx/>
              <a:buNone/>
            </a:pPr>
            <a:r>
              <a:rPr lang="en-US" sz="2400"/>
              <a:t>Computer Science</a:t>
            </a:r>
          </a:p>
          <a:p>
            <a:r>
              <a:rPr lang="en-US" sz="2400"/>
              <a:t>Pursue optimal solutions</a:t>
            </a:r>
          </a:p>
          <a:p>
            <a:r>
              <a:rPr lang="en-US" sz="2400"/>
              <a:t>$$$ is not an important consideration</a:t>
            </a:r>
          </a:p>
          <a:p>
            <a:r>
              <a:rPr lang="en-US" sz="2400"/>
              <a:t>Programming in the small</a:t>
            </a:r>
          </a:p>
          <a:p>
            <a:r>
              <a:rPr lang="en-US" sz="2400"/>
              <a:t>Technical issues</a:t>
            </a:r>
          </a:p>
          <a:p>
            <a:r>
              <a:rPr lang="en-US" sz="2400"/>
              <a:t>Dealing with tame problems</a:t>
            </a:r>
          </a:p>
          <a:p>
            <a:endParaRPr lang="en-US" sz="2400"/>
          </a:p>
          <a:p>
            <a:r>
              <a:rPr lang="en-US" sz="2400"/>
              <a:t>Foundations of software engineering</a:t>
            </a:r>
          </a:p>
          <a:p>
            <a:pPr>
              <a:buFontTx/>
              <a:buNone/>
            </a:pPr>
            <a:endParaRPr lang="en-US" sz="2400"/>
          </a:p>
        </p:txBody>
      </p:sp>
      <p:sp>
        <p:nvSpPr>
          <p:cNvPr id="79876" name="Rectangle 4"/>
          <p:cNvSpPr>
            <a:spLocks noGrp="1" noChangeArrowheads="1"/>
          </p:cNvSpPr>
          <p:nvPr>
            <p:ph type="body" sz="half" idx="2"/>
          </p:nvPr>
        </p:nvSpPr>
        <p:spPr/>
        <p:txBody>
          <a:bodyPr/>
          <a:lstStyle/>
          <a:p>
            <a:pPr>
              <a:buFontTx/>
              <a:buNone/>
            </a:pPr>
            <a:r>
              <a:rPr lang="en-US" sz="2400"/>
              <a:t>Software Engineering</a:t>
            </a:r>
          </a:p>
          <a:p>
            <a:r>
              <a:rPr lang="en-US" sz="2400"/>
              <a:t>Good enough is enough</a:t>
            </a:r>
          </a:p>
          <a:p>
            <a:r>
              <a:rPr lang="en-US" sz="2400"/>
              <a:t>$$$ is an important factor (PQCT)</a:t>
            </a:r>
          </a:p>
          <a:p>
            <a:r>
              <a:rPr lang="en-US" sz="2400"/>
              <a:t>Programming in the large</a:t>
            </a:r>
          </a:p>
          <a:p>
            <a:r>
              <a:rPr lang="en-US" sz="2400"/>
              <a:t>All issues and aspects</a:t>
            </a:r>
          </a:p>
          <a:p>
            <a:r>
              <a:rPr lang="en-US" sz="2400"/>
              <a:t>Dealing with wicked problems</a:t>
            </a:r>
          </a:p>
          <a:p>
            <a:r>
              <a:rPr lang="en-US" sz="2400"/>
              <a:t>Building on top of computer science and other disciplines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A0D88B7-39DD-3A43-9EE5-EE3C68A4E4A7}" type="datetime1">
              <a:rPr lang="en-US" sz="1200"/>
              <a:pPr/>
              <a:t>9/4/19</a:t>
            </a:fld>
            <a:endParaRPr lang="en-US" sz="1200"/>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5125E28-E5C8-4840-85A7-AA58695508A5}" type="slidenum">
              <a:rPr lang="en-US" sz="1200"/>
              <a:pPr/>
              <a:t>19</a:t>
            </a:fld>
            <a:endParaRPr lang="en-US" sz="1200"/>
          </a:p>
        </p:txBody>
      </p:sp>
      <p:sp>
        <p:nvSpPr>
          <p:cNvPr id="5018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Engineering and the Engineering Profession</a:t>
            </a:r>
          </a:p>
        </p:txBody>
      </p:sp>
      <p:sp>
        <p:nvSpPr>
          <p:cNvPr id="50181" name="Rectangle 3"/>
          <p:cNvSpPr>
            <a:spLocks noGrp="1" noChangeArrowheads="1"/>
          </p:cNvSpPr>
          <p:nvPr>
            <p:ph type="body" idx="1"/>
          </p:nvPr>
        </p:nvSpPr>
        <p:spPr>
          <a:xfrm>
            <a:off x="1066800" y="1676400"/>
            <a:ext cx="7772400" cy="4800600"/>
          </a:xfrm>
        </p:spPr>
        <p:txBody>
          <a:bodyPr/>
          <a:lstStyle/>
          <a:p>
            <a:pPr eaLnBrk="1" hangingPunct="1">
              <a:buFont typeface="Wingdings" charset="0"/>
              <a:buNone/>
            </a:pPr>
            <a:r>
              <a:rPr lang="en-US" sz="2400">
                <a:latin typeface="Verdana" charset="0"/>
                <a:ea typeface="ＭＳ Ｐゴシック" charset="0"/>
                <a:cs typeface="ＭＳ Ｐゴシック" charset="0"/>
              </a:rPr>
              <a:t>Ethics in Software Engineering:</a:t>
            </a:r>
          </a:p>
          <a:p>
            <a:pPr eaLnBrk="1" hangingPunct="1">
              <a:buFont typeface="Wingdings" charset="0"/>
              <a:buNone/>
            </a:pPr>
            <a:r>
              <a:rPr lang="en-US" sz="2400">
                <a:latin typeface="Verdana" charset="0"/>
                <a:ea typeface="ＭＳ Ｐゴシック" charset="0"/>
                <a:cs typeface="ＭＳ Ｐゴシック" charset="0"/>
              </a:rPr>
              <a:t>Software engineers shall</a:t>
            </a:r>
          </a:p>
          <a:p>
            <a:pPr lvl="1" eaLnBrk="1" hangingPunct="1"/>
            <a:r>
              <a:rPr lang="en-US" sz="2000">
                <a:latin typeface="Verdana" charset="0"/>
                <a:ea typeface="ＭＳ Ｐゴシック" charset="0"/>
              </a:rPr>
              <a:t>Act consistently with public interest</a:t>
            </a:r>
          </a:p>
          <a:p>
            <a:pPr lvl="1" eaLnBrk="1" hangingPunct="1"/>
            <a:r>
              <a:rPr lang="en-US" sz="2000">
                <a:latin typeface="Verdana" charset="0"/>
                <a:ea typeface="ＭＳ Ｐゴシック" charset="0"/>
              </a:rPr>
              <a:t>Act in the best interests of their clients</a:t>
            </a:r>
          </a:p>
          <a:p>
            <a:pPr lvl="1" eaLnBrk="1" hangingPunct="1"/>
            <a:r>
              <a:rPr lang="en-US" sz="2000">
                <a:latin typeface="Verdana" charset="0"/>
                <a:ea typeface="ＭＳ Ｐゴシック" charset="0"/>
              </a:rPr>
              <a:t>Develop and maintain with the highest standards possible</a:t>
            </a:r>
          </a:p>
          <a:p>
            <a:pPr lvl="1" eaLnBrk="1" hangingPunct="1"/>
            <a:r>
              <a:rPr lang="en-US" sz="2000">
                <a:latin typeface="Verdana" charset="0"/>
                <a:ea typeface="ＭＳ Ｐゴシック" charset="0"/>
              </a:rPr>
              <a:t>Maintain integrity and independence</a:t>
            </a:r>
          </a:p>
          <a:p>
            <a:pPr lvl="1" eaLnBrk="1" hangingPunct="1"/>
            <a:r>
              <a:rPr lang="en-US" sz="2000">
                <a:latin typeface="Verdana" charset="0"/>
                <a:ea typeface="ＭＳ Ｐゴシック" charset="0"/>
              </a:rPr>
              <a:t>Promote an ethical approach in management</a:t>
            </a:r>
          </a:p>
          <a:p>
            <a:pPr lvl="1" eaLnBrk="1" hangingPunct="1"/>
            <a:r>
              <a:rPr lang="en-US" sz="2000">
                <a:latin typeface="Verdana" charset="0"/>
                <a:ea typeface="ＭＳ Ｐゴシック" charset="0"/>
              </a:rPr>
              <a:t>Advance the integrity and reputation of the profession</a:t>
            </a:r>
          </a:p>
          <a:p>
            <a:pPr lvl="1" eaLnBrk="1" hangingPunct="1"/>
            <a:r>
              <a:rPr lang="en-US" sz="2000">
                <a:latin typeface="Verdana" charset="0"/>
                <a:ea typeface="ＭＳ Ｐゴシック" charset="0"/>
              </a:rPr>
              <a:t>Be fair and supportive to colleagues</a:t>
            </a:r>
          </a:p>
          <a:p>
            <a:pPr lvl="1" eaLnBrk="1" hangingPunct="1"/>
            <a:r>
              <a:rPr lang="en-US" sz="2000">
                <a:latin typeface="Verdana" charset="0"/>
                <a:ea typeface="ＭＳ Ｐゴシック" charset="0"/>
              </a:rPr>
              <a:t>Participate in lifelong learning</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95211D1-C4F6-AA4D-B2B9-A5CA8789E6CF}" type="datetime1">
              <a:rPr lang="en-US" sz="1200"/>
              <a:pPr/>
              <a:t>9/4/19</a:t>
            </a:fld>
            <a:endParaRPr lang="en-US" sz="120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A918F5F-77EF-604E-9E75-ABFEB4821146}" type="slidenum">
              <a:rPr lang="en-US" sz="1200"/>
              <a:pPr/>
              <a:t>2</a:t>
            </a:fld>
            <a:endParaRPr lang="en-US" sz="1200"/>
          </a:p>
        </p:txBody>
      </p:sp>
      <p:sp>
        <p:nvSpPr>
          <p:cNvPr id="1741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The Nature of Software</a:t>
            </a:r>
          </a:p>
        </p:txBody>
      </p:sp>
      <p:sp>
        <p:nvSpPr>
          <p:cNvPr id="17413" name="Rectangle 3"/>
          <p:cNvSpPr>
            <a:spLocks noGrp="1" noChangeArrowheads="1"/>
          </p:cNvSpPr>
          <p:nvPr>
            <p:ph type="body" idx="1"/>
          </p:nvPr>
        </p:nvSpPr>
        <p:spPr/>
        <p:txBody>
          <a:bodyPr/>
          <a:lstStyle/>
          <a:p>
            <a:pPr eaLnBrk="1" hangingPunct="1"/>
            <a:r>
              <a:rPr lang="en-US" dirty="0">
                <a:latin typeface="Verdana" charset="0"/>
                <a:ea typeface="ＭＳ Ｐゴシック" charset="0"/>
                <a:cs typeface="ＭＳ Ｐゴシック" charset="0"/>
              </a:rPr>
              <a:t>Software is intangible</a:t>
            </a:r>
          </a:p>
          <a:p>
            <a:pPr eaLnBrk="1" hangingPunct="1"/>
            <a:r>
              <a:rPr lang="en-US" dirty="0" smtClean="0">
                <a:latin typeface="Verdana" charset="0"/>
                <a:ea typeface="ＭＳ Ｐゴシック" charset="0"/>
                <a:cs typeface="ＭＳ Ｐゴシック" charset="0"/>
              </a:rPr>
              <a:t>Software </a:t>
            </a:r>
            <a:r>
              <a:rPr lang="en-US" dirty="0">
                <a:latin typeface="Verdana" charset="0"/>
                <a:ea typeface="ＭＳ Ｐゴシック" charset="0"/>
                <a:cs typeface="ＭＳ Ｐゴシック" charset="0"/>
              </a:rPr>
              <a:t>is easy to reproduce</a:t>
            </a:r>
          </a:p>
          <a:p>
            <a:pPr lvl="1" eaLnBrk="1" hangingPunct="1"/>
            <a:r>
              <a:rPr lang="en-US" dirty="0">
                <a:latin typeface="Verdana" charset="0"/>
                <a:ea typeface="ＭＳ Ｐゴシック" charset="0"/>
              </a:rPr>
              <a:t>Cost is in its </a:t>
            </a:r>
            <a:r>
              <a:rPr lang="en-US" i="1" dirty="0">
                <a:latin typeface="Verdana" charset="0"/>
                <a:ea typeface="ＭＳ Ｐゴシック" charset="0"/>
              </a:rPr>
              <a:t>development</a:t>
            </a:r>
            <a:endParaRPr lang="en-US" dirty="0">
              <a:latin typeface="Verdana" charset="0"/>
              <a:ea typeface="ＭＳ Ｐゴシック" charset="0"/>
            </a:endParaRPr>
          </a:p>
          <a:p>
            <a:pPr lvl="2" eaLnBrk="1" hangingPunct="1"/>
            <a:r>
              <a:rPr lang="en-US" dirty="0">
                <a:latin typeface="Verdana" charset="0"/>
                <a:ea typeface="ＭＳ Ｐゴシック" charset="0"/>
              </a:rPr>
              <a:t>in other engineering products, manufacturing is the costly stage</a:t>
            </a:r>
          </a:p>
          <a:p>
            <a:pPr eaLnBrk="1" hangingPunct="1"/>
            <a:r>
              <a:rPr lang="en-US" dirty="0">
                <a:latin typeface="Verdana" charset="0"/>
                <a:ea typeface="ＭＳ Ｐゴシック" charset="0"/>
                <a:cs typeface="ＭＳ Ｐゴシック" charset="0"/>
              </a:rPr>
              <a:t>The industry is labor-intensive</a:t>
            </a:r>
          </a:p>
          <a:p>
            <a:pPr lvl="1" eaLnBrk="1" hangingPunct="1"/>
            <a:r>
              <a:rPr lang="en-US" dirty="0">
                <a:latin typeface="Verdana" charset="0"/>
                <a:ea typeface="ＭＳ Ｐゴシック" charset="0"/>
              </a:rPr>
              <a:t>Hard to automate</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2841831-F3AB-FC41-8B24-FE1A4BEF2D78}" type="datetime1">
              <a:rPr lang="en-US" sz="1200"/>
              <a:pPr/>
              <a:t>9/4/19</a:t>
            </a:fld>
            <a:endParaRPr lang="en-US" sz="1200"/>
          </a:p>
        </p:txBody>
      </p:sp>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3327738-BD2C-D84E-A63D-0201574029AE}" type="slidenum">
              <a:rPr lang="en-US" sz="1200"/>
              <a:pPr/>
              <a:t>20</a:t>
            </a:fld>
            <a:endParaRPr lang="en-US" sz="1200"/>
          </a:p>
        </p:txBody>
      </p:sp>
      <p:sp>
        <p:nvSpPr>
          <p:cNvPr id="52228" name="Rectangle 2"/>
          <p:cNvSpPr>
            <a:spLocks noGrp="1" noChangeArrowheads="1"/>
          </p:cNvSpPr>
          <p:nvPr>
            <p:ph type="title"/>
          </p:nvPr>
        </p:nvSpPr>
        <p:spPr>
          <a:xfrm>
            <a:off x="574675" y="304800"/>
            <a:ext cx="8416925" cy="1216025"/>
          </a:xfrm>
        </p:spPr>
        <p:txBody>
          <a:bodyPr/>
          <a:lstStyle/>
          <a:p>
            <a:pPr eaLnBrk="1" hangingPunct="1"/>
            <a:r>
              <a:rPr lang="en-US">
                <a:latin typeface="Verdana" charset="0"/>
                <a:ea typeface="ＭＳ Ｐゴシック" charset="0"/>
                <a:cs typeface="ＭＳ Ｐゴシック" charset="0"/>
              </a:rPr>
              <a:t>Stakeholders in Software Engineering</a:t>
            </a:r>
          </a:p>
        </p:txBody>
      </p:sp>
      <p:sp>
        <p:nvSpPr>
          <p:cNvPr id="52229"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Users</a:t>
            </a:r>
          </a:p>
          <a:p>
            <a:pPr lvl="1" eaLnBrk="1" hangingPunct="1"/>
            <a:r>
              <a:rPr lang="en-US">
                <a:latin typeface="Verdana" charset="0"/>
                <a:ea typeface="ＭＳ Ｐゴシック" charset="0"/>
              </a:rPr>
              <a:t>Those who use the software</a:t>
            </a:r>
          </a:p>
          <a:p>
            <a:pPr eaLnBrk="1" hangingPunct="1"/>
            <a:r>
              <a:rPr lang="en-US">
                <a:latin typeface="Verdana" charset="0"/>
                <a:ea typeface="ＭＳ Ｐゴシック" charset="0"/>
                <a:cs typeface="ＭＳ Ｐゴシック" charset="0"/>
              </a:rPr>
              <a:t>Customers</a:t>
            </a:r>
          </a:p>
          <a:p>
            <a:pPr lvl="1" eaLnBrk="1" hangingPunct="1"/>
            <a:r>
              <a:rPr lang="en-US">
                <a:latin typeface="Verdana" charset="0"/>
                <a:ea typeface="ＭＳ Ｐゴシック" charset="0"/>
              </a:rPr>
              <a:t>Those who pay for the software</a:t>
            </a:r>
          </a:p>
          <a:p>
            <a:pPr eaLnBrk="1" hangingPunct="1"/>
            <a:r>
              <a:rPr lang="en-US">
                <a:latin typeface="Verdana" charset="0"/>
                <a:ea typeface="ＭＳ Ｐゴシック" charset="0"/>
                <a:cs typeface="ＭＳ Ｐゴシック" charset="0"/>
              </a:rPr>
              <a:t>Software developers</a:t>
            </a:r>
          </a:p>
          <a:p>
            <a:pPr eaLnBrk="1" hangingPunct="1"/>
            <a:r>
              <a:rPr lang="en-US">
                <a:latin typeface="Verdana" charset="0"/>
                <a:ea typeface="ＭＳ Ｐゴシック" charset="0"/>
                <a:cs typeface="ＭＳ Ｐゴシック" charset="0"/>
              </a:rPr>
              <a:t>Development Managers</a:t>
            </a:r>
          </a:p>
          <a:p>
            <a:pPr eaLnBrk="1" hangingPunct="1">
              <a:buFont typeface="Wingdings" charset="0"/>
              <a:buNone/>
            </a:pPr>
            <a:r>
              <a:rPr lang="en-US">
                <a:latin typeface="Verdana" charset="0"/>
                <a:ea typeface="ＭＳ Ｐゴシック" charset="0"/>
                <a:cs typeface="ＭＳ Ｐゴシック" charset="0"/>
              </a:rPr>
              <a:t>All four roles can be fulfilled by the same person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2E5C36F-12B5-454B-921E-74BF2A278C7F}" type="datetime1">
              <a:rPr lang="en-US" sz="1200"/>
              <a:pPr/>
              <a:t>9/4/19</a:t>
            </a:fld>
            <a:endParaRPr lang="en-US" sz="1200"/>
          </a:p>
        </p:txBody>
      </p:sp>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CE53729-FA4C-044D-B072-80FC1BD088BC}" type="slidenum">
              <a:rPr lang="en-US" sz="1200"/>
              <a:pPr/>
              <a:t>21</a:t>
            </a:fld>
            <a:endParaRPr lang="en-US" sz="1200"/>
          </a:p>
        </p:txBody>
      </p:sp>
      <p:sp>
        <p:nvSpPr>
          <p:cNvPr id="5427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Quality</a:t>
            </a:r>
          </a:p>
        </p:txBody>
      </p:sp>
      <p:sp>
        <p:nvSpPr>
          <p:cNvPr id="54277" name="Rectangle 3"/>
          <p:cNvSpPr>
            <a:spLocks noGrp="1" noChangeArrowheads="1"/>
          </p:cNvSpPr>
          <p:nvPr>
            <p:ph type="body" idx="1"/>
          </p:nvPr>
        </p:nvSpPr>
        <p:spPr>
          <a:xfrm>
            <a:off x="609600" y="1676400"/>
            <a:ext cx="8305800" cy="4800600"/>
          </a:xfrm>
        </p:spPr>
        <p:txBody>
          <a:bodyPr/>
          <a:lstStyle/>
          <a:p>
            <a:pPr eaLnBrk="1" hangingPunct="1"/>
            <a:r>
              <a:rPr lang="en-US" sz="2400">
                <a:latin typeface="Verdana" charset="0"/>
                <a:ea typeface="ＭＳ Ｐゴシック" charset="0"/>
                <a:cs typeface="ＭＳ Ｐゴシック" charset="0"/>
              </a:rPr>
              <a:t>Usability</a:t>
            </a:r>
          </a:p>
          <a:p>
            <a:pPr lvl="1" eaLnBrk="1" hangingPunct="1"/>
            <a:r>
              <a:rPr lang="en-US" sz="2000">
                <a:latin typeface="Verdana" charset="0"/>
                <a:ea typeface="ＭＳ Ｐゴシック" charset="0"/>
              </a:rPr>
              <a:t>Users can learn it and fast and get their job done easily</a:t>
            </a:r>
          </a:p>
          <a:p>
            <a:pPr eaLnBrk="1" hangingPunct="1"/>
            <a:r>
              <a:rPr lang="en-US" sz="2400">
                <a:latin typeface="Verdana" charset="0"/>
                <a:ea typeface="ＭＳ Ｐゴシック" charset="0"/>
                <a:cs typeface="ＭＳ Ｐゴシック" charset="0"/>
              </a:rPr>
              <a:t>Efficiency</a:t>
            </a:r>
          </a:p>
          <a:p>
            <a:pPr lvl="1" eaLnBrk="1" hangingPunct="1"/>
            <a:r>
              <a:rPr lang="en-US" sz="2000">
                <a:latin typeface="Verdana" charset="0"/>
                <a:ea typeface="ＭＳ Ｐゴシック" charset="0"/>
              </a:rPr>
              <a:t>It doesn</a:t>
            </a:r>
            <a:r>
              <a:rPr lang="ja-JP" altLang="en-US" sz="2000">
                <a:latin typeface="Verdana" charset="0"/>
                <a:ea typeface="ＭＳ Ｐゴシック" charset="0"/>
              </a:rPr>
              <a:t>’</a:t>
            </a:r>
            <a:r>
              <a:rPr lang="en-US" altLang="ja-JP" sz="2000">
                <a:latin typeface="Verdana" charset="0"/>
                <a:ea typeface="ＭＳ Ｐゴシック" charset="0"/>
              </a:rPr>
              <a:t>t waste resources such as CPU time and memory</a:t>
            </a:r>
          </a:p>
          <a:p>
            <a:pPr eaLnBrk="1" hangingPunct="1"/>
            <a:r>
              <a:rPr lang="en-US" sz="2400">
                <a:latin typeface="Verdana" charset="0"/>
                <a:ea typeface="ＭＳ Ｐゴシック" charset="0"/>
                <a:cs typeface="ＭＳ Ｐゴシック" charset="0"/>
              </a:rPr>
              <a:t>Reliability</a:t>
            </a:r>
          </a:p>
          <a:p>
            <a:pPr lvl="1" eaLnBrk="1" hangingPunct="1"/>
            <a:r>
              <a:rPr lang="en-US" sz="2000">
                <a:latin typeface="Verdana" charset="0"/>
                <a:ea typeface="ＭＳ Ｐゴシック" charset="0"/>
              </a:rPr>
              <a:t>It does what it is required to do without failing</a:t>
            </a:r>
          </a:p>
          <a:p>
            <a:pPr eaLnBrk="1" hangingPunct="1"/>
            <a:r>
              <a:rPr lang="en-US" sz="2400">
                <a:latin typeface="Verdana" charset="0"/>
                <a:ea typeface="ＭＳ Ｐゴシック" charset="0"/>
                <a:cs typeface="ＭＳ Ｐゴシック" charset="0"/>
              </a:rPr>
              <a:t>Maintainability</a:t>
            </a:r>
          </a:p>
          <a:p>
            <a:pPr lvl="1" eaLnBrk="1" hangingPunct="1"/>
            <a:r>
              <a:rPr lang="en-US" sz="2000">
                <a:latin typeface="Verdana" charset="0"/>
                <a:ea typeface="ＭＳ Ｐゴシック" charset="0"/>
              </a:rPr>
              <a:t>It can be easily changed</a:t>
            </a:r>
          </a:p>
          <a:p>
            <a:pPr eaLnBrk="1" hangingPunct="1"/>
            <a:r>
              <a:rPr lang="en-US" sz="2400">
                <a:latin typeface="Verdana" charset="0"/>
                <a:ea typeface="ＭＳ Ｐゴシック" charset="0"/>
                <a:cs typeface="ＭＳ Ｐゴシック" charset="0"/>
              </a:rPr>
              <a:t>Reusability</a:t>
            </a:r>
          </a:p>
          <a:p>
            <a:pPr lvl="1" eaLnBrk="1" hangingPunct="1"/>
            <a:r>
              <a:rPr lang="en-US" sz="2000">
                <a:latin typeface="Verdana" charset="0"/>
                <a:ea typeface="ＭＳ Ｐゴシック" charset="0"/>
              </a:rPr>
              <a:t>Its parts can be used in other projects, so reprogramming is not needed</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E0F4BD3-4572-A04F-BACE-A88B31DEAEDF}" type="datetime1">
              <a:rPr lang="en-US" sz="1200"/>
              <a:pPr/>
              <a:t>9/4/19</a:t>
            </a:fld>
            <a:endParaRPr lang="en-US" sz="1200"/>
          </a:p>
        </p:txBody>
      </p:sp>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BC35DEF-F40E-8A4D-88CD-1EDFAC582EBD}" type="slidenum">
              <a:rPr lang="en-US" sz="1200"/>
              <a:pPr/>
              <a:t>22</a:t>
            </a:fld>
            <a:endParaRPr lang="en-US" sz="1200"/>
          </a:p>
        </p:txBody>
      </p:sp>
      <p:sp>
        <p:nvSpPr>
          <p:cNvPr id="56324" name="Rectangle 2"/>
          <p:cNvSpPr>
            <a:spLocks noGrp="1" noChangeArrowheads="1"/>
          </p:cNvSpPr>
          <p:nvPr>
            <p:ph type="title"/>
          </p:nvPr>
        </p:nvSpPr>
        <p:spPr>
          <a:xfrm>
            <a:off x="571500" y="307975"/>
            <a:ext cx="8001000" cy="1216025"/>
          </a:xfrm>
        </p:spPr>
        <p:txBody>
          <a:bodyPr/>
          <a:lstStyle/>
          <a:p>
            <a:pPr eaLnBrk="1" hangingPunct="1"/>
            <a:r>
              <a:rPr lang="en-US">
                <a:latin typeface="Verdana" charset="0"/>
                <a:ea typeface="ＭＳ Ｐゴシック" charset="0"/>
                <a:cs typeface="ＭＳ Ｐゴシック" charset="0"/>
              </a:rPr>
              <a:t>Software Quality and the Stakeholders</a:t>
            </a:r>
          </a:p>
        </p:txBody>
      </p:sp>
      <p:grpSp>
        <p:nvGrpSpPr>
          <p:cNvPr id="56325" name="Group 36"/>
          <p:cNvGrpSpPr>
            <a:grpSpLocks/>
          </p:cNvGrpSpPr>
          <p:nvPr/>
        </p:nvGrpSpPr>
        <p:grpSpPr bwMode="auto">
          <a:xfrm>
            <a:off x="1625600" y="1657350"/>
            <a:ext cx="6084888" cy="4438650"/>
            <a:chOff x="1024" y="775"/>
            <a:chExt cx="3833" cy="2796"/>
          </a:xfrm>
        </p:grpSpPr>
        <p:grpSp>
          <p:nvGrpSpPr>
            <p:cNvPr id="56326" name="Group 3"/>
            <p:cNvGrpSpPr>
              <a:grpSpLocks/>
            </p:cNvGrpSpPr>
            <p:nvPr/>
          </p:nvGrpSpPr>
          <p:grpSpPr bwMode="auto">
            <a:xfrm>
              <a:off x="2039" y="2014"/>
              <a:ext cx="1243" cy="505"/>
              <a:chOff x="2039" y="2014"/>
              <a:chExt cx="1243" cy="505"/>
            </a:xfrm>
          </p:grpSpPr>
          <p:sp>
            <p:nvSpPr>
              <p:cNvPr id="56356" name="Oval 4"/>
              <p:cNvSpPr>
                <a:spLocks noChangeArrowheads="1"/>
              </p:cNvSpPr>
              <p:nvPr/>
            </p:nvSpPr>
            <p:spPr bwMode="auto">
              <a:xfrm>
                <a:off x="2039" y="2014"/>
                <a:ext cx="1243" cy="505"/>
              </a:xfrm>
              <a:prstGeom prst="ellipse">
                <a:avLst/>
              </a:prstGeom>
              <a:solidFill>
                <a:srgbClr val="FFFFFF"/>
              </a:solidFill>
              <a:ln w="25400">
                <a:solidFill>
                  <a:srgbClr val="000000"/>
                </a:solidFill>
                <a:round/>
                <a:headEnd/>
                <a:tailEnd/>
              </a:ln>
            </p:spPr>
            <p:txBody>
              <a:bodyPr/>
              <a:lstStyle/>
              <a:p>
                <a:endParaRPr lang="en-US"/>
              </a:p>
            </p:txBody>
          </p:sp>
          <p:sp>
            <p:nvSpPr>
              <p:cNvPr id="56357" name="Rectangle 5"/>
              <p:cNvSpPr>
                <a:spLocks noChangeArrowheads="1"/>
              </p:cNvSpPr>
              <p:nvPr/>
            </p:nvSpPr>
            <p:spPr bwMode="auto">
              <a:xfrm>
                <a:off x="2283" y="2053"/>
                <a:ext cx="7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QUALITY </a:t>
                </a:r>
                <a:endParaRPr lang="en-CA" sz="2400">
                  <a:latin typeface="Times" charset="0"/>
                </a:endParaRPr>
              </a:p>
            </p:txBody>
          </p:sp>
          <p:sp>
            <p:nvSpPr>
              <p:cNvPr id="56358" name="Rectangle 6"/>
              <p:cNvSpPr>
                <a:spLocks noChangeArrowheads="1"/>
              </p:cNvSpPr>
              <p:nvPr/>
            </p:nvSpPr>
            <p:spPr bwMode="auto">
              <a:xfrm>
                <a:off x="2283" y="2243"/>
                <a:ext cx="8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SOFTWARE</a:t>
                </a:r>
                <a:endParaRPr lang="en-CA" sz="2400">
                  <a:latin typeface="Times" charset="0"/>
                </a:endParaRPr>
              </a:p>
            </p:txBody>
          </p:sp>
        </p:grpSp>
        <p:sp>
          <p:nvSpPr>
            <p:cNvPr id="56327" name="Rectangle 7"/>
            <p:cNvSpPr>
              <a:spLocks noChangeArrowheads="1"/>
            </p:cNvSpPr>
            <p:nvPr/>
          </p:nvSpPr>
          <p:spPr bwMode="auto">
            <a:xfrm>
              <a:off x="1024" y="2669"/>
              <a:ext cx="74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b="1">
                  <a:solidFill>
                    <a:srgbClr val="000000"/>
                  </a:solidFill>
                  <a:latin typeface="Times" charset="0"/>
                </a:rPr>
                <a:t>Developer:</a:t>
              </a:r>
              <a:endParaRPr lang="en-CA" sz="2400">
                <a:latin typeface="Times" charset="0"/>
              </a:endParaRPr>
            </a:p>
          </p:txBody>
        </p:sp>
        <p:sp>
          <p:nvSpPr>
            <p:cNvPr id="56328" name="Rectangle 8"/>
            <p:cNvSpPr>
              <a:spLocks noChangeArrowheads="1"/>
            </p:cNvSpPr>
            <p:nvPr/>
          </p:nvSpPr>
          <p:spPr bwMode="auto">
            <a:xfrm>
              <a:off x="1763" y="2669"/>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 </a:t>
              </a:r>
              <a:endParaRPr lang="en-CA" sz="2400">
                <a:latin typeface="Times" charset="0"/>
              </a:endParaRPr>
            </a:p>
          </p:txBody>
        </p:sp>
        <p:sp>
          <p:nvSpPr>
            <p:cNvPr id="56329" name="Rectangle 9"/>
            <p:cNvSpPr>
              <a:spLocks noChangeArrowheads="1"/>
            </p:cNvSpPr>
            <p:nvPr/>
          </p:nvSpPr>
          <p:spPr bwMode="auto">
            <a:xfrm>
              <a:off x="1024" y="2858"/>
              <a:ext cx="9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easy to design; </a:t>
              </a:r>
              <a:endParaRPr lang="en-CA" sz="2400">
                <a:latin typeface="Times" charset="0"/>
              </a:endParaRPr>
            </a:p>
          </p:txBody>
        </p:sp>
        <p:sp>
          <p:nvSpPr>
            <p:cNvPr id="56330" name="Rectangle 10"/>
            <p:cNvSpPr>
              <a:spLocks noChangeArrowheads="1"/>
            </p:cNvSpPr>
            <p:nvPr/>
          </p:nvSpPr>
          <p:spPr bwMode="auto">
            <a:xfrm>
              <a:off x="1024" y="3047"/>
              <a:ext cx="11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easy to maintain; </a:t>
              </a:r>
              <a:endParaRPr lang="en-CA" sz="2400">
                <a:latin typeface="Times" charset="0"/>
              </a:endParaRPr>
            </a:p>
          </p:txBody>
        </p:sp>
        <p:sp>
          <p:nvSpPr>
            <p:cNvPr id="56331" name="Rectangle 11"/>
            <p:cNvSpPr>
              <a:spLocks noChangeArrowheads="1"/>
            </p:cNvSpPr>
            <p:nvPr/>
          </p:nvSpPr>
          <p:spPr bwMode="auto">
            <a:xfrm>
              <a:off x="1024" y="3237"/>
              <a:ext cx="1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easy to reuse its parts</a:t>
              </a:r>
              <a:endParaRPr lang="en-CA" sz="2400">
                <a:latin typeface="Times" charset="0"/>
              </a:endParaRPr>
            </a:p>
          </p:txBody>
        </p:sp>
        <p:sp>
          <p:nvSpPr>
            <p:cNvPr id="56332" name="Rectangle 12"/>
            <p:cNvSpPr>
              <a:spLocks noChangeArrowheads="1"/>
            </p:cNvSpPr>
            <p:nvPr/>
          </p:nvSpPr>
          <p:spPr bwMode="auto">
            <a:xfrm>
              <a:off x="3243" y="838"/>
              <a:ext cx="4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b="1">
                  <a:solidFill>
                    <a:srgbClr val="000000"/>
                  </a:solidFill>
                  <a:latin typeface="Times" charset="0"/>
                </a:rPr>
                <a:t>User: </a:t>
              </a:r>
              <a:endParaRPr lang="en-CA" sz="2400">
                <a:latin typeface="Times" charset="0"/>
              </a:endParaRPr>
            </a:p>
          </p:txBody>
        </p:sp>
        <p:sp>
          <p:nvSpPr>
            <p:cNvPr id="56333" name="Rectangle 13"/>
            <p:cNvSpPr>
              <a:spLocks noChangeArrowheads="1"/>
            </p:cNvSpPr>
            <p:nvPr/>
          </p:nvSpPr>
          <p:spPr bwMode="auto">
            <a:xfrm>
              <a:off x="3243" y="1028"/>
              <a:ext cx="89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easy to learn; </a:t>
              </a:r>
              <a:endParaRPr lang="en-CA" sz="2400">
                <a:latin typeface="Times" charset="0"/>
              </a:endParaRPr>
            </a:p>
          </p:txBody>
        </p:sp>
        <p:sp>
          <p:nvSpPr>
            <p:cNvPr id="56334" name="Rectangle 14"/>
            <p:cNvSpPr>
              <a:spLocks noChangeArrowheads="1"/>
            </p:cNvSpPr>
            <p:nvPr/>
          </p:nvSpPr>
          <p:spPr bwMode="auto">
            <a:xfrm>
              <a:off x="3243" y="1217"/>
              <a:ext cx="10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efficient to use; </a:t>
              </a:r>
              <a:endParaRPr lang="en-CA" sz="2400">
                <a:latin typeface="Times" charset="0"/>
              </a:endParaRPr>
            </a:p>
          </p:txBody>
        </p:sp>
        <p:sp>
          <p:nvSpPr>
            <p:cNvPr id="56335" name="Rectangle 15"/>
            <p:cNvSpPr>
              <a:spLocks noChangeArrowheads="1"/>
            </p:cNvSpPr>
            <p:nvPr/>
          </p:nvSpPr>
          <p:spPr bwMode="auto">
            <a:xfrm>
              <a:off x="3243" y="1406"/>
              <a:ext cx="12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helps get work done</a:t>
              </a:r>
              <a:endParaRPr lang="en-CA" sz="2400">
                <a:latin typeface="Times" charset="0"/>
              </a:endParaRPr>
            </a:p>
          </p:txBody>
        </p:sp>
        <p:sp>
          <p:nvSpPr>
            <p:cNvPr id="56336" name="Rectangle 16"/>
            <p:cNvSpPr>
              <a:spLocks noChangeArrowheads="1"/>
            </p:cNvSpPr>
            <p:nvPr/>
          </p:nvSpPr>
          <p:spPr bwMode="auto">
            <a:xfrm>
              <a:off x="1024" y="775"/>
              <a:ext cx="7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b="1">
                  <a:solidFill>
                    <a:srgbClr val="000000"/>
                  </a:solidFill>
                  <a:latin typeface="Times" charset="0"/>
                </a:rPr>
                <a:t>Customer:</a:t>
              </a:r>
              <a:endParaRPr lang="en-CA" sz="2400">
                <a:latin typeface="Times" charset="0"/>
              </a:endParaRPr>
            </a:p>
          </p:txBody>
        </p:sp>
        <p:sp>
          <p:nvSpPr>
            <p:cNvPr id="56337" name="Rectangle 17"/>
            <p:cNvSpPr>
              <a:spLocks noChangeArrowheads="1"/>
            </p:cNvSpPr>
            <p:nvPr/>
          </p:nvSpPr>
          <p:spPr bwMode="auto">
            <a:xfrm>
              <a:off x="1748" y="775"/>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 </a:t>
              </a:r>
              <a:endParaRPr lang="en-CA" sz="2400">
                <a:latin typeface="Times" charset="0"/>
              </a:endParaRPr>
            </a:p>
          </p:txBody>
        </p:sp>
        <p:sp>
          <p:nvSpPr>
            <p:cNvPr id="56338" name="Rectangle 18"/>
            <p:cNvSpPr>
              <a:spLocks noChangeArrowheads="1"/>
            </p:cNvSpPr>
            <p:nvPr/>
          </p:nvSpPr>
          <p:spPr bwMode="auto">
            <a:xfrm>
              <a:off x="1024" y="964"/>
              <a:ext cx="12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solves problems at </a:t>
              </a:r>
              <a:endParaRPr lang="en-CA" sz="2400">
                <a:latin typeface="Times" charset="0"/>
              </a:endParaRPr>
            </a:p>
          </p:txBody>
        </p:sp>
        <p:sp>
          <p:nvSpPr>
            <p:cNvPr id="56339" name="Rectangle 19"/>
            <p:cNvSpPr>
              <a:spLocks noChangeArrowheads="1"/>
            </p:cNvSpPr>
            <p:nvPr/>
          </p:nvSpPr>
          <p:spPr bwMode="auto">
            <a:xfrm>
              <a:off x="1024" y="1154"/>
              <a:ext cx="136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an acceptable cost in </a:t>
              </a:r>
              <a:endParaRPr lang="en-CA" sz="2400">
                <a:latin typeface="Times" charset="0"/>
              </a:endParaRPr>
            </a:p>
          </p:txBody>
        </p:sp>
        <p:sp>
          <p:nvSpPr>
            <p:cNvPr id="56340" name="Rectangle 20"/>
            <p:cNvSpPr>
              <a:spLocks noChangeArrowheads="1"/>
            </p:cNvSpPr>
            <p:nvPr/>
          </p:nvSpPr>
          <p:spPr bwMode="auto">
            <a:xfrm>
              <a:off x="1024" y="1343"/>
              <a:ext cx="16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terms of money paid and </a:t>
              </a:r>
              <a:endParaRPr lang="en-CA" sz="2400">
                <a:latin typeface="Times" charset="0"/>
              </a:endParaRPr>
            </a:p>
          </p:txBody>
        </p:sp>
        <p:sp>
          <p:nvSpPr>
            <p:cNvPr id="56341" name="Rectangle 21"/>
            <p:cNvSpPr>
              <a:spLocks noChangeArrowheads="1"/>
            </p:cNvSpPr>
            <p:nvPr/>
          </p:nvSpPr>
          <p:spPr bwMode="auto">
            <a:xfrm>
              <a:off x="1024" y="1533"/>
              <a:ext cx="9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resources used</a:t>
              </a:r>
              <a:endParaRPr lang="en-CA" sz="2400">
                <a:latin typeface="Times" charset="0"/>
              </a:endParaRPr>
            </a:p>
          </p:txBody>
        </p:sp>
        <p:sp>
          <p:nvSpPr>
            <p:cNvPr id="56342" name="Rectangle 22"/>
            <p:cNvSpPr>
              <a:spLocks noChangeArrowheads="1"/>
            </p:cNvSpPr>
            <p:nvPr/>
          </p:nvSpPr>
          <p:spPr bwMode="auto">
            <a:xfrm>
              <a:off x="3243" y="2621"/>
              <a:ext cx="159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b="1">
                  <a:solidFill>
                    <a:srgbClr val="000000"/>
                  </a:solidFill>
                  <a:latin typeface="Times" charset="0"/>
                </a:rPr>
                <a:t>Development manager:</a:t>
              </a:r>
              <a:endParaRPr lang="en-CA" sz="2400">
                <a:latin typeface="Times" charset="0"/>
              </a:endParaRPr>
            </a:p>
          </p:txBody>
        </p:sp>
        <p:sp>
          <p:nvSpPr>
            <p:cNvPr id="56343" name="Rectangle 23"/>
            <p:cNvSpPr>
              <a:spLocks noChangeArrowheads="1"/>
            </p:cNvSpPr>
            <p:nvPr/>
          </p:nvSpPr>
          <p:spPr bwMode="auto">
            <a:xfrm>
              <a:off x="4817" y="2621"/>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 </a:t>
              </a:r>
              <a:endParaRPr lang="en-CA" sz="2400">
                <a:latin typeface="Times" charset="0"/>
              </a:endParaRPr>
            </a:p>
          </p:txBody>
        </p:sp>
        <p:sp>
          <p:nvSpPr>
            <p:cNvPr id="56344" name="Rectangle 24"/>
            <p:cNvSpPr>
              <a:spLocks noChangeArrowheads="1"/>
            </p:cNvSpPr>
            <p:nvPr/>
          </p:nvSpPr>
          <p:spPr bwMode="auto">
            <a:xfrm>
              <a:off x="3243" y="2811"/>
              <a:ext cx="96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sells more and </a:t>
              </a:r>
              <a:endParaRPr lang="en-CA" sz="2400">
                <a:latin typeface="Times" charset="0"/>
              </a:endParaRPr>
            </a:p>
          </p:txBody>
        </p:sp>
        <p:sp>
          <p:nvSpPr>
            <p:cNvPr id="56345" name="Rectangle 25"/>
            <p:cNvSpPr>
              <a:spLocks noChangeArrowheads="1"/>
            </p:cNvSpPr>
            <p:nvPr/>
          </p:nvSpPr>
          <p:spPr bwMode="auto">
            <a:xfrm>
              <a:off x="3243" y="3000"/>
              <a:ext cx="11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pleases customers </a:t>
              </a:r>
              <a:endParaRPr lang="en-CA" sz="2400">
                <a:latin typeface="Times" charset="0"/>
              </a:endParaRPr>
            </a:p>
          </p:txBody>
        </p:sp>
        <p:sp>
          <p:nvSpPr>
            <p:cNvPr id="56346" name="Rectangle 26"/>
            <p:cNvSpPr>
              <a:spLocks noChangeArrowheads="1"/>
            </p:cNvSpPr>
            <p:nvPr/>
          </p:nvSpPr>
          <p:spPr bwMode="auto">
            <a:xfrm>
              <a:off x="3243" y="3190"/>
              <a:ext cx="11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while costing less </a:t>
              </a:r>
              <a:endParaRPr lang="en-CA" sz="2400">
                <a:latin typeface="Times" charset="0"/>
              </a:endParaRPr>
            </a:p>
          </p:txBody>
        </p:sp>
        <p:sp>
          <p:nvSpPr>
            <p:cNvPr id="56347" name="Rectangle 27"/>
            <p:cNvSpPr>
              <a:spLocks noChangeArrowheads="1"/>
            </p:cNvSpPr>
            <p:nvPr/>
          </p:nvSpPr>
          <p:spPr bwMode="auto">
            <a:xfrm>
              <a:off x="3243" y="3379"/>
              <a:ext cx="15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2000">
                  <a:solidFill>
                    <a:srgbClr val="000000"/>
                  </a:solidFill>
                  <a:latin typeface="Times" charset="0"/>
                </a:rPr>
                <a:t>to develop and maintain</a:t>
              </a:r>
              <a:endParaRPr lang="en-CA" sz="2400">
                <a:latin typeface="Times" charset="0"/>
              </a:endParaRPr>
            </a:p>
          </p:txBody>
        </p:sp>
        <p:sp>
          <p:nvSpPr>
            <p:cNvPr id="56348" name="Arc 28"/>
            <p:cNvSpPr>
              <a:spLocks/>
            </p:cNvSpPr>
            <p:nvPr/>
          </p:nvSpPr>
          <p:spPr bwMode="auto">
            <a:xfrm>
              <a:off x="2084" y="1639"/>
              <a:ext cx="141" cy="188"/>
            </a:xfrm>
            <a:custGeom>
              <a:avLst/>
              <a:gdLst>
                <a:gd name="T0" fmla="*/ 0 w 16138"/>
                <a:gd name="T1" fmla="*/ 0 h 21416"/>
                <a:gd name="T2" fmla="*/ 0 w 16138"/>
                <a:gd name="T3" fmla="*/ 0 h 21416"/>
                <a:gd name="T4" fmla="*/ 0 w 16138"/>
                <a:gd name="T5" fmla="*/ 0 h 21416"/>
                <a:gd name="T6" fmla="*/ 0 60000 65536"/>
                <a:gd name="T7" fmla="*/ 0 60000 65536"/>
                <a:gd name="T8" fmla="*/ 0 60000 65536"/>
                <a:gd name="T9" fmla="*/ 0 w 16138"/>
                <a:gd name="T10" fmla="*/ 0 h 21416"/>
                <a:gd name="T11" fmla="*/ 16138 w 16138"/>
                <a:gd name="T12" fmla="*/ 21416 h 21416"/>
              </a:gdLst>
              <a:ahLst/>
              <a:cxnLst>
                <a:cxn ang="T6">
                  <a:pos x="T0" y="T1"/>
                </a:cxn>
                <a:cxn ang="T7">
                  <a:pos x="T2" y="T3"/>
                </a:cxn>
                <a:cxn ang="T8">
                  <a:pos x="T4" y="T5"/>
                </a:cxn>
              </a:cxnLst>
              <a:rect l="T9" t="T10" r="T11" b="T12"/>
              <a:pathLst>
                <a:path w="16138" h="21416" fill="none" extrusionOk="0">
                  <a:moveTo>
                    <a:pt x="16138" y="14357"/>
                  </a:moveTo>
                  <a:cubicBezTo>
                    <a:pt x="12688" y="18234"/>
                    <a:pt x="7957" y="20740"/>
                    <a:pt x="2812" y="21416"/>
                  </a:cubicBezTo>
                </a:path>
                <a:path w="16138" h="21416" stroke="0" extrusionOk="0">
                  <a:moveTo>
                    <a:pt x="16138" y="14357"/>
                  </a:moveTo>
                  <a:cubicBezTo>
                    <a:pt x="12688" y="18234"/>
                    <a:pt x="7957" y="20740"/>
                    <a:pt x="2812" y="21416"/>
                  </a:cubicBezTo>
                  <a:lnTo>
                    <a:pt x="0" y="0"/>
                  </a:lnTo>
                  <a:lnTo>
                    <a:pt x="16138" y="143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Line 29"/>
            <p:cNvSpPr>
              <a:spLocks noChangeShapeType="1"/>
            </p:cNvSpPr>
            <p:nvPr/>
          </p:nvSpPr>
          <p:spPr bwMode="auto">
            <a:xfrm>
              <a:off x="2162" y="1780"/>
              <a:ext cx="142" cy="28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0" name="Arc 30"/>
            <p:cNvSpPr>
              <a:spLocks/>
            </p:cNvSpPr>
            <p:nvPr/>
          </p:nvSpPr>
          <p:spPr bwMode="auto">
            <a:xfrm>
              <a:off x="1795" y="2641"/>
              <a:ext cx="183" cy="155"/>
            </a:xfrm>
            <a:custGeom>
              <a:avLst/>
              <a:gdLst>
                <a:gd name="T0" fmla="*/ 0 w 20901"/>
                <a:gd name="T1" fmla="*/ 0 h 17669"/>
                <a:gd name="T2" fmla="*/ 0 w 20901"/>
                <a:gd name="T3" fmla="*/ 0 h 17669"/>
                <a:gd name="T4" fmla="*/ 0 w 20901"/>
                <a:gd name="T5" fmla="*/ 0 h 17669"/>
                <a:gd name="T6" fmla="*/ 0 60000 65536"/>
                <a:gd name="T7" fmla="*/ 0 60000 65536"/>
                <a:gd name="T8" fmla="*/ 0 60000 65536"/>
                <a:gd name="T9" fmla="*/ 0 w 20901"/>
                <a:gd name="T10" fmla="*/ 0 h 17669"/>
                <a:gd name="T11" fmla="*/ 20901 w 20901"/>
                <a:gd name="T12" fmla="*/ 17669 h 17669"/>
              </a:gdLst>
              <a:ahLst/>
              <a:cxnLst>
                <a:cxn ang="T6">
                  <a:pos x="T0" y="T1"/>
                </a:cxn>
                <a:cxn ang="T7">
                  <a:pos x="T2" y="T3"/>
                </a:cxn>
                <a:cxn ang="T8">
                  <a:pos x="T4" y="T5"/>
                </a:cxn>
              </a:cxnLst>
              <a:rect l="T9" t="T10" r="T11" b="T12"/>
              <a:pathLst>
                <a:path w="20901" h="17669" fill="none" extrusionOk="0">
                  <a:moveTo>
                    <a:pt x="12424" y="0"/>
                  </a:moveTo>
                  <a:cubicBezTo>
                    <a:pt x="16607" y="2941"/>
                    <a:pt x="19610" y="7271"/>
                    <a:pt x="20901" y="12218"/>
                  </a:cubicBezTo>
                </a:path>
                <a:path w="20901" h="17669" stroke="0" extrusionOk="0">
                  <a:moveTo>
                    <a:pt x="12424" y="0"/>
                  </a:moveTo>
                  <a:cubicBezTo>
                    <a:pt x="16607" y="2941"/>
                    <a:pt x="19610" y="7271"/>
                    <a:pt x="20901" y="12218"/>
                  </a:cubicBezTo>
                  <a:lnTo>
                    <a:pt x="0" y="17669"/>
                  </a:lnTo>
                  <a:lnTo>
                    <a:pt x="124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Line 31"/>
            <p:cNvSpPr>
              <a:spLocks noChangeShapeType="1"/>
            </p:cNvSpPr>
            <p:nvPr/>
          </p:nvSpPr>
          <p:spPr bwMode="auto">
            <a:xfrm flipH="1">
              <a:off x="1937" y="2464"/>
              <a:ext cx="330" cy="2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2" name="Arc 32"/>
            <p:cNvSpPr>
              <a:spLocks/>
            </p:cNvSpPr>
            <p:nvPr/>
          </p:nvSpPr>
          <p:spPr bwMode="auto">
            <a:xfrm>
              <a:off x="3038" y="2615"/>
              <a:ext cx="158" cy="181"/>
            </a:xfrm>
            <a:custGeom>
              <a:avLst/>
              <a:gdLst>
                <a:gd name="T0" fmla="*/ 0 w 18117"/>
                <a:gd name="T1" fmla="*/ 0 h 20653"/>
                <a:gd name="T2" fmla="*/ 0 w 18117"/>
                <a:gd name="T3" fmla="*/ 0 h 20653"/>
                <a:gd name="T4" fmla="*/ 0 w 18117"/>
                <a:gd name="T5" fmla="*/ 0 h 20653"/>
                <a:gd name="T6" fmla="*/ 0 60000 65536"/>
                <a:gd name="T7" fmla="*/ 0 60000 65536"/>
                <a:gd name="T8" fmla="*/ 0 60000 65536"/>
                <a:gd name="T9" fmla="*/ 0 w 18117"/>
                <a:gd name="T10" fmla="*/ 0 h 20653"/>
                <a:gd name="T11" fmla="*/ 18117 w 18117"/>
                <a:gd name="T12" fmla="*/ 20653 h 20653"/>
              </a:gdLst>
              <a:ahLst/>
              <a:cxnLst>
                <a:cxn ang="T6">
                  <a:pos x="T0" y="T1"/>
                </a:cxn>
                <a:cxn ang="T7">
                  <a:pos x="T2" y="T3"/>
                </a:cxn>
                <a:cxn ang="T8">
                  <a:pos x="T4" y="T5"/>
                </a:cxn>
              </a:cxnLst>
              <a:rect l="T9" t="T10" r="T11" b="T12"/>
              <a:pathLst>
                <a:path w="18117" h="20653" fill="none" extrusionOk="0">
                  <a:moveTo>
                    <a:pt x="0" y="8891"/>
                  </a:moveTo>
                  <a:cubicBezTo>
                    <a:pt x="2763" y="4634"/>
                    <a:pt x="6938" y="1486"/>
                    <a:pt x="11791" y="0"/>
                  </a:cubicBezTo>
                </a:path>
                <a:path w="18117" h="20653" stroke="0" extrusionOk="0">
                  <a:moveTo>
                    <a:pt x="0" y="8891"/>
                  </a:moveTo>
                  <a:cubicBezTo>
                    <a:pt x="2763" y="4634"/>
                    <a:pt x="6938" y="1486"/>
                    <a:pt x="11791" y="0"/>
                  </a:cubicBezTo>
                  <a:lnTo>
                    <a:pt x="18117" y="20653"/>
                  </a:lnTo>
                  <a:lnTo>
                    <a:pt x="0" y="88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3" name="Line 33"/>
            <p:cNvSpPr>
              <a:spLocks noChangeShapeType="1"/>
            </p:cNvSpPr>
            <p:nvPr/>
          </p:nvSpPr>
          <p:spPr bwMode="auto">
            <a:xfrm>
              <a:off x="2959" y="2480"/>
              <a:ext cx="126" cy="17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4" name="Arc 34"/>
            <p:cNvSpPr>
              <a:spLocks/>
            </p:cNvSpPr>
            <p:nvPr/>
          </p:nvSpPr>
          <p:spPr bwMode="auto">
            <a:xfrm>
              <a:off x="3103" y="1716"/>
              <a:ext cx="170" cy="174"/>
            </a:xfrm>
            <a:custGeom>
              <a:avLst/>
              <a:gdLst>
                <a:gd name="T0" fmla="*/ 0 w 19450"/>
                <a:gd name="T1" fmla="*/ 0 h 19777"/>
                <a:gd name="T2" fmla="*/ 0 w 19450"/>
                <a:gd name="T3" fmla="*/ 0 h 19777"/>
                <a:gd name="T4" fmla="*/ 0 w 19450"/>
                <a:gd name="T5" fmla="*/ 0 h 19777"/>
                <a:gd name="T6" fmla="*/ 0 60000 65536"/>
                <a:gd name="T7" fmla="*/ 0 60000 65536"/>
                <a:gd name="T8" fmla="*/ 0 60000 65536"/>
                <a:gd name="T9" fmla="*/ 0 w 19450"/>
                <a:gd name="T10" fmla="*/ 0 h 19777"/>
                <a:gd name="T11" fmla="*/ 19450 w 19450"/>
                <a:gd name="T12" fmla="*/ 19777 h 19777"/>
              </a:gdLst>
              <a:ahLst/>
              <a:cxnLst>
                <a:cxn ang="T6">
                  <a:pos x="T0" y="T1"/>
                </a:cxn>
                <a:cxn ang="T7">
                  <a:pos x="T2" y="T3"/>
                </a:cxn>
                <a:cxn ang="T8">
                  <a:pos x="T4" y="T5"/>
                </a:cxn>
              </a:cxnLst>
              <a:rect l="T9" t="T10" r="T11" b="T12"/>
              <a:pathLst>
                <a:path w="19450" h="19777" fill="none" extrusionOk="0">
                  <a:moveTo>
                    <a:pt x="10764" y="19776"/>
                  </a:moveTo>
                  <a:cubicBezTo>
                    <a:pt x="6054" y="17708"/>
                    <a:pt x="2237" y="14026"/>
                    <a:pt x="0" y="9394"/>
                  </a:cubicBezTo>
                </a:path>
                <a:path w="19450" h="19777" stroke="0" extrusionOk="0">
                  <a:moveTo>
                    <a:pt x="10764" y="19776"/>
                  </a:moveTo>
                  <a:cubicBezTo>
                    <a:pt x="6054" y="17708"/>
                    <a:pt x="2237" y="14026"/>
                    <a:pt x="0" y="9394"/>
                  </a:cubicBezTo>
                  <a:lnTo>
                    <a:pt x="19450" y="0"/>
                  </a:lnTo>
                  <a:lnTo>
                    <a:pt x="10764" y="197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5" name="Line 35"/>
            <p:cNvSpPr>
              <a:spLocks noChangeShapeType="1"/>
            </p:cNvSpPr>
            <p:nvPr/>
          </p:nvSpPr>
          <p:spPr bwMode="auto">
            <a:xfrm flipH="1">
              <a:off x="2958" y="1826"/>
              <a:ext cx="189" cy="2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349BCAC-9488-8A4A-B892-C271474E4D99}" type="datetime1">
              <a:rPr lang="en-US" sz="1200"/>
              <a:pPr/>
              <a:t>9/4/19</a:t>
            </a:fld>
            <a:endParaRPr lang="en-US" sz="1200"/>
          </a:p>
        </p:txBody>
      </p:sp>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AA86AD6-6493-4349-A4DA-4D3D771E2824}" type="slidenum">
              <a:rPr lang="en-US" sz="1200"/>
              <a:pPr/>
              <a:t>23</a:t>
            </a:fld>
            <a:endParaRPr lang="en-US" sz="1200"/>
          </a:p>
        </p:txBody>
      </p:sp>
      <p:sp>
        <p:nvSpPr>
          <p:cNvPr id="5837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Quality: Conflicts and Objectives</a:t>
            </a:r>
          </a:p>
        </p:txBody>
      </p:sp>
      <p:sp>
        <p:nvSpPr>
          <p:cNvPr id="58373" name="Rectangle 3"/>
          <p:cNvSpPr>
            <a:spLocks noGrp="1" noChangeArrowheads="1"/>
          </p:cNvSpPr>
          <p:nvPr>
            <p:ph type="body" idx="1"/>
          </p:nvPr>
        </p:nvSpPr>
        <p:spPr/>
        <p:txBody>
          <a:bodyPr/>
          <a:lstStyle/>
          <a:p>
            <a:pPr eaLnBrk="1" hangingPunct="1">
              <a:lnSpc>
                <a:spcPct val="90000"/>
              </a:lnSpc>
            </a:pPr>
            <a:r>
              <a:rPr lang="en-US" sz="2400">
                <a:latin typeface="Verdana" charset="0"/>
                <a:ea typeface="ＭＳ Ｐゴシック" charset="0"/>
                <a:cs typeface="ＭＳ Ｐゴシック" charset="0"/>
              </a:rPr>
              <a:t>The different qualities can conflict</a:t>
            </a:r>
          </a:p>
          <a:p>
            <a:pPr lvl="1" eaLnBrk="1" hangingPunct="1">
              <a:lnSpc>
                <a:spcPct val="90000"/>
              </a:lnSpc>
            </a:pPr>
            <a:r>
              <a:rPr lang="en-US" sz="2000">
                <a:latin typeface="Verdana" charset="0"/>
                <a:ea typeface="ＭＳ Ｐゴシック" charset="0"/>
              </a:rPr>
              <a:t>Increasing efficiency can reduce maintainability or reusability</a:t>
            </a:r>
          </a:p>
          <a:p>
            <a:pPr lvl="1" eaLnBrk="1" hangingPunct="1">
              <a:lnSpc>
                <a:spcPct val="90000"/>
              </a:lnSpc>
            </a:pPr>
            <a:r>
              <a:rPr lang="en-US" sz="2000">
                <a:latin typeface="Verdana" charset="0"/>
                <a:ea typeface="ＭＳ Ｐゴシック" charset="0"/>
              </a:rPr>
              <a:t>Increasing usability can reduce efficiency</a:t>
            </a:r>
          </a:p>
          <a:p>
            <a:pPr eaLnBrk="1" hangingPunct="1">
              <a:lnSpc>
                <a:spcPct val="90000"/>
              </a:lnSpc>
            </a:pPr>
            <a:r>
              <a:rPr lang="en-US" sz="2400">
                <a:latin typeface="Verdana" charset="0"/>
                <a:ea typeface="ＭＳ Ｐゴシック" charset="0"/>
                <a:cs typeface="ＭＳ Ｐゴシック" charset="0"/>
              </a:rPr>
              <a:t>Setting objectives for quality is a key engineering activity</a:t>
            </a:r>
          </a:p>
          <a:p>
            <a:pPr lvl="1" eaLnBrk="1" hangingPunct="1">
              <a:lnSpc>
                <a:spcPct val="90000"/>
              </a:lnSpc>
            </a:pPr>
            <a:r>
              <a:rPr lang="en-US" sz="2000">
                <a:latin typeface="Verdana" charset="0"/>
                <a:ea typeface="ＭＳ Ｐゴシック" charset="0"/>
              </a:rPr>
              <a:t>You then design to meet the objectives</a:t>
            </a:r>
          </a:p>
          <a:p>
            <a:pPr lvl="1" eaLnBrk="1" hangingPunct="1">
              <a:lnSpc>
                <a:spcPct val="90000"/>
              </a:lnSpc>
            </a:pPr>
            <a:r>
              <a:rPr lang="en-US" sz="2000">
                <a:latin typeface="Verdana" charset="0"/>
                <a:ea typeface="ＭＳ Ｐゴシック" charset="0"/>
              </a:rPr>
              <a:t>Avoids </a:t>
            </a:r>
            <a:r>
              <a:rPr lang="ja-JP" altLang="en-US" sz="2000">
                <a:latin typeface="Verdana" charset="0"/>
                <a:ea typeface="ＭＳ Ｐゴシック" charset="0"/>
              </a:rPr>
              <a:t>‘</a:t>
            </a:r>
            <a:r>
              <a:rPr lang="en-US" altLang="ja-JP" sz="2000">
                <a:latin typeface="Verdana" charset="0"/>
                <a:ea typeface="ＭＳ Ｐゴシック" charset="0"/>
              </a:rPr>
              <a:t>over-engineering</a:t>
            </a:r>
            <a:r>
              <a:rPr lang="ja-JP" altLang="en-US" sz="2000">
                <a:latin typeface="Verdana" charset="0"/>
                <a:ea typeface="ＭＳ Ｐゴシック" charset="0"/>
              </a:rPr>
              <a:t>’</a:t>
            </a:r>
            <a:r>
              <a:rPr lang="en-US" altLang="ja-JP" sz="2000">
                <a:latin typeface="Verdana" charset="0"/>
                <a:ea typeface="ＭＳ Ｐゴシック" charset="0"/>
              </a:rPr>
              <a:t> which wastes money</a:t>
            </a:r>
          </a:p>
          <a:p>
            <a:pPr eaLnBrk="1" hangingPunct="1">
              <a:lnSpc>
                <a:spcPct val="90000"/>
              </a:lnSpc>
            </a:pPr>
            <a:r>
              <a:rPr lang="en-US" sz="2400">
                <a:latin typeface="Verdana" charset="0"/>
                <a:ea typeface="ＭＳ Ｐゴシック" charset="0"/>
                <a:cs typeface="ＭＳ Ｐゴシック" charset="0"/>
              </a:rPr>
              <a:t>Optimizing is also sometimes necessary</a:t>
            </a:r>
          </a:p>
          <a:p>
            <a:pPr lvl="1" eaLnBrk="1" hangingPunct="1">
              <a:lnSpc>
                <a:spcPct val="90000"/>
              </a:lnSpc>
            </a:pPr>
            <a:r>
              <a:rPr lang="en-US" sz="2000">
                <a:latin typeface="Verdana" charset="0"/>
                <a:ea typeface="ＭＳ Ｐゴシック" charset="0"/>
              </a:rPr>
              <a:t>Example: obtain the highest possible reliability using a fixed budget</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A02198D-C5B6-F346-8947-69F66FE79F15}" type="datetime1">
              <a:rPr lang="en-US" sz="1200"/>
              <a:pPr/>
              <a:t>9/4/19</a:t>
            </a:fld>
            <a:endParaRPr lang="en-US" sz="1200"/>
          </a:p>
        </p:txBody>
      </p:sp>
      <p:sp>
        <p:nvSpPr>
          <p:cNvPr id="645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645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BD87A52-1747-DE48-96F5-E483688D969F}" type="slidenum">
              <a:rPr lang="en-US" sz="1200"/>
              <a:pPr/>
              <a:t>24</a:t>
            </a:fld>
            <a:endParaRPr lang="en-US" sz="1200"/>
          </a:p>
        </p:txBody>
      </p:sp>
      <p:sp>
        <p:nvSpPr>
          <p:cNvPr id="64516" name="Text Box 2"/>
          <p:cNvSpPr txBox="1">
            <a:spLocks noChangeArrowheads="1"/>
          </p:cNvSpPr>
          <p:nvPr/>
        </p:nvSpPr>
        <p:spPr bwMode="auto">
          <a:xfrm>
            <a:off x="1219200" y="457200"/>
            <a:ext cx="7391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4000" b="1">
                <a:solidFill>
                  <a:schemeClr val="tx2"/>
                </a:solidFill>
                <a:latin typeface="Times New Roman" charset="0"/>
              </a:rPr>
              <a:t>The   4P  Model</a:t>
            </a:r>
          </a:p>
        </p:txBody>
      </p:sp>
      <p:sp>
        <p:nvSpPr>
          <p:cNvPr id="64517" name="Text Box 3"/>
          <p:cNvSpPr txBox="1">
            <a:spLocks noChangeArrowheads="1"/>
          </p:cNvSpPr>
          <p:nvPr/>
        </p:nvSpPr>
        <p:spPr bwMode="auto">
          <a:xfrm>
            <a:off x="762000" y="1568450"/>
            <a:ext cx="7696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Software Engineering involves …</a:t>
            </a:r>
          </a:p>
        </p:txBody>
      </p:sp>
      <p:sp>
        <p:nvSpPr>
          <p:cNvPr id="64518" name="Text Box 4"/>
          <p:cNvSpPr txBox="1">
            <a:spLocks noChangeArrowheads="1"/>
          </p:cNvSpPr>
          <p:nvPr/>
        </p:nvSpPr>
        <p:spPr bwMode="auto">
          <a:xfrm>
            <a:off x="990600" y="32766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Process</a:t>
            </a:r>
          </a:p>
        </p:txBody>
      </p:sp>
      <p:sp>
        <p:nvSpPr>
          <p:cNvPr id="64519" name="Text Box 5"/>
          <p:cNvSpPr txBox="1">
            <a:spLocks noChangeArrowheads="1"/>
          </p:cNvSpPr>
          <p:nvPr/>
        </p:nvSpPr>
        <p:spPr bwMode="auto">
          <a:xfrm>
            <a:off x="990600" y="2438400"/>
            <a:ext cx="327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Product</a:t>
            </a:r>
          </a:p>
        </p:txBody>
      </p:sp>
      <p:sp>
        <p:nvSpPr>
          <p:cNvPr id="64520" name="Text Box 6"/>
          <p:cNvSpPr txBox="1">
            <a:spLocks noChangeArrowheads="1"/>
          </p:cNvSpPr>
          <p:nvPr/>
        </p:nvSpPr>
        <p:spPr bwMode="auto">
          <a:xfrm>
            <a:off x="990600" y="40386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People</a:t>
            </a:r>
          </a:p>
        </p:txBody>
      </p:sp>
      <p:sp>
        <p:nvSpPr>
          <p:cNvPr id="64521" name="Text Box 7"/>
          <p:cNvSpPr txBox="1">
            <a:spLocks noChangeArrowheads="1"/>
          </p:cNvSpPr>
          <p:nvPr/>
        </p:nvSpPr>
        <p:spPr bwMode="auto">
          <a:xfrm>
            <a:off x="990600" y="4800600"/>
            <a:ext cx="3733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Project</a:t>
            </a:r>
          </a:p>
        </p:txBody>
      </p:sp>
      <p:sp>
        <p:nvSpPr>
          <p:cNvPr id="64522" name="Oval 8"/>
          <p:cNvSpPr>
            <a:spLocks noChangeArrowheads="1"/>
          </p:cNvSpPr>
          <p:nvPr/>
        </p:nvSpPr>
        <p:spPr bwMode="auto">
          <a:xfrm>
            <a:off x="4038600" y="2209800"/>
            <a:ext cx="3733800" cy="388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3" name="Oval 9"/>
          <p:cNvSpPr>
            <a:spLocks noChangeArrowheads="1"/>
          </p:cNvSpPr>
          <p:nvPr/>
        </p:nvSpPr>
        <p:spPr bwMode="auto">
          <a:xfrm>
            <a:off x="5257800" y="3505200"/>
            <a:ext cx="1371600" cy="1371600"/>
          </a:xfrm>
          <a:prstGeom prst="ellipse">
            <a:avLst/>
          </a:prstGeom>
          <a:solidFill>
            <a:srgbClr val="FF6600"/>
          </a:solidFill>
          <a:ln w="9525">
            <a:solidFill>
              <a:schemeClr val="tx1"/>
            </a:solidFill>
            <a:round/>
            <a:headEnd/>
            <a:tailEnd/>
          </a:ln>
        </p:spPr>
        <p:txBody>
          <a:bodyPr wrap="none" anchor="ctr"/>
          <a:lstStyle/>
          <a:p>
            <a:endParaRPr lang="en-US"/>
          </a:p>
        </p:txBody>
      </p:sp>
      <p:sp>
        <p:nvSpPr>
          <p:cNvPr id="64524" name="Text Box 10"/>
          <p:cNvSpPr txBox="1">
            <a:spLocks noChangeArrowheads="1"/>
          </p:cNvSpPr>
          <p:nvPr/>
        </p:nvSpPr>
        <p:spPr bwMode="auto">
          <a:xfrm>
            <a:off x="5334000" y="3962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Product</a:t>
            </a:r>
          </a:p>
        </p:txBody>
      </p:sp>
      <p:sp>
        <p:nvSpPr>
          <p:cNvPr id="64525" name="Line 11"/>
          <p:cNvSpPr>
            <a:spLocks noChangeShapeType="1"/>
          </p:cNvSpPr>
          <p:nvPr/>
        </p:nvSpPr>
        <p:spPr bwMode="auto">
          <a:xfrm>
            <a:off x="5867400" y="22098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26" name="Line 12"/>
          <p:cNvSpPr>
            <a:spLocks noChangeShapeType="1"/>
          </p:cNvSpPr>
          <p:nvPr/>
        </p:nvSpPr>
        <p:spPr bwMode="auto">
          <a:xfrm flipH="1">
            <a:off x="4495800" y="4648200"/>
            <a:ext cx="990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27" name="Line 13"/>
          <p:cNvSpPr>
            <a:spLocks noChangeShapeType="1"/>
          </p:cNvSpPr>
          <p:nvPr/>
        </p:nvSpPr>
        <p:spPr bwMode="auto">
          <a:xfrm>
            <a:off x="6629400" y="4419600"/>
            <a:ext cx="838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28" name="Text Box 14"/>
          <p:cNvSpPr txBox="1">
            <a:spLocks noChangeArrowheads="1"/>
          </p:cNvSpPr>
          <p:nvPr/>
        </p:nvSpPr>
        <p:spPr bwMode="auto">
          <a:xfrm>
            <a:off x="4267200" y="3352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People</a:t>
            </a:r>
          </a:p>
        </p:txBody>
      </p:sp>
      <p:sp>
        <p:nvSpPr>
          <p:cNvPr id="64529" name="Text Box 15"/>
          <p:cNvSpPr txBox="1">
            <a:spLocks noChangeArrowheads="1"/>
          </p:cNvSpPr>
          <p:nvPr/>
        </p:nvSpPr>
        <p:spPr bwMode="auto">
          <a:xfrm>
            <a:off x="6172200" y="3048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Process</a:t>
            </a:r>
          </a:p>
        </p:txBody>
      </p:sp>
      <p:sp>
        <p:nvSpPr>
          <p:cNvPr id="64530" name="Text Box 16"/>
          <p:cNvSpPr txBox="1">
            <a:spLocks noChangeArrowheads="1"/>
          </p:cNvSpPr>
          <p:nvPr/>
        </p:nvSpPr>
        <p:spPr bwMode="auto">
          <a:xfrm>
            <a:off x="5334000" y="5257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Project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E3B54F4-E61A-ED49-BE1B-94F88A447C67}" type="datetime1">
              <a:rPr lang="en-US" sz="1200"/>
              <a:pPr/>
              <a:t>9/4/19</a:t>
            </a:fld>
            <a:endParaRPr lang="en-US" sz="1200"/>
          </a:p>
        </p:txBody>
      </p:sp>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BC496C3-C088-7A4E-8E7D-5BA931F0E3C6}" type="slidenum">
              <a:rPr lang="en-US" sz="1200"/>
              <a:pPr/>
              <a:t>25</a:t>
            </a:fld>
            <a:endParaRPr lang="en-US" sz="1200"/>
          </a:p>
        </p:txBody>
      </p:sp>
      <p:sp>
        <p:nvSpPr>
          <p:cNvPr id="6656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Engineering Projects</a:t>
            </a:r>
          </a:p>
        </p:txBody>
      </p:sp>
      <p:sp>
        <p:nvSpPr>
          <p:cNvPr id="66565" name="Rectangle 3"/>
          <p:cNvSpPr>
            <a:spLocks noGrp="1" noChangeArrowheads="1"/>
          </p:cNvSpPr>
          <p:nvPr>
            <p:ph type="body" idx="1"/>
          </p:nvPr>
        </p:nvSpPr>
        <p:spPr/>
        <p:txBody>
          <a:bodyPr/>
          <a:lstStyle/>
          <a:p>
            <a:pPr eaLnBrk="1" hangingPunct="1"/>
            <a:r>
              <a:rPr lang="en-US" sz="2400">
                <a:latin typeface="Verdana" charset="0"/>
                <a:ea typeface="ＭＳ Ｐゴシック" charset="0"/>
                <a:cs typeface="ＭＳ Ｐゴシック" charset="0"/>
              </a:rPr>
              <a:t>Most projects are </a:t>
            </a:r>
            <a:r>
              <a:rPr lang="en-US" sz="2400" i="1">
                <a:latin typeface="Verdana" charset="0"/>
                <a:ea typeface="ＭＳ Ｐゴシック" charset="0"/>
                <a:cs typeface="ＭＳ Ｐゴシック" charset="0"/>
              </a:rPr>
              <a:t>evolutionary</a:t>
            </a:r>
            <a:r>
              <a:rPr lang="en-US" sz="2400">
                <a:latin typeface="Verdana" charset="0"/>
                <a:ea typeface="ＭＳ Ｐゴシック" charset="0"/>
                <a:cs typeface="ＭＳ Ｐゴシック" charset="0"/>
              </a:rPr>
              <a:t> or </a:t>
            </a:r>
            <a:r>
              <a:rPr lang="en-US" sz="2400" i="1">
                <a:latin typeface="Verdana" charset="0"/>
                <a:ea typeface="ＭＳ Ｐゴシック" charset="0"/>
                <a:cs typeface="ＭＳ Ｐゴシック" charset="0"/>
              </a:rPr>
              <a:t>maintenance</a:t>
            </a:r>
            <a:r>
              <a:rPr lang="en-US" sz="2400">
                <a:latin typeface="Verdana" charset="0"/>
                <a:ea typeface="ＭＳ Ｐゴシック" charset="0"/>
                <a:cs typeface="ＭＳ Ｐゴシック" charset="0"/>
              </a:rPr>
              <a:t> projects, involving work on </a:t>
            </a:r>
            <a:r>
              <a:rPr lang="en-US" sz="2400" i="1">
                <a:latin typeface="Verdana" charset="0"/>
                <a:ea typeface="ＭＳ Ｐゴシック" charset="0"/>
                <a:cs typeface="ＭＳ Ｐゴシック" charset="0"/>
              </a:rPr>
              <a:t>legacy</a:t>
            </a:r>
            <a:r>
              <a:rPr lang="en-US" sz="2400">
                <a:latin typeface="Verdana" charset="0"/>
                <a:ea typeface="ＭＳ Ｐゴシック" charset="0"/>
                <a:cs typeface="ＭＳ Ｐゴシック" charset="0"/>
              </a:rPr>
              <a:t> systems</a:t>
            </a:r>
          </a:p>
          <a:p>
            <a:pPr lvl="1" eaLnBrk="1" hangingPunct="1"/>
            <a:r>
              <a:rPr lang="en-US" sz="2000" b="1">
                <a:latin typeface="Verdana" charset="0"/>
                <a:ea typeface="ＭＳ Ｐゴシック" charset="0"/>
              </a:rPr>
              <a:t>Corrective</a:t>
            </a:r>
            <a:r>
              <a:rPr lang="en-US" sz="2000">
                <a:latin typeface="Verdana" charset="0"/>
                <a:ea typeface="ＭＳ Ｐゴシック" charset="0"/>
              </a:rPr>
              <a:t> projects: fixing defects</a:t>
            </a:r>
          </a:p>
          <a:p>
            <a:pPr lvl="1" eaLnBrk="1" hangingPunct="1"/>
            <a:r>
              <a:rPr lang="en-US" sz="2000" b="1">
                <a:latin typeface="Verdana" charset="0"/>
                <a:ea typeface="ＭＳ Ｐゴシック" charset="0"/>
              </a:rPr>
              <a:t>Adaptive </a:t>
            </a:r>
            <a:r>
              <a:rPr lang="en-US" sz="2000">
                <a:latin typeface="Verdana" charset="0"/>
                <a:ea typeface="ＭＳ Ｐゴシック" charset="0"/>
              </a:rPr>
              <a:t>projects: changing the system in response to changes in</a:t>
            </a:r>
          </a:p>
          <a:p>
            <a:pPr lvl="2" eaLnBrk="1" hangingPunct="1"/>
            <a:r>
              <a:rPr lang="en-US" sz="1800">
                <a:latin typeface="Verdana" charset="0"/>
                <a:ea typeface="ＭＳ Ｐゴシック" charset="0"/>
              </a:rPr>
              <a:t>Operating system</a:t>
            </a:r>
          </a:p>
          <a:p>
            <a:pPr lvl="2" eaLnBrk="1" hangingPunct="1"/>
            <a:r>
              <a:rPr lang="en-US" sz="1800">
                <a:latin typeface="Verdana" charset="0"/>
                <a:ea typeface="ＭＳ Ｐゴシック" charset="0"/>
              </a:rPr>
              <a:t>Database</a:t>
            </a:r>
          </a:p>
          <a:p>
            <a:pPr lvl="2" eaLnBrk="1" hangingPunct="1"/>
            <a:r>
              <a:rPr lang="en-US" sz="1800">
                <a:latin typeface="Verdana" charset="0"/>
                <a:ea typeface="ＭＳ Ｐゴシック" charset="0"/>
              </a:rPr>
              <a:t>Rules and regulations</a:t>
            </a:r>
          </a:p>
          <a:p>
            <a:pPr lvl="1" eaLnBrk="1" hangingPunct="1"/>
            <a:r>
              <a:rPr lang="en-US" sz="2000" b="1">
                <a:latin typeface="Verdana" charset="0"/>
                <a:ea typeface="ＭＳ Ｐゴシック" charset="0"/>
              </a:rPr>
              <a:t>Enhancement </a:t>
            </a:r>
            <a:r>
              <a:rPr lang="en-US" sz="2000">
                <a:latin typeface="Verdana" charset="0"/>
                <a:ea typeface="ＭＳ Ｐゴシック" charset="0"/>
              </a:rPr>
              <a:t>projects: adding new features for users</a:t>
            </a:r>
          </a:p>
          <a:p>
            <a:pPr lvl="1" eaLnBrk="1" hangingPunct="1"/>
            <a:r>
              <a:rPr lang="en-US" sz="2000" b="1">
                <a:latin typeface="Verdana" charset="0"/>
                <a:ea typeface="ＭＳ Ｐゴシック" charset="0"/>
              </a:rPr>
              <a:t>Reengineering</a:t>
            </a:r>
            <a:r>
              <a:rPr lang="en-US" sz="2000">
                <a:latin typeface="Verdana" charset="0"/>
                <a:ea typeface="ＭＳ Ｐゴシック" charset="0"/>
              </a:rPr>
              <a:t> or  </a:t>
            </a:r>
            <a:r>
              <a:rPr lang="en-US" sz="2000" b="1">
                <a:latin typeface="Verdana" charset="0"/>
                <a:ea typeface="ＭＳ Ｐゴシック" charset="0"/>
              </a:rPr>
              <a:t>perfective</a:t>
            </a:r>
            <a:r>
              <a:rPr lang="en-US" sz="2000">
                <a:latin typeface="Verdana" charset="0"/>
                <a:ea typeface="ＭＳ Ｐゴシック" charset="0"/>
              </a:rPr>
              <a:t> projects: changing the system internally so it is more maintainable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452BB0-4FA3-564C-982D-3F357C4FB4B6}" type="datetime1">
              <a:rPr lang="en-US" sz="1200"/>
              <a:pPr/>
              <a:t>9/4/19</a:t>
            </a:fld>
            <a:endParaRPr lang="en-US" sz="1200"/>
          </a:p>
        </p:txBody>
      </p:sp>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9CA8E5E-837E-FA4D-8594-4F7F0D898D49}" type="slidenum">
              <a:rPr lang="en-US" sz="1200"/>
              <a:pPr/>
              <a:t>26</a:t>
            </a:fld>
            <a:endParaRPr lang="en-US" sz="1200"/>
          </a:p>
        </p:txBody>
      </p:sp>
      <p:sp>
        <p:nvSpPr>
          <p:cNvPr id="6861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Engineering Projects</a:t>
            </a:r>
          </a:p>
        </p:txBody>
      </p:sp>
      <p:sp>
        <p:nvSpPr>
          <p:cNvPr id="68613" name="Rectangle 3"/>
          <p:cNvSpPr>
            <a:spLocks noGrp="1" noChangeArrowheads="1"/>
          </p:cNvSpPr>
          <p:nvPr>
            <p:ph type="body" idx="1"/>
          </p:nvPr>
        </p:nvSpPr>
        <p:spPr/>
        <p:txBody>
          <a:bodyPr/>
          <a:lstStyle/>
          <a:p>
            <a:pPr eaLnBrk="1" hangingPunct="1">
              <a:lnSpc>
                <a:spcPct val="90000"/>
              </a:lnSpc>
            </a:pP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Green field</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projects</a:t>
            </a:r>
          </a:p>
          <a:p>
            <a:pPr lvl="1" eaLnBrk="1" hangingPunct="1">
              <a:lnSpc>
                <a:spcPct val="90000"/>
              </a:lnSpc>
            </a:pPr>
            <a:r>
              <a:rPr lang="en-US">
                <a:latin typeface="Verdana" charset="0"/>
                <a:ea typeface="ＭＳ Ｐゴシック" charset="0"/>
              </a:rPr>
              <a:t>New development</a:t>
            </a:r>
          </a:p>
          <a:p>
            <a:pPr lvl="1" eaLnBrk="1" hangingPunct="1">
              <a:lnSpc>
                <a:spcPct val="90000"/>
              </a:lnSpc>
            </a:pPr>
            <a:r>
              <a:rPr lang="en-US">
                <a:latin typeface="Verdana" charset="0"/>
                <a:ea typeface="ＭＳ Ｐゴシック" charset="0"/>
              </a:rPr>
              <a:t>The minority of projects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CE501F2-2470-2C43-8F68-45F5B8665EB7}" type="datetime1">
              <a:rPr lang="en-US" sz="1200"/>
              <a:pPr/>
              <a:t>9/4/19</a:t>
            </a:fld>
            <a:endParaRPr lang="en-US" sz="1200"/>
          </a:p>
        </p:txBody>
      </p:sp>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D20148A-BA79-4345-BFA0-3E772E7B9E75}" type="slidenum">
              <a:rPr lang="en-US" sz="1200"/>
              <a:pPr/>
              <a:t>27</a:t>
            </a:fld>
            <a:endParaRPr lang="en-US" sz="1200"/>
          </a:p>
        </p:txBody>
      </p:sp>
      <p:sp>
        <p:nvSpPr>
          <p:cNvPr id="70660" name="Rectangle 2"/>
          <p:cNvSpPr>
            <a:spLocks noGrp="1" noChangeArrowheads="1"/>
          </p:cNvSpPr>
          <p:nvPr>
            <p:ph type="title"/>
          </p:nvPr>
        </p:nvSpPr>
        <p:spPr/>
        <p:txBody>
          <a:bodyPr/>
          <a:lstStyle/>
          <a:p>
            <a:pPr eaLnBrk="1" hangingPunct="1">
              <a:lnSpc>
                <a:spcPct val="90000"/>
              </a:lnSpc>
            </a:pPr>
            <a:r>
              <a:rPr lang="en-US">
                <a:latin typeface="Verdana" charset="0"/>
                <a:ea typeface="ＭＳ Ｐゴシック" charset="0"/>
                <a:cs typeface="ＭＳ Ｐゴシック" charset="0"/>
              </a:rPr>
              <a:t>Software Engineering Projects</a:t>
            </a:r>
          </a:p>
        </p:txBody>
      </p:sp>
      <p:sp>
        <p:nvSpPr>
          <p:cNvPr id="70661" name="Rectangle 3"/>
          <p:cNvSpPr>
            <a:spLocks noGrp="1" noChangeArrowheads="1"/>
          </p:cNvSpPr>
          <p:nvPr>
            <p:ph type="body" idx="1"/>
          </p:nvPr>
        </p:nvSpPr>
        <p:spPr/>
        <p:txBody>
          <a:bodyPr/>
          <a:lstStyle/>
          <a:p>
            <a:pPr eaLnBrk="1" hangingPunct="1">
              <a:lnSpc>
                <a:spcPct val="90000"/>
              </a:lnSpc>
            </a:pPr>
            <a:r>
              <a:rPr lang="en-US" sz="2400">
                <a:latin typeface="Verdana" charset="0"/>
                <a:ea typeface="ＭＳ Ｐゴシック" charset="0"/>
                <a:cs typeface="ＭＳ Ｐゴシック" charset="0"/>
              </a:rPr>
              <a:t>Projects that involve building on a </a:t>
            </a:r>
            <a:r>
              <a:rPr lang="en-US" sz="2400" i="1">
                <a:latin typeface="Verdana" charset="0"/>
                <a:ea typeface="ＭＳ Ｐゴシック" charset="0"/>
                <a:cs typeface="ＭＳ Ｐゴシック" charset="0"/>
              </a:rPr>
              <a:t>framework</a:t>
            </a:r>
            <a:r>
              <a:rPr lang="en-US" sz="2400">
                <a:latin typeface="Verdana" charset="0"/>
                <a:ea typeface="ＭＳ Ｐゴシック" charset="0"/>
                <a:cs typeface="ＭＳ Ｐゴシック" charset="0"/>
              </a:rPr>
              <a:t> or a set of existing components</a:t>
            </a:r>
          </a:p>
          <a:p>
            <a:pPr lvl="1" eaLnBrk="1" hangingPunct="1">
              <a:lnSpc>
                <a:spcPct val="90000"/>
              </a:lnSpc>
            </a:pPr>
            <a:r>
              <a:rPr lang="en-US" sz="2000">
                <a:latin typeface="Verdana" charset="0"/>
                <a:ea typeface="ＭＳ Ｐゴシック" charset="0"/>
              </a:rPr>
              <a:t>A framework is an application that is missing some important details</a:t>
            </a:r>
          </a:p>
          <a:p>
            <a:pPr lvl="2" eaLnBrk="1" hangingPunct="1">
              <a:lnSpc>
                <a:spcPct val="90000"/>
              </a:lnSpc>
            </a:pPr>
            <a:r>
              <a:rPr lang="en-US" sz="1800">
                <a:latin typeface="Verdana" charset="0"/>
                <a:ea typeface="ＭＳ Ｐゴシック" charset="0"/>
              </a:rPr>
              <a:t>Example: Specific rules of this organization</a:t>
            </a:r>
          </a:p>
          <a:p>
            <a:pPr lvl="1" eaLnBrk="1" hangingPunct="1">
              <a:lnSpc>
                <a:spcPct val="90000"/>
              </a:lnSpc>
            </a:pPr>
            <a:r>
              <a:rPr lang="en-US" sz="2400">
                <a:latin typeface="Verdana" charset="0"/>
                <a:ea typeface="ＭＳ Ｐゴシック" charset="0"/>
              </a:rPr>
              <a:t>Such projects:</a:t>
            </a:r>
          </a:p>
          <a:p>
            <a:pPr lvl="2" eaLnBrk="1" hangingPunct="1">
              <a:lnSpc>
                <a:spcPct val="90000"/>
              </a:lnSpc>
            </a:pPr>
            <a:r>
              <a:rPr lang="en-US" sz="2000">
                <a:latin typeface="Verdana" charset="0"/>
                <a:ea typeface="ＭＳ Ｐゴシック" charset="0"/>
              </a:rPr>
              <a:t>Involve plugging together </a:t>
            </a:r>
            <a:r>
              <a:rPr lang="en-US" sz="2000" i="1">
                <a:latin typeface="Verdana" charset="0"/>
                <a:ea typeface="ＭＳ Ｐゴシック" charset="0"/>
              </a:rPr>
              <a:t>components</a:t>
            </a:r>
            <a:r>
              <a:rPr lang="en-US" sz="2000">
                <a:latin typeface="Verdana" charset="0"/>
                <a:ea typeface="ＭＳ Ｐゴシック" charset="0"/>
              </a:rPr>
              <a:t> that are:</a:t>
            </a:r>
          </a:p>
          <a:p>
            <a:pPr lvl="3" eaLnBrk="1" hangingPunct="1">
              <a:lnSpc>
                <a:spcPct val="90000"/>
              </a:lnSpc>
            </a:pPr>
            <a:r>
              <a:rPr lang="en-US" sz="1800">
                <a:latin typeface="Verdana" charset="0"/>
                <a:ea typeface="ＭＳ Ｐゴシック" charset="0"/>
              </a:rPr>
              <a:t>Already developed.</a:t>
            </a:r>
          </a:p>
          <a:p>
            <a:pPr lvl="3" eaLnBrk="1" hangingPunct="1">
              <a:lnSpc>
                <a:spcPct val="90000"/>
              </a:lnSpc>
            </a:pPr>
            <a:r>
              <a:rPr lang="en-US" sz="1800">
                <a:latin typeface="Verdana" charset="0"/>
                <a:ea typeface="ＭＳ Ｐゴシック" charset="0"/>
              </a:rPr>
              <a:t>Provide significant functionality</a:t>
            </a:r>
          </a:p>
          <a:p>
            <a:pPr lvl="2" algn="just" eaLnBrk="1" hangingPunct="1">
              <a:lnSpc>
                <a:spcPct val="90000"/>
              </a:lnSpc>
            </a:pPr>
            <a:r>
              <a:rPr lang="en-US" sz="2000">
                <a:latin typeface="Verdana" charset="0"/>
                <a:ea typeface="ＭＳ Ｐゴシック" charset="0"/>
                <a:cs typeface="Times New Roman" charset="0"/>
              </a:rPr>
              <a:t>Benefit from reusing reliable software</a:t>
            </a:r>
          </a:p>
          <a:p>
            <a:pPr lvl="2" algn="just" eaLnBrk="1" hangingPunct="1">
              <a:lnSpc>
                <a:spcPct val="90000"/>
              </a:lnSpc>
            </a:pPr>
            <a:r>
              <a:rPr lang="en-US" sz="2000">
                <a:latin typeface="Verdana" charset="0"/>
                <a:ea typeface="ＭＳ Ｐゴシック" charset="0"/>
                <a:cs typeface="Times New Roman" charset="0"/>
              </a:rPr>
              <a:t>Provide much of the same freedom to innovate found in green field development</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41923C1-8A23-7F40-A3D6-D0135EA1A8D5}" type="datetime1">
              <a:rPr lang="en-US" sz="1200"/>
              <a:pPr/>
              <a:t>9/4/19</a:t>
            </a:fld>
            <a:endParaRPr lang="en-US" sz="1200"/>
          </a:p>
        </p:txBody>
      </p:sp>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8312A42-7EEF-2047-9205-364D81463C10}" type="slidenum">
              <a:rPr lang="en-US" sz="1200"/>
              <a:pPr/>
              <a:t>28</a:t>
            </a:fld>
            <a:endParaRPr lang="en-US" sz="1200"/>
          </a:p>
        </p:txBody>
      </p:sp>
      <p:sp>
        <p:nvSpPr>
          <p:cNvPr id="7270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Activities Common to Software Projects</a:t>
            </a:r>
          </a:p>
        </p:txBody>
      </p:sp>
      <p:sp>
        <p:nvSpPr>
          <p:cNvPr id="72709"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Requirements and specification</a:t>
            </a:r>
          </a:p>
          <a:p>
            <a:pPr lvl="2" eaLnBrk="1" hangingPunct="1"/>
            <a:r>
              <a:rPr lang="en-US">
                <a:latin typeface="Verdana" charset="0"/>
                <a:ea typeface="ＭＳ Ｐゴシック" charset="0"/>
              </a:rPr>
              <a:t>Domain analysis</a:t>
            </a:r>
          </a:p>
          <a:p>
            <a:pPr lvl="2" eaLnBrk="1" hangingPunct="1"/>
            <a:r>
              <a:rPr lang="en-US">
                <a:latin typeface="Verdana" charset="0"/>
                <a:ea typeface="ＭＳ Ｐゴシック" charset="0"/>
              </a:rPr>
              <a:t>Defining the problem</a:t>
            </a:r>
          </a:p>
          <a:p>
            <a:pPr lvl="2" eaLnBrk="1" hangingPunct="1"/>
            <a:r>
              <a:rPr lang="en-US">
                <a:latin typeface="Verdana" charset="0"/>
                <a:ea typeface="ＭＳ Ｐゴシック" charset="0"/>
              </a:rPr>
              <a:t>Requirements gathering</a:t>
            </a:r>
          </a:p>
          <a:p>
            <a:pPr lvl="3" eaLnBrk="1" hangingPunct="1"/>
            <a:r>
              <a:rPr lang="en-US">
                <a:latin typeface="Verdana" charset="0"/>
                <a:ea typeface="ＭＳ Ｐゴシック" charset="0"/>
              </a:rPr>
              <a:t>Obtaining input from as many sources as possible</a:t>
            </a:r>
          </a:p>
          <a:p>
            <a:pPr lvl="2" eaLnBrk="1" hangingPunct="1"/>
            <a:r>
              <a:rPr lang="en-US">
                <a:latin typeface="Verdana" charset="0"/>
                <a:ea typeface="ＭＳ Ｐゴシック" charset="0"/>
              </a:rPr>
              <a:t>Requirements analysis</a:t>
            </a:r>
          </a:p>
          <a:p>
            <a:pPr lvl="3" eaLnBrk="1" hangingPunct="1"/>
            <a:r>
              <a:rPr lang="en-US">
                <a:latin typeface="Verdana" charset="0"/>
                <a:ea typeface="ＭＳ Ｐゴシック" charset="0"/>
              </a:rPr>
              <a:t>Organizing the information</a:t>
            </a:r>
          </a:p>
          <a:p>
            <a:pPr lvl="2" eaLnBrk="1" hangingPunct="1"/>
            <a:r>
              <a:rPr lang="en-US">
                <a:latin typeface="Verdana" charset="0"/>
                <a:ea typeface="ＭＳ Ｐゴシック" charset="0"/>
              </a:rPr>
              <a:t>Requirements specification</a:t>
            </a:r>
          </a:p>
          <a:p>
            <a:pPr lvl="3" eaLnBrk="1" hangingPunct="1"/>
            <a:r>
              <a:rPr lang="en-US">
                <a:latin typeface="Verdana" charset="0"/>
                <a:ea typeface="ＭＳ Ｐゴシック" charset="0"/>
              </a:rPr>
              <a:t>Writing detailed instructions about how the software should behave</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E140F35-B0B3-B74B-8660-C2C5301CC458}" type="datetime1">
              <a:rPr lang="en-US" sz="1200"/>
              <a:pPr/>
              <a:t>9/4/19</a:t>
            </a:fld>
            <a:endParaRPr lang="en-US" sz="1200"/>
          </a:p>
        </p:txBody>
      </p:sp>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A8CA662-316C-3745-A57C-807141E494ED}" type="slidenum">
              <a:rPr lang="en-US" sz="1200"/>
              <a:pPr/>
              <a:t>29</a:t>
            </a:fld>
            <a:endParaRPr lang="en-US" sz="1200"/>
          </a:p>
        </p:txBody>
      </p:sp>
      <p:sp>
        <p:nvSpPr>
          <p:cNvPr id="7475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Activities Common to Software Projects</a:t>
            </a:r>
          </a:p>
        </p:txBody>
      </p:sp>
      <p:sp>
        <p:nvSpPr>
          <p:cNvPr id="74757" name="Rectangle 3"/>
          <p:cNvSpPr>
            <a:spLocks noGrp="1" noChangeArrowheads="1"/>
          </p:cNvSpPr>
          <p:nvPr>
            <p:ph type="body" idx="1"/>
          </p:nvPr>
        </p:nvSpPr>
        <p:spPr/>
        <p:txBody>
          <a:bodyPr/>
          <a:lstStyle/>
          <a:p>
            <a:pPr eaLnBrk="1" hangingPunct="1">
              <a:lnSpc>
                <a:spcPct val="90000"/>
              </a:lnSpc>
            </a:pPr>
            <a:r>
              <a:rPr lang="en-US">
                <a:latin typeface="Verdana" charset="0"/>
                <a:ea typeface="ＭＳ Ｐゴシック" charset="0"/>
                <a:cs typeface="ＭＳ Ｐゴシック" charset="0"/>
              </a:rPr>
              <a:t>Design</a:t>
            </a:r>
          </a:p>
          <a:p>
            <a:pPr lvl="1" eaLnBrk="1" hangingPunct="1">
              <a:lnSpc>
                <a:spcPct val="90000"/>
              </a:lnSpc>
            </a:pPr>
            <a:r>
              <a:rPr lang="en-US">
                <a:latin typeface="Verdana" charset="0"/>
                <a:ea typeface="ＭＳ Ｐゴシック" charset="0"/>
              </a:rPr>
              <a:t>Deciding how the requirements should be implemented, using the available technology</a:t>
            </a:r>
          </a:p>
          <a:p>
            <a:pPr lvl="2" eaLnBrk="1" hangingPunct="1">
              <a:lnSpc>
                <a:spcPct val="90000"/>
              </a:lnSpc>
            </a:pPr>
            <a:r>
              <a:rPr lang="en-US" sz="2000" i="1">
                <a:latin typeface="Verdana" charset="0"/>
                <a:ea typeface="ＭＳ Ｐゴシック" charset="0"/>
              </a:rPr>
              <a:t>Systems engineering</a:t>
            </a:r>
            <a:r>
              <a:rPr lang="en-US" sz="2000">
                <a:latin typeface="Verdana" charset="0"/>
                <a:ea typeface="ＭＳ Ｐゴシック" charset="0"/>
              </a:rPr>
              <a:t>: Deciding what should be in hardware and what in software</a:t>
            </a:r>
          </a:p>
          <a:p>
            <a:pPr lvl="2" eaLnBrk="1" hangingPunct="1">
              <a:lnSpc>
                <a:spcPct val="90000"/>
              </a:lnSpc>
            </a:pPr>
            <a:r>
              <a:rPr lang="en-US" sz="2000" i="1">
                <a:latin typeface="Verdana" charset="0"/>
                <a:ea typeface="ＭＳ Ｐゴシック" charset="0"/>
              </a:rPr>
              <a:t>Software architecture</a:t>
            </a:r>
            <a:r>
              <a:rPr lang="en-US" sz="2000">
                <a:latin typeface="Verdana" charset="0"/>
                <a:ea typeface="ＭＳ Ｐゴシック" charset="0"/>
              </a:rPr>
              <a:t>: Dividing the system into subsystems and deciding how the subsystems will interact</a:t>
            </a:r>
          </a:p>
          <a:p>
            <a:pPr lvl="2" eaLnBrk="1" hangingPunct="1">
              <a:lnSpc>
                <a:spcPct val="90000"/>
              </a:lnSpc>
            </a:pPr>
            <a:r>
              <a:rPr lang="en-US" sz="2000" i="1">
                <a:latin typeface="Verdana" charset="0"/>
                <a:ea typeface="ＭＳ Ｐゴシック" charset="0"/>
              </a:rPr>
              <a:t>Detailed design</a:t>
            </a:r>
            <a:r>
              <a:rPr lang="en-US" sz="2000">
                <a:latin typeface="Verdana" charset="0"/>
                <a:ea typeface="ＭＳ Ｐゴシック" charset="0"/>
              </a:rPr>
              <a:t> of the internals of a subsystem</a:t>
            </a:r>
          </a:p>
          <a:p>
            <a:pPr lvl="2" eaLnBrk="1" hangingPunct="1">
              <a:lnSpc>
                <a:spcPct val="90000"/>
              </a:lnSpc>
            </a:pPr>
            <a:r>
              <a:rPr lang="en-US" sz="2000" i="1">
                <a:latin typeface="Verdana" charset="0"/>
                <a:ea typeface="ＭＳ Ｐゴシック" charset="0"/>
              </a:rPr>
              <a:t>User interface design</a:t>
            </a:r>
            <a:endParaRPr lang="en-US" sz="2000">
              <a:latin typeface="Verdana" charset="0"/>
              <a:ea typeface="ＭＳ Ｐゴシック" charset="0"/>
            </a:endParaRPr>
          </a:p>
          <a:p>
            <a:pPr lvl="2" eaLnBrk="1" hangingPunct="1">
              <a:lnSpc>
                <a:spcPct val="90000"/>
              </a:lnSpc>
            </a:pPr>
            <a:r>
              <a:rPr lang="en-US" sz="2000" i="1">
                <a:latin typeface="Verdana" charset="0"/>
                <a:ea typeface="ＭＳ Ｐゴシック" charset="0"/>
              </a:rPr>
              <a:t>Design of databases</a:t>
            </a:r>
            <a:endParaRPr lang="en-US" sz="20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044F642-8F5F-8647-8D2B-63EA370583C3}" type="datetime1">
              <a:rPr lang="en-US" sz="1200"/>
              <a:pPr/>
              <a:t>9/4/19</a:t>
            </a:fld>
            <a:endParaRPr lang="en-US" sz="1200"/>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F15E966-A477-B444-83AE-6375B3DAC52A}" type="slidenum">
              <a:rPr lang="en-US" sz="1200"/>
              <a:pPr/>
              <a:t>3</a:t>
            </a:fld>
            <a:endParaRPr lang="en-US" sz="1200"/>
          </a:p>
        </p:txBody>
      </p:sp>
      <p:sp>
        <p:nvSpPr>
          <p:cNvPr id="2150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The Nature of Software</a:t>
            </a:r>
          </a:p>
        </p:txBody>
      </p:sp>
      <p:sp>
        <p:nvSpPr>
          <p:cNvPr id="21509" name="Rectangle 3"/>
          <p:cNvSpPr>
            <a:spLocks noGrp="1" noChangeArrowheads="1"/>
          </p:cNvSpPr>
          <p:nvPr>
            <p:ph type="body" idx="1"/>
          </p:nvPr>
        </p:nvSpPr>
        <p:spPr/>
        <p:txBody>
          <a:bodyPr/>
          <a:lstStyle/>
          <a:p>
            <a:pPr eaLnBrk="1" hangingPunct="1"/>
            <a:r>
              <a:rPr lang="en-US" dirty="0" smtClean="0">
                <a:latin typeface="Verdana" charset="0"/>
                <a:ea typeface="ＭＳ Ｐゴシック" charset="0"/>
              </a:rPr>
              <a:t>Much </a:t>
            </a:r>
            <a:r>
              <a:rPr lang="en-US" dirty="0">
                <a:latin typeface="Verdana" charset="0"/>
                <a:ea typeface="ＭＳ Ｐゴシック" charset="0"/>
              </a:rPr>
              <a:t>software has poor design and is getting worse</a:t>
            </a:r>
          </a:p>
          <a:p>
            <a:pPr eaLnBrk="1" hangingPunct="1"/>
            <a:r>
              <a:rPr lang="en-US" dirty="0">
                <a:latin typeface="Verdana" charset="0"/>
                <a:ea typeface="ＭＳ Ｐゴシック" charset="0"/>
              </a:rPr>
              <a:t>Demand for software is high and rising</a:t>
            </a:r>
          </a:p>
          <a:p>
            <a:pPr eaLnBrk="1" hangingPunct="1"/>
            <a:r>
              <a:rPr lang="en-US" dirty="0">
                <a:latin typeface="Verdana" charset="0"/>
                <a:ea typeface="ＭＳ Ｐゴシック" charset="0"/>
              </a:rPr>
              <a:t>We are in a perpetual </a:t>
            </a:r>
            <a:r>
              <a:rPr lang="ja-JP" altLang="en-US" dirty="0">
                <a:latin typeface="Verdana" charset="0"/>
                <a:ea typeface="ＭＳ Ｐゴシック" charset="0"/>
              </a:rPr>
              <a:t>‘</a:t>
            </a:r>
            <a:r>
              <a:rPr lang="en-US" altLang="ja-JP" dirty="0">
                <a:latin typeface="Verdana" charset="0"/>
                <a:ea typeface="ＭＳ Ｐゴシック" charset="0"/>
              </a:rPr>
              <a:t>software crisis</a:t>
            </a:r>
            <a:r>
              <a:rPr lang="ja-JP" altLang="en-US" dirty="0">
                <a:latin typeface="Verdana" charset="0"/>
                <a:ea typeface="ＭＳ Ｐゴシック" charset="0"/>
              </a:rPr>
              <a:t>’</a:t>
            </a:r>
            <a:endParaRPr lang="en-US" altLang="ja-JP" dirty="0">
              <a:latin typeface="Verdana" charset="0"/>
              <a:ea typeface="ＭＳ Ｐゴシック" charset="0"/>
            </a:endParaRPr>
          </a:p>
          <a:p>
            <a:pPr eaLnBrk="1" hangingPunct="1"/>
            <a:r>
              <a:rPr lang="en-US" dirty="0">
                <a:latin typeface="Verdana" charset="0"/>
                <a:ea typeface="ＭＳ Ｐゴシック" charset="0"/>
              </a:rPr>
              <a:t>We have to learn to </a:t>
            </a:r>
            <a:r>
              <a:rPr lang="ja-JP" altLang="en-US" dirty="0">
                <a:latin typeface="Verdana" charset="0"/>
                <a:ea typeface="ＭＳ Ｐゴシック" charset="0"/>
              </a:rPr>
              <a:t>‘</a:t>
            </a:r>
            <a:r>
              <a:rPr lang="en-US" altLang="ja-JP" dirty="0">
                <a:latin typeface="Verdana" charset="0"/>
                <a:ea typeface="ＭＳ Ｐゴシック" charset="0"/>
              </a:rPr>
              <a:t>engineer</a:t>
            </a:r>
            <a:r>
              <a:rPr lang="ja-JP" altLang="en-US" dirty="0">
                <a:latin typeface="Verdana" charset="0"/>
                <a:ea typeface="ＭＳ Ｐゴシック" charset="0"/>
              </a:rPr>
              <a:t>’</a:t>
            </a:r>
            <a:r>
              <a:rPr lang="en-US" altLang="ja-JP" dirty="0">
                <a:latin typeface="Verdana" charset="0"/>
                <a:ea typeface="ＭＳ Ｐゴシック" charset="0"/>
              </a:rPr>
              <a:t> software</a:t>
            </a:r>
            <a:endParaRPr lang="en-US" dirty="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CA07AA-A4C0-0E47-82C0-AFAED1AC6E7C}" type="datetime1">
              <a:rPr lang="en-US" sz="1200"/>
              <a:pPr/>
              <a:t>9/4/19</a:t>
            </a:fld>
            <a:endParaRPr lang="en-US" sz="1200"/>
          </a:p>
        </p:txBody>
      </p:sp>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29B6163-9E48-A44F-A1CE-0CD626ABAA30}" type="slidenum">
              <a:rPr lang="en-US" sz="1200"/>
              <a:pPr/>
              <a:t>30</a:t>
            </a:fld>
            <a:endParaRPr lang="en-US" sz="1200"/>
          </a:p>
        </p:txBody>
      </p:sp>
      <p:sp>
        <p:nvSpPr>
          <p:cNvPr id="768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Activities Common to Software Projects</a:t>
            </a:r>
          </a:p>
        </p:txBody>
      </p:sp>
      <p:sp>
        <p:nvSpPr>
          <p:cNvPr id="76805" name="Rectangle 3"/>
          <p:cNvSpPr>
            <a:spLocks noGrp="1" noChangeArrowheads="1"/>
          </p:cNvSpPr>
          <p:nvPr>
            <p:ph type="body" idx="1"/>
          </p:nvPr>
        </p:nvSpPr>
        <p:spPr/>
        <p:txBody>
          <a:bodyPr/>
          <a:lstStyle/>
          <a:p>
            <a:pPr eaLnBrk="1" hangingPunct="1">
              <a:lnSpc>
                <a:spcPct val="90000"/>
              </a:lnSpc>
            </a:pPr>
            <a:r>
              <a:rPr lang="en-US">
                <a:latin typeface="Verdana" charset="0"/>
                <a:ea typeface="ＭＳ Ｐゴシック" charset="0"/>
                <a:cs typeface="ＭＳ Ｐゴシック" charset="0"/>
              </a:rPr>
              <a:t>Modeling</a:t>
            </a:r>
          </a:p>
          <a:p>
            <a:pPr lvl="1" eaLnBrk="1" hangingPunct="1">
              <a:lnSpc>
                <a:spcPct val="90000"/>
              </a:lnSpc>
            </a:pPr>
            <a:r>
              <a:rPr lang="en-US">
                <a:latin typeface="Verdana" charset="0"/>
                <a:ea typeface="ＭＳ Ｐゴシック" charset="0"/>
              </a:rPr>
              <a:t>Creating representations of the domain or the software</a:t>
            </a:r>
          </a:p>
          <a:p>
            <a:pPr lvl="2" eaLnBrk="1" hangingPunct="1">
              <a:lnSpc>
                <a:spcPct val="90000"/>
              </a:lnSpc>
            </a:pPr>
            <a:r>
              <a:rPr lang="en-US" sz="2000">
                <a:latin typeface="Verdana" charset="0"/>
                <a:ea typeface="ＭＳ Ｐゴシック" charset="0"/>
              </a:rPr>
              <a:t>Use case modeling</a:t>
            </a:r>
          </a:p>
          <a:p>
            <a:pPr lvl="2" eaLnBrk="1" hangingPunct="1">
              <a:lnSpc>
                <a:spcPct val="90000"/>
              </a:lnSpc>
            </a:pPr>
            <a:r>
              <a:rPr lang="en-US" sz="2000">
                <a:latin typeface="Verdana" charset="0"/>
                <a:ea typeface="ＭＳ Ｐゴシック" charset="0"/>
              </a:rPr>
              <a:t>Structural modeling</a:t>
            </a:r>
          </a:p>
          <a:p>
            <a:pPr lvl="2" eaLnBrk="1" hangingPunct="1">
              <a:lnSpc>
                <a:spcPct val="90000"/>
              </a:lnSpc>
            </a:pPr>
            <a:r>
              <a:rPr lang="en-US" sz="2000">
                <a:latin typeface="Verdana" charset="0"/>
                <a:ea typeface="ＭＳ Ｐゴシック" charset="0"/>
              </a:rPr>
              <a:t>Dynamic and behavioral modeling</a:t>
            </a:r>
          </a:p>
          <a:p>
            <a:pPr eaLnBrk="1" hangingPunct="1">
              <a:lnSpc>
                <a:spcPct val="90000"/>
              </a:lnSpc>
            </a:pPr>
            <a:r>
              <a:rPr lang="en-US">
                <a:latin typeface="Verdana" charset="0"/>
                <a:ea typeface="ＭＳ Ｐゴシック" charset="0"/>
                <a:cs typeface="ＭＳ Ｐゴシック" charset="0"/>
              </a:rPr>
              <a:t>Implementation</a:t>
            </a:r>
          </a:p>
          <a:p>
            <a:pPr eaLnBrk="1" hangingPunct="1">
              <a:lnSpc>
                <a:spcPct val="90000"/>
              </a:lnSpc>
            </a:pPr>
            <a:r>
              <a:rPr lang="en-US">
                <a:latin typeface="Verdana" charset="0"/>
                <a:ea typeface="ＭＳ Ｐゴシック" charset="0"/>
                <a:cs typeface="ＭＳ Ｐゴシック" charset="0"/>
              </a:rPr>
              <a:t>Quality Assurance</a:t>
            </a:r>
          </a:p>
          <a:p>
            <a:pPr lvl="1" eaLnBrk="1" hangingPunct="1">
              <a:lnSpc>
                <a:spcPct val="90000"/>
              </a:lnSpc>
            </a:pPr>
            <a:r>
              <a:rPr lang="en-US" sz="2000">
                <a:latin typeface="Verdana" charset="0"/>
                <a:ea typeface="ＭＳ Ｐゴシック" charset="0"/>
              </a:rPr>
              <a:t>Reviews and inspections</a:t>
            </a:r>
          </a:p>
          <a:p>
            <a:pPr lvl="1" eaLnBrk="1" hangingPunct="1">
              <a:lnSpc>
                <a:spcPct val="90000"/>
              </a:lnSpc>
            </a:pPr>
            <a:r>
              <a:rPr lang="en-US" sz="2000">
                <a:latin typeface="Verdana" charset="0"/>
                <a:ea typeface="ＭＳ Ｐゴシック" charset="0"/>
              </a:rPr>
              <a:t>Testing</a:t>
            </a:r>
          </a:p>
          <a:p>
            <a:pPr eaLnBrk="1" hangingPunct="1">
              <a:lnSpc>
                <a:spcPct val="90000"/>
              </a:lnSpc>
            </a:pPr>
            <a:r>
              <a:rPr lang="en-US">
                <a:latin typeface="Verdana" charset="0"/>
                <a:ea typeface="ＭＳ Ｐゴシック" charset="0"/>
                <a:cs typeface="ＭＳ Ｐゴシック" charset="0"/>
              </a:rPr>
              <a:t>Maintenance</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4E45DB-F619-F245-95B2-0970C2C5C2AD}" type="datetime1">
              <a:rPr lang="en-US" sz="1200"/>
              <a:pPr/>
              <a:t>9/4/19</a:t>
            </a:fld>
            <a:endParaRPr lang="en-US" sz="1200"/>
          </a:p>
        </p:txBody>
      </p:sp>
      <p:sp>
        <p:nvSpPr>
          <p:cNvPr id="788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788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9933063-E95B-364E-9EFD-DBCAE6D7B4C4}" type="slidenum">
              <a:rPr lang="en-US" sz="1200"/>
              <a:pPr/>
              <a:t>31</a:t>
            </a:fld>
            <a:endParaRPr lang="en-US" sz="1200"/>
          </a:p>
        </p:txBody>
      </p:sp>
      <p:sp>
        <p:nvSpPr>
          <p:cNvPr id="78852" name="Rectangle 2"/>
          <p:cNvSpPr>
            <a:spLocks noChangeArrowheads="1"/>
          </p:cNvSpPr>
          <p:nvPr/>
        </p:nvSpPr>
        <p:spPr bwMode="auto">
          <a:xfrm>
            <a:off x="609600" y="838200"/>
            <a:ext cx="8077200" cy="3657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8853" name="Text Box 3"/>
          <p:cNvSpPr txBox="1">
            <a:spLocks noChangeArrowheads="1"/>
          </p:cNvSpPr>
          <p:nvPr/>
        </p:nvSpPr>
        <p:spPr bwMode="auto">
          <a:xfrm>
            <a:off x="533400" y="152400"/>
            <a:ext cx="822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3600" b="1">
                <a:solidFill>
                  <a:schemeClr val="tx2"/>
                </a:solidFill>
                <a:latin typeface="Times New Roman" charset="0"/>
              </a:rPr>
              <a:t>A Software Engineering Process</a:t>
            </a:r>
          </a:p>
        </p:txBody>
      </p:sp>
      <p:sp>
        <p:nvSpPr>
          <p:cNvPr id="78854" name="Rectangle 4"/>
          <p:cNvSpPr>
            <a:spLocks noChangeArrowheads="1"/>
          </p:cNvSpPr>
          <p:nvPr/>
        </p:nvSpPr>
        <p:spPr bwMode="auto">
          <a:xfrm>
            <a:off x="838200" y="990600"/>
            <a:ext cx="1905000" cy="1066800"/>
          </a:xfrm>
          <a:prstGeom prst="rect">
            <a:avLst/>
          </a:prstGeom>
          <a:solidFill>
            <a:srgbClr val="FF9900"/>
          </a:solidFill>
          <a:ln w="9525">
            <a:solidFill>
              <a:schemeClr val="tx1"/>
            </a:solidFill>
            <a:miter lim="800000"/>
            <a:headEnd/>
            <a:tailEnd/>
          </a:ln>
        </p:spPr>
        <p:txBody>
          <a:bodyPr wrap="none" anchor="ctr"/>
          <a:lstStyle/>
          <a:p>
            <a:pPr algn="ctr" eaLnBrk="1" hangingPunct="1"/>
            <a:r>
              <a:rPr lang="en-US" sz="2400" b="1">
                <a:latin typeface="Times New Roman" charset="0"/>
              </a:rPr>
              <a:t>Identify </a:t>
            </a:r>
          </a:p>
          <a:p>
            <a:pPr algn="ctr" eaLnBrk="1" hangingPunct="1"/>
            <a:r>
              <a:rPr lang="en-US" sz="2400" b="1">
                <a:latin typeface="Times New Roman" charset="0"/>
              </a:rPr>
              <a:t>Corporate </a:t>
            </a:r>
          </a:p>
          <a:p>
            <a:pPr algn="ctr" eaLnBrk="1" hangingPunct="1"/>
            <a:r>
              <a:rPr lang="en-US" sz="2400" b="1">
                <a:latin typeface="Times New Roman" charset="0"/>
              </a:rPr>
              <a:t>practices</a:t>
            </a:r>
          </a:p>
        </p:txBody>
      </p:sp>
      <p:sp>
        <p:nvSpPr>
          <p:cNvPr id="78855" name="Rectangle 5"/>
          <p:cNvSpPr>
            <a:spLocks noChangeArrowheads="1"/>
          </p:cNvSpPr>
          <p:nvPr/>
        </p:nvSpPr>
        <p:spPr bwMode="auto">
          <a:xfrm>
            <a:off x="3962400" y="990600"/>
            <a:ext cx="1828800" cy="1066800"/>
          </a:xfrm>
          <a:prstGeom prst="rect">
            <a:avLst/>
          </a:prstGeom>
          <a:solidFill>
            <a:srgbClr val="FF9900"/>
          </a:solidFill>
          <a:ln w="9525">
            <a:solidFill>
              <a:schemeClr val="tx1"/>
            </a:solidFill>
            <a:miter lim="800000"/>
            <a:headEnd/>
            <a:tailEnd/>
          </a:ln>
        </p:spPr>
        <p:txBody>
          <a:bodyPr wrap="none" anchor="ctr"/>
          <a:lstStyle/>
          <a:p>
            <a:pPr algn="ctr" eaLnBrk="1" hangingPunct="1"/>
            <a:r>
              <a:rPr lang="en-US" sz="2400" b="1">
                <a:latin typeface="Times New Roman" charset="0"/>
              </a:rPr>
              <a:t>Plan</a:t>
            </a:r>
          </a:p>
          <a:p>
            <a:pPr algn="ctr" eaLnBrk="1" hangingPunct="1"/>
            <a:r>
              <a:rPr lang="en-US" sz="2400" b="1">
                <a:latin typeface="Times New Roman" charset="0"/>
              </a:rPr>
              <a:t>Configuration</a:t>
            </a:r>
          </a:p>
          <a:p>
            <a:pPr algn="ctr" eaLnBrk="1" hangingPunct="1"/>
            <a:r>
              <a:rPr lang="en-US" sz="2400" b="1">
                <a:latin typeface="Times New Roman" charset="0"/>
              </a:rPr>
              <a:t>Management</a:t>
            </a:r>
          </a:p>
        </p:txBody>
      </p:sp>
      <p:sp>
        <p:nvSpPr>
          <p:cNvPr id="78856" name="Rectangle 6"/>
          <p:cNvSpPr>
            <a:spLocks noChangeArrowheads="1"/>
          </p:cNvSpPr>
          <p:nvPr/>
        </p:nvSpPr>
        <p:spPr bwMode="auto">
          <a:xfrm>
            <a:off x="6858000" y="1066800"/>
            <a:ext cx="1447800" cy="990600"/>
          </a:xfrm>
          <a:prstGeom prst="rect">
            <a:avLst/>
          </a:prstGeom>
          <a:solidFill>
            <a:srgbClr val="FF9900"/>
          </a:solidFill>
          <a:ln w="9525">
            <a:solidFill>
              <a:schemeClr val="tx1"/>
            </a:solidFill>
            <a:miter lim="800000"/>
            <a:headEnd/>
            <a:tailEnd/>
          </a:ln>
        </p:spPr>
        <p:txBody>
          <a:bodyPr wrap="none" anchor="ctr"/>
          <a:lstStyle/>
          <a:p>
            <a:pPr algn="ctr" eaLnBrk="1" hangingPunct="1"/>
            <a:r>
              <a:rPr lang="en-US" sz="2400" b="1">
                <a:latin typeface="Times New Roman" charset="0"/>
              </a:rPr>
              <a:t>Plan</a:t>
            </a:r>
          </a:p>
          <a:p>
            <a:pPr algn="ctr" eaLnBrk="1" hangingPunct="1"/>
            <a:r>
              <a:rPr lang="en-US" sz="2400" b="1">
                <a:latin typeface="Times New Roman" charset="0"/>
              </a:rPr>
              <a:t>Quality</a:t>
            </a:r>
          </a:p>
          <a:p>
            <a:pPr algn="ctr" eaLnBrk="1" hangingPunct="1"/>
            <a:r>
              <a:rPr lang="en-US" sz="2400" b="1">
                <a:latin typeface="Times New Roman" charset="0"/>
              </a:rPr>
              <a:t>Assurance</a:t>
            </a:r>
          </a:p>
        </p:txBody>
      </p:sp>
      <p:sp>
        <p:nvSpPr>
          <p:cNvPr id="78857" name="Rectangle 7"/>
          <p:cNvSpPr>
            <a:spLocks noChangeArrowheads="1"/>
          </p:cNvSpPr>
          <p:nvPr/>
        </p:nvSpPr>
        <p:spPr bwMode="auto">
          <a:xfrm>
            <a:off x="1066800" y="2362200"/>
            <a:ext cx="7239000" cy="762000"/>
          </a:xfrm>
          <a:prstGeom prst="rect">
            <a:avLst/>
          </a:prstGeom>
          <a:solidFill>
            <a:srgbClr val="FF9900"/>
          </a:solidFill>
          <a:ln w="9525">
            <a:solidFill>
              <a:schemeClr val="tx1"/>
            </a:solidFill>
            <a:miter lim="800000"/>
            <a:headEnd/>
            <a:tailEnd/>
          </a:ln>
        </p:spPr>
        <p:txBody>
          <a:bodyPr wrap="none" anchor="ctr"/>
          <a:lstStyle/>
          <a:p>
            <a:pPr algn="ctr" eaLnBrk="1" hangingPunct="1"/>
            <a:r>
              <a:rPr lang="en-US" sz="2400" b="1">
                <a:latin typeface="Times New Roman" charset="0"/>
              </a:rPr>
              <a:t>Plan verification and validation methods</a:t>
            </a:r>
          </a:p>
        </p:txBody>
      </p:sp>
      <p:sp>
        <p:nvSpPr>
          <p:cNvPr id="78858" name="Rectangle 8"/>
          <p:cNvSpPr>
            <a:spLocks noChangeArrowheads="1"/>
          </p:cNvSpPr>
          <p:nvPr/>
        </p:nvSpPr>
        <p:spPr bwMode="auto">
          <a:xfrm>
            <a:off x="1905000" y="3429000"/>
            <a:ext cx="5562600" cy="762000"/>
          </a:xfrm>
          <a:prstGeom prst="rect">
            <a:avLst/>
          </a:prstGeom>
          <a:solidFill>
            <a:srgbClr val="FF9900"/>
          </a:solidFill>
          <a:ln w="9525">
            <a:solidFill>
              <a:schemeClr val="tx1"/>
            </a:solidFill>
            <a:miter lim="800000"/>
            <a:headEnd/>
            <a:tailEnd/>
          </a:ln>
        </p:spPr>
        <p:txBody>
          <a:bodyPr wrap="none" anchor="ctr"/>
          <a:lstStyle/>
          <a:p>
            <a:pPr algn="ctr" eaLnBrk="1" hangingPunct="1"/>
            <a:r>
              <a:rPr lang="en-US" sz="2400" b="1">
                <a:latin typeface="Times New Roman" charset="0"/>
              </a:rPr>
              <a:t>Plan development process</a:t>
            </a:r>
          </a:p>
        </p:txBody>
      </p:sp>
      <p:sp>
        <p:nvSpPr>
          <p:cNvPr id="78859" name="Rectangle 9"/>
          <p:cNvSpPr>
            <a:spLocks noChangeArrowheads="1"/>
          </p:cNvSpPr>
          <p:nvPr/>
        </p:nvSpPr>
        <p:spPr bwMode="auto">
          <a:xfrm>
            <a:off x="685800" y="5029200"/>
            <a:ext cx="1371600" cy="762000"/>
          </a:xfrm>
          <a:prstGeom prst="rect">
            <a:avLst/>
          </a:prstGeom>
          <a:solidFill>
            <a:srgbClr val="C0C0C0"/>
          </a:solidFill>
          <a:ln w="9525">
            <a:solidFill>
              <a:schemeClr val="tx1"/>
            </a:solidFill>
            <a:miter lim="800000"/>
            <a:headEnd/>
            <a:tailEnd/>
          </a:ln>
        </p:spPr>
        <p:txBody>
          <a:bodyPr wrap="none" anchor="ctr"/>
          <a:lstStyle/>
          <a:p>
            <a:pPr algn="ctr" eaLnBrk="1" hangingPunct="1"/>
            <a:r>
              <a:rPr lang="en-US" b="1">
                <a:latin typeface="Times New Roman" charset="0"/>
              </a:rPr>
              <a:t>Analyze</a:t>
            </a:r>
          </a:p>
          <a:p>
            <a:pPr algn="ctr" eaLnBrk="1" hangingPunct="1"/>
            <a:r>
              <a:rPr lang="en-US" b="1">
                <a:latin typeface="Times New Roman" charset="0"/>
              </a:rPr>
              <a:t>Requirements</a:t>
            </a:r>
          </a:p>
        </p:txBody>
      </p:sp>
      <p:sp>
        <p:nvSpPr>
          <p:cNvPr id="78860" name="Rectangle 10"/>
          <p:cNvSpPr>
            <a:spLocks noChangeArrowheads="1"/>
          </p:cNvSpPr>
          <p:nvPr/>
        </p:nvSpPr>
        <p:spPr bwMode="auto">
          <a:xfrm>
            <a:off x="2286000" y="5029200"/>
            <a:ext cx="1295400" cy="762000"/>
          </a:xfrm>
          <a:prstGeom prst="rect">
            <a:avLst/>
          </a:prstGeom>
          <a:solidFill>
            <a:srgbClr val="C0C0C0"/>
          </a:solidFill>
          <a:ln w="9525">
            <a:solidFill>
              <a:schemeClr val="tx1"/>
            </a:solidFill>
            <a:miter lim="800000"/>
            <a:headEnd/>
            <a:tailEnd/>
          </a:ln>
        </p:spPr>
        <p:txBody>
          <a:bodyPr wrap="none" anchor="ctr"/>
          <a:lstStyle/>
          <a:p>
            <a:pPr algn="ctr" eaLnBrk="1" hangingPunct="1"/>
            <a:r>
              <a:rPr lang="en-US" b="1">
                <a:latin typeface="Times New Roman" charset="0"/>
              </a:rPr>
              <a:t>Design</a:t>
            </a:r>
          </a:p>
        </p:txBody>
      </p:sp>
      <p:sp>
        <p:nvSpPr>
          <p:cNvPr id="78861" name="Rectangle 11"/>
          <p:cNvSpPr>
            <a:spLocks noChangeArrowheads="1"/>
          </p:cNvSpPr>
          <p:nvPr/>
        </p:nvSpPr>
        <p:spPr bwMode="auto">
          <a:xfrm>
            <a:off x="3810000" y="5029200"/>
            <a:ext cx="1371600" cy="762000"/>
          </a:xfrm>
          <a:prstGeom prst="rect">
            <a:avLst/>
          </a:prstGeom>
          <a:solidFill>
            <a:srgbClr val="C0C0C0"/>
          </a:solidFill>
          <a:ln w="9525">
            <a:solidFill>
              <a:schemeClr val="tx1"/>
            </a:solidFill>
            <a:miter lim="800000"/>
            <a:headEnd/>
            <a:tailEnd/>
          </a:ln>
        </p:spPr>
        <p:txBody>
          <a:bodyPr wrap="none" anchor="ctr"/>
          <a:lstStyle/>
          <a:p>
            <a:pPr algn="ctr" eaLnBrk="1" hangingPunct="1"/>
            <a:r>
              <a:rPr lang="en-US" b="1">
                <a:latin typeface="Times New Roman" charset="0"/>
              </a:rPr>
              <a:t>Implement</a:t>
            </a:r>
          </a:p>
        </p:txBody>
      </p:sp>
      <p:sp>
        <p:nvSpPr>
          <p:cNvPr id="78862" name="Text Box 12"/>
          <p:cNvSpPr txBox="1">
            <a:spLocks noChangeArrowheads="1"/>
          </p:cNvSpPr>
          <p:nvPr/>
        </p:nvSpPr>
        <p:spPr bwMode="auto">
          <a:xfrm>
            <a:off x="3413125" y="5908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endParaRPr lang="en-US">
              <a:latin typeface="Times New Roman" charset="0"/>
            </a:endParaRPr>
          </a:p>
        </p:txBody>
      </p:sp>
      <p:sp>
        <p:nvSpPr>
          <p:cNvPr id="78863" name="Rectangle 13"/>
          <p:cNvSpPr>
            <a:spLocks noChangeArrowheads="1"/>
          </p:cNvSpPr>
          <p:nvPr/>
        </p:nvSpPr>
        <p:spPr bwMode="auto">
          <a:xfrm>
            <a:off x="5410200" y="5029200"/>
            <a:ext cx="1371600" cy="762000"/>
          </a:xfrm>
          <a:prstGeom prst="rect">
            <a:avLst/>
          </a:prstGeom>
          <a:solidFill>
            <a:srgbClr val="C0C0C0"/>
          </a:solidFill>
          <a:ln w="9525">
            <a:solidFill>
              <a:schemeClr val="tx1"/>
            </a:solidFill>
            <a:miter lim="800000"/>
            <a:headEnd/>
            <a:tailEnd/>
          </a:ln>
        </p:spPr>
        <p:txBody>
          <a:bodyPr wrap="none" anchor="ctr"/>
          <a:lstStyle/>
          <a:p>
            <a:pPr algn="ctr" eaLnBrk="1" hangingPunct="1"/>
            <a:r>
              <a:rPr lang="en-US" b="1">
                <a:latin typeface="Times New Roman" charset="0"/>
              </a:rPr>
              <a:t>Test</a:t>
            </a:r>
          </a:p>
        </p:txBody>
      </p:sp>
      <p:sp>
        <p:nvSpPr>
          <p:cNvPr id="78864" name="Rectangle 14"/>
          <p:cNvSpPr>
            <a:spLocks noChangeArrowheads="1"/>
          </p:cNvSpPr>
          <p:nvPr/>
        </p:nvSpPr>
        <p:spPr bwMode="auto">
          <a:xfrm>
            <a:off x="7010400" y="5029200"/>
            <a:ext cx="1447800" cy="762000"/>
          </a:xfrm>
          <a:prstGeom prst="rect">
            <a:avLst/>
          </a:prstGeom>
          <a:solidFill>
            <a:srgbClr val="C0C0C0"/>
          </a:solidFill>
          <a:ln w="9525">
            <a:solidFill>
              <a:schemeClr val="tx1"/>
            </a:solidFill>
            <a:miter lim="800000"/>
            <a:headEnd/>
            <a:tailEnd/>
          </a:ln>
        </p:spPr>
        <p:txBody>
          <a:bodyPr wrap="none" anchor="ctr"/>
          <a:lstStyle/>
          <a:p>
            <a:pPr algn="ctr" eaLnBrk="1" hangingPunct="1"/>
            <a:r>
              <a:rPr lang="en-US" b="1">
                <a:latin typeface="Times New Roman" charset="0"/>
              </a:rPr>
              <a:t>Maintain</a:t>
            </a:r>
          </a:p>
        </p:txBody>
      </p:sp>
      <p:sp>
        <p:nvSpPr>
          <p:cNvPr id="78865" name="Line 15"/>
          <p:cNvSpPr>
            <a:spLocks noChangeShapeType="1"/>
          </p:cNvSpPr>
          <p:nvPr/>
        </p:nvSpPr>
        <p:spPr bwMode="auto">
          <a:xfrm flipH="1">
            <a:off x="1752600" y="4267200"/>
            <a:ext cx="28956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8866" name="Line 16"/>
          <p:cNvSpPr>
            <a:spLocks noChangeShapeType="1"/>
          </p:cNvSpPr>
          <p:nvPr/>
        </p:nvSpPr>
        <p:spPr bwMode="auto">
          <a:xfrm flipH="1">
            <a:off x="2971800" y="4267200"/>
            <a:ext cx="1676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8867" name="Line 17"/>
          <p:cNvSpPr>
            <a:spLocks noChangeShapeType="1"/>
          </p:cNvSpPr>
          <p:nvPr/>
        </p:nvSpPr>
        <p:spPr bwMode="auto">
          <a:xfrm>
            <a:off x="4648200" y="42672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8868" name="Line 18"/>
          <p:cNvSpPr>
            <a:spLocks noChangeShapeType="1"/>
          </p:cNvSpPr>
          <p:nvPr/>
        </p:nvSpPr>
        <p:spPr bwMode="auto">
          <a:xfrm>
            <a:off x="4648200" y="4267200"/>
            <a:ext cx="15240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8869" name="Line 19"/>
          <p:cNvSpPr>
            <a:spLocks noChangeShapeType="1"/>
          </p:cNvSpPr>
          <p:nvPr/>
        </p:nvSpPr>
        <p:spPr bwMode="auto">
          <a:xfrm>
            <a:off x="4648200" y="4267200"/>
            <a:ext cx="3200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A57A7E2-1D69-8044-BC27-56838509F3B0}" type="datetime1">
              <a:rPr lang="en-US" sz="1200"/>
              <a:pPr/>
              <a:t>9/4/19</a:t>
            </a:fld>
            <a:endParaRPr lang="en-US" sz="1200"/>
          </a:p>
        </p:txBody>
      </p:sp>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067D5D6-9BF3-2849-A877-8FE924E35A2F}" type="slidenum">
              <a:rPr lang="en-US" sz="1200"/>
              <a:pPr/>
              <a:t>32</a:t>
            </a:fld>
            <a:endParaRPr lang="en-US" sz="1200"/>
          </a:p>
        </p:txBody>
      </p:sp>
      <p:sp>
        <p:nvSpPr>
          <p:cNvPr id="8090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Engineering Process</a:t>
            </a:r>
          </a:p>
        </p:txBody>
      </p:sp>
      <p:graphicFrame>
        <p:nvGraphicFramePr>
          <p:cNvPr id="80901" name="Object 2"/>
          <p:cNvGraphicFramePr>
            <a:graphicFrameLocks noGrp="1" noChangeAspect="1"/>
          </p:cNvGraphicFramePr>
          <p:nvPr>
            <p:ph idx="1"/>
          </p:nvPr>
        </p:nvGraphicFramePr>
        <p:xfrm>
          <a:off x="1676400" y="1905000"/>
          <a:ext cx="5715000" cy="3709988"/>
        </p:xfrm>
        <a:graphic>
          <a:graphicData uri="http://schemas.openxmlformats.org/presentationml/2006/ole">
            <mc:AlternateContent xmlns:mc="http://schemas.openxmlformats.org/markup-compatibility/2006">
              <mc:Choice xmlns:v="urn:schemas-microsoft-com:vml" Requires="v">
                <p:oleObj spid="_x0000_s80968" r:id="rId4" imgW="4152900" imgH="3457575" progId="Excel.Sheet.8">
                  <p:embed/>
                </p:oleObj>
              </mc:Choice>
              <mc:Fallback>
                <p:oleObj r:id="rId4" imgW="4152900" imgH="34575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905000"/>
                        <a:ext cx="5715000" cy="370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5F228B6-B0D4-564B-AEA7-BBA6E88DD573}" type="datetime1">
              <a:rPr lang="en-US" sz="1200"/>
              <a:pPr/>
              <a:t>9/4/19</a:t>
            </a:fld>
            <a:endParaRPr lang="en-US" sz="1200"/>
          </a:p>
        </p:txBody>
      </p:sp>
      <p:sp>
        <p:nvSpPr>
          <p:cNvPr id="829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829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E80CA9B-3317-F047-8A61-2DDB42FF7C9D}" type="slidenum">
              <a:rPr lang="en-US" sz="1200"/>
              <a:pPr/>
              <a:t>33</a:t>
            </a:fld>
            <a:endParaRPr lang="en-US" sz="1200"/>
          </a:p>
        </p:txBody>
      </p:sp>
      <p:sp>
        <p:nvSpPr>
          <p:cNvPr id="82948" name="Text Box 2"/>
          <p:cNvSpPr txBox="1">
            <a:spLocks noChangeArrowheads="1"/>
          </p:cNvSpPr>
          <p:nvPr/>
        </p:nvSpPr>
        <p:spPr bwMode="auto">
          <a:xfrm>
            <a:off x="685800" y="457200"/>
            <a:ext cx="777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4000" b="1">
                <a:solidFill>
                  <a:schemeClr val="tx2"/>
                </a:solidFill>
                <a:latin typeface="Times New Roman" charset="0"/>
              </a:rPr>
              <a:t>Standards and Practices</a:t>
            </a:r>
          </a:p>
        </p:txBody>
      </p:sp>
      <p:sp>
        <p:nvSpPr>
          <p:cNvPr id="82949" name="Text Box 3"/>
          <p:cNvSpPr txBox="1">
            <a:spLocks noChangeArrowheads="1"/>
          </p:cNvSpPr>
          <p:nvPr/>
        </p:nvSpPr>
        <p:spPr bwMode="auto">
          <a:xfrm>
            <a:off x="533400" y="1524000"/>
            <a:ext cx="8153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Provide a disciplined approach to software development process</a:t>
            </a:r>
          </a:p>
        </p:txBody>
      </p:sp>
      <p:sp>
        <p:nvSpPr>
          <p:cNvPr id="82950" name="Text Box 4"/>
          <p:cNvSpPr txBox="1">
            <a:spLocks noChangeArrowheads="1"/>
          </p:cNvSpPr>
          <p:nvPr/>
        </p:nvSpPr>
        <p:spPr bwMode="auto">
          <a:xfrm>
            <a:off x="685800" y="3124200"/>
            <a:ext cx="358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Standards</a:t>
            </a:r>
          </a:p>
        </p:txBody>
      </p:sp>
      <p:sp>
        <p:nvSpPr>
          <p:cNvPr id="82951" name="Text Box 5"/>
          <p:cNvSpPr txBox="1">
            <a:spLocks noChangeArrowheads="1"/>
          </p:cNvSpPr>
          <p:nvPr/>
        </p:nvSpPr>
        <p:spPr bwMode="auto">
          <a:xfrm>
            <a:off x="1600200" y="3962400"/>
            <a:ext cx="6324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200" b="1">
                <a:latin typeface="Times New Roman" charset="0"/>
              </a:rPr>
              <a:t>IEEE, ISO, ANSI, …</a:t>
            </a:r>
          </a:p>
        </p:txBody>
      </p:sp>
      <p:sp>
        <p:nvSpPr>
          <p:cNvPr id="82952" name="Text Box 6"/>
          <p:cNvSpPr txBox="1">
            <a:spLocks noChangeArrowheads="1"/>
          </p:cNvSpPr>
          <p:nvPr/>
        </p:nvSpPr>
        <p:spPr bwMode="auto">
          <a:xfrm>
            <a:off x="838200" y="48768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600" b="1">
                <a:latin typeface="Times New Roman" charset="0"/>
              </a:rPr>
              <a:t>Practices</a:t>
            </a:r>
          </a:p>
        </p:txBody>
      </p:sp>
      <p:sp>
        <p:nvSpPr>
          <p:cNvPr id="82953" name="Text Box 7"/>
          <p:cNvSpPr txBox="1">
            <a:spLocks noChangeArrowheads="1"/>
          </p:cNvSpPr>
          <p:nvPr/>
        </p:nvSpPr>
        <p:spPr bwMode="auto">
          <a:xfrm>
            <a:off x="1676400" y="5638800"/>
            <a:ext cx="426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3200" b="1">
                <a:latin typeface="Times New Roman" charset="0"/>
              </a:rPr>
              <a:t>CMM, Rational, …</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2043E45-E142-2546-8405-208A1D92185F}" type="datetime1">
              <a:rPr lang="en-US" sz="1200"/>
              <a:pPr/>
              <a:t>9/4/19</a:t>
            </a:fld>
            <a:endParaRPr lang="en-US" sz="1200"/>
          </a:p>
        </p:txBody>
      </p:sp>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F66B33A-742E-AA46-9728-F3F9217CC90E}" type="slidenum">
              <a:rPr lang="en-US" sz="1200"/>
              <a:pPr/>
              <a:t>34</a:t>
            </a:fld>
            <a:endParaRPr lang="en-US" sz="1200"/>
          </a:p>
        </p:txBody>
      </p:sp>
      <p:sp>
        <p:nvSpPr>
          <p:cNvPr id="8499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Capability Maturity Model (CMM)</a:t>
            </a:r>
          </a:p>
        </p:txBody>
      </p:sp>
      <p:sp>
        <p:nvSpPr>
          <p:cNvPr id="84997"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Developed by Software Engineering Institute (SEI) at Carnegie-Mellon in 1980s</a:t>
            </a:r>
          </a:p>
          <a:p>
            <a:pPr marL="342900" indent="-342900" eaLnBrk="1" hangingPunct="1"/>
            <a:r>
              <a:rPr lang="en-US" sz="2600">
                <a:latin typeface="Verdana" charset="0"/>
                <a:ea typeface="ＭＳ Ｐゴシック" charset="0"/>
                <a:cs typeface="ＭＳ Ｐゴシック" charset="0"/>
              </a:rPr>
              <a:t>Department of Defense wanted to establish the standards for software development organizations in order to restrict bidding for government contracts</a:t>
            </a:r>
          </a:p>
          <a:p>
            <a:pPr marL="342900" indent="-342900" eaLnBrk="1" hangingPunct="1"/>
            <a:r>
              <a:rPr lang="en-US" sz="2600">
                <a:latin typeface="Verdana" charset="0"/>
                <a:ea typeface="ＭＳ Ｐゴシック" charset="0"/>
                <a:cs typeface="ＭＳ Ｐゴシック" charset="0"/>
              </a:rPr>
              <a:t>Result: organizations have to be certified as CMM-Level (?) for bidding government contracts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11DA4A8-F77E-AC49-9021-5238CF0D5D26}" type="datetime1">
              <a:rPr lang="en-US" sz="1200"/>
              <a:pPr/>
              <a:t>9/4/19</a:t>
            </a:fld>
            <a:endParaRPr lang="en-US" sz="1200"/>
          </a:p>
        </p:txBody>
      </p:sp>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6BF4944-982E-504B-B63D-CA45574182B9}" type="slidenum">
              <a:rPr lang="en-US" sz="1200"/>
              <a:pPr/>
              <a:t>35</a:t>
            </a:fld>
            <a:endParaRPr lang="en-US" sz="1200"/>
          </a:p>
        </p:txBody>
      </p:sp>
      <p:sp>
        <p:nvSpPr>
          <p:cNvPr id="8704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CMM</a:t>
            </a:r>
          </a:p>
        </p:txBody>
      </p:sp>
      <p:graphicFrame>
        <p:nvGraphicFramePr>
          <p:cNvPr id="8" name="Object 3"/>
          <p:cNvGraphicFramePr>
            <a:graphicFrameLocks noChangeAspect="1"/>
          </p:cNvGraphicFramePr>
          <p:nvPr>
            <p:extLst>
              <p:ext uri="{D42A27DB-BD31-4B8C-83A1-F6EECF244321}">
                <p14:modId xmlns:p14="http://schemas.microsoft.com/office/powerpoint/2010/main" val="3341081685"/>
              </p:ext>
            </p:extLst>
          </p:nvPr>
        </p:nvGraphicFramePr>
        <p:xfrm>
          <a:off x="709613" y="1828800"/>
          <a:ext cx="8077200" cy="4122737"/>
        </p:xfrm>
        <a:graphic>
          <a:graphicData uri="http://schemas.openxmlformats.org/presentationml/2006/ole">
            <mc:AlternateContent xmlns:mc="http://schemas.openxmlformats.org/markup-compatibility/2006">
              <mc:Choice xmlns:v="urn:schemas-microsoft-com:vml" Requires="v">
                <p:oleObj spid="_x0000_s87112" name="Microsoft Draw Drawing" r:id="rId3" imgW="8054210" imgH="4099338" progId="MSDraw.Drawing.8.2">
                  <p:embed/>
                </p:oleObj>
              </mc:Choice>
              <mc:Fallback>
                <p:oleObj name="Microsoft Draw Drawing" r:id="rId3" imgW="8054210" imgH="4099338" progId="MSDraw.Drawing.8.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613" y="1828800"/>
                        <a:ext cx="8077200" cy="412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ED3E636-F697-164F-AAAA-1686083AD302}" type="datetime1">
              <a:rPr lang="en-US" sz="1200"/>
              <a:pPr/>
              <a:t>9/4/19</a:t>
            </a:fld>
            <a:endParaRPr lang="en-US" sz="1200"/>
          </a:p>
        </p:txBody>
      </p:sp>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5B8FD16-20E2-A044-9470-8EFF3D593C34}" type="slidenum">
              <a:rPr lang="en-US" sz="1200"/>
              <a:pPr/>
              <a:t>36</a:t>
            </a:fld>
            <a:endParaRPr lang="en-US" sz="1200"/>
          </a:p>
        </p:txBody>
      </p:sp>
      <p:sp>
        <p:nvSpPr>
          <p:cNvPr id="8806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CMM</a:t>
            </a:r>
          </a:p>
        </p:txBody>
      </p:sp>
      <p:sp>
        <p:nvSpPr>
          <p:cNvPr id="88069"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Level 1: Initial</a:t>
            </a:r>
          </a:p>
          <a:p>
            <a:pPr lvl="1" eaLnBrk="1" hangingPunct="1"/>
            <a:r>
              <a:rPr lang="en-US">
                <a:latin typeface="Verdana" charset="0"/>
                <a:ea typeface="ＭＳ Ｐゴシック" charset="0"/>
              </a:rPr>
              <a:t>ad hoc processes; no formalized method for any activity</a:t>
            </a:r>
          </a:p>
          <a:p>
            <a:pPr lvl="1" eaLnBrk="1" hangingPunct="1"/>
            <a:r>
              <a:rPr lang="en-US">
                <a:latin typeface="Verdana" charset="0"/>
                <a:ea typeface="ＭＳ Ｐゴシック" charset="0"/>
              </a:rPr>
              <a:t>no project plans</a:t>
            </a:r>
          </a:p>
          <a:p>
            <a:pPr lvl="1" eaLnBrk="1" hangingPunct="1"/>
            <a:r>
              <a:rPr lang="en-US">
                <a:latin typeface="Verdana" charset="0"/>
                <a:ea typeface="ＭＳ Ｐゴシック" charset="0"/>
              </a:rPr>
              <a:t>success depends on efforts of individuals in the organization</a:t>
            </a:r>
          </a:p>
          <a:p>
            <a:pPr lvl="1" eaLnBrk="1" hangingPunct="1"/>
            <a:r>
              <a:rPr lang="en-US">
                <a:latin typeface="Verdana" charset="0"/>
                <a:ea typeface="ＭＳ Ｐゴシック" charset="0"/>
              </a:rPr>
              <a:t>software development process continuously changes</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B53F421-0225-8F49-8F95-3B0538EF9C62}" type="datetime1">
              <a:rPr lang="en-US" sz="1200"/>
              <a:pPr/>
              <a:t>9/4/19</a:t>
            </a:fld>
            <a:endParaRPr lang="en-US" sz="1200"/>
          </a:p>
        </p:txBody>
      </p:sp>
      <p:sp>
        <p:nvSpPr>
          <p:cNvPr id="901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901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2BA9AC2-9F33-E343-9F77-E6A48D4AA907}" type="slidenum">
              <a:rPr lang="en-US" sz="1200"/>
              <a:pPr/>
              <a:t>37</a:t>
            </a:fld>
            <a:endParaRPr lang="en-US" sz="1200"/>
          </a:p>
        </p:txBody>
      </p:sp>
      <p:sp>
        <p:nvSpPr>
          <p:cNvPr id="9011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CMM</a:t>
            </a:r>
          </a:p>
        </p:txBody>
      </p:sp>
      <p:sp>
        <p:nvSpPr>
          <p:cNvPr id="90117" name="Rectangle 3"/>
          <p:cNvSpPr>
            <a:spLocks noGrp="1" noChangeArrowheads="1"/>
          </p:cNvSpPr>
          <p:nvPr>
            <p:ph type="body" idx="1"/>
          </p:nvPr>
        </p:nvSpPr>
        <p:spPr/>
        <p:txBody>
          <a:bodyPr/>
          <a:lstStyle/>
          <a:p>
            <a:pPr marL="342900" indent="-342900" eaLnBrk="1" hangingPunct="1">
              <a:lnSpc>
                <a:spcPct val="90000"/>
              </a:lnSpc>
            </a:pPr>
            <a:r>
              <a:rPr lang="en-US">
                <a:latin typeface="Verdana" charset="0"/>
                <a:ea typeface="ＭＳ Ｐゴシック" charset="0"/>
                <a:cs typeface="ＭＳ Ｐゴシック" charset="0"/>
              </a:rPr>
              <a:t>Level 2: 	Repeatable</a:t>
            </a:r>
          </a:p>
          <a:p>
            <a:pPr marL="742950" lvl="1" indent="-285750" eaLnBrk="1" hangingPunct="1">
              <a:lnSpc>
                <a:spcPct val="90000"/>
              </a:lnSpc>
            </a:pPr>
            <a:r>
              <a:rPr lang="en-US">
                <a:latin typeface="Verdana" charset="0"/>
                <a:ea typeface="ＭＳ Ｐゴシック" charset="0"/>
              </a:rPr>
              <a:t>basic project management established</a:t>
            </a:r>
          </a:p>
          <a:p>
            <a:pPr marL="742950" lvl="1" indent="-285750" eaLnBrk="1" hangingPunct="1">
              <a:lnSpc>
                <a:spcPct val="90000"/>
              </a:lnSpc>
            </a:pPr>
            <a:r>
              <a:rPr lang="en-US">
                <a:latin typeface="Verdana" charset="0"/>
                <a:ea typeface="ＭＳ Ｐゴシック" charset="0"/>
              </a:rPr>
              <a:t>project plan incorporated; estimates are realistic and based on previous projects</a:t>
            </a:r>
          </a:p>
          <a:p>
            <a:pPr marL="742950" lvl="1" indent="-285750" eaLnBrk="1" hangingPunct="1">
              <a:lnSpc>
                <a:spcPct val="90000"/>
              </a:lnSpc>
            </a:pPr>
            <a:r>
              <a:rPr lang="en-US">
                <a:latin typeface="Verdana" charset="0"/>
                <a:ea typeface="ＭＳ Ｐゴシック" charset="0"/>
              </a:rPr>
              <a:t>purpose: to track cost, schedule and functionalities</a:t>
            </a:r>
          </a:p>
          <a:p>
            <a:pPr marL="742950" lvl="1" indent="-285750" eaLnBrk="1" hangingPunct="1">
              <a:lnSpc>
                <a:spcPct val="90000"/>
              </a:lnSpc>
            </a:pPr>
            <a:r>
              <a:rPr lang="en-US">
                <a:latin typeface="Verdana" charset="0"/>
                <a:ea typeface="ＭＳ Ｐゴシック" charset="0"/>
              </a:rPr>
              <a:t>process improvement occurs based on the success of previous projects (that is why the level is called </a:t>
            </a:r>
            <a:r>
              <a:rPr lang="ja-JP" altLang="en-US">
                <a:latin typeface="Verdana" charset="0"/>
                <a:ea typeface="ＭＳ Ｐゴシック" charset="0"/>
              </a:rPr>
              <a:t>“</a:t>
            </a:r>
            <a:r>
              <a:rPr lang="en-US" altLang="ja-JP">
                <a:latin typeface="Verdana" charset="0"/>
                <a:ea typeface="ＭＳ Ｐゴシック" charset="0"/>
              </a:rPr>
              <a:t>repeatable</a:t>
            </a:r>
            <a:r>
              <a:rPr lang="ja-JP" altLang="en-US">
                <a:latin typeface="Verdana" charset="0"/>
                <a:ea typeface="ＭＳ Ｐゴシック" charset="0"/>
              </a:rPr>
              <a:t>”</a:t>
            </a:r>
            <a:r>
              <a:rPr lang="en-US" altLang="ja-JP">
                <a:latin typeface="Verdana" charset="0"/>
                <a:ea typeface="ＭＳ Ｐゴシック" charset="0"/>
              </a:rPr>
              <a:t>)</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8EFCF17-27BF-1148-B399-36D0E90CDF6A}" type="datetime1">
              <a:rPr lang="en-US" sz="1200"/>
              <a:pPr/>
              <a:t>9/4/19</a:t>
            </a:fld>
            <a:endParaRPr lang="en-US" sz="1200"/>
          </a:p>
        </p:txBody>
      </p:sp>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6F4D189-B79F-B54E-B053-13BF33161ABB}" type="slidenum">
              <a:rPr lang="en-US" sz="1200"/>
              <a:pPr/>
              <a:t>38</a:t>
            </a:fld>
            <a:endParaRPr lang="en-US" sz="1200"/>
          </a:p>
        </p:txBody>
      </p:sp>
      <p:sp>
        <p:nvSpPr>
          <p:cNvPr id="9216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CMM</a:t>
            </a:r>
          </a:p>
        </p:txBody>
      </p:sp>
      <p:sp>
        <p:nvSpPr>
          <p:cNvPr id="92165" name="Rectangle 3"/>
          <p:cNvSpPr>
            <a:spLocks noGrp="1" noChangeArrowheads="1"/>
          </p:cNvSpPr>
          <p:nvPr>
            <p:ph type="body" idx="1"/>
          </p:nvPr>
        </p:nvSpPr>
        <p:spPr/>
        <p:txBody>
          <a:bodyPr/>
          <a:lstStyle/>
          <a:p>
            <a:pPr marL="342900" indent="-342900" eaLnBrk="1" hangingPunct="1">
              <a:lnSpc>
                <a:spcPct val="90000"/>
              </a:lnSpc>
            </a:pPr>
            <a:r>
              <a:rPr lang="en-US">
                <a:latin typeface="Verdana" charset="0"/>
                <a:ea typeface="ＭＳ Ｐゴシック" charset="0"/>
                <a:cs typeface="ＭＳ Ｐゴシック" charset="0"/>
              </a:rPr>
              <a:t>Level 3:	Defined</a:t>
            </a:r>
          </a:p>
          <a:p>
            <a:pPr marL="742950" lvl="1" indent="-285750" eaLnBrk="1" hangingPunct="1">
              <a:lnSpc>
                <a:spcPct val="90000"/>
              </a:lnSpc>
            </a:pPr>
            <a:r>
              <a:rPr lang="en-US">
                <a:latin typeface="Verdana" charset="0"/>
                <a:ea typeface="ＭＳ Ｐゴシック" charset="0"/>
              </a:rPr>
              <a:t>processes are documented, standardized and integrated with other processes</a:t>
            </a:r>
          </a:p>
          <a:p>
            <a:pPr marL="742950" lvl="1" indent="-285750" eaLnBrk="1" hangingPunct="1">
              <a:lnSpc>
                <a:spcPct val="90000"/>
              </a:lnSpc>
            </a:pPr>
            <a:r>
              <a:rPr lang="en-US">
                <a:latin typeface="Verdana" charset="0"/>
                <a:ea typeface="ＭＳ Ｐゴシック" charset="0"/>
              </a:rPr>
              <a:t>project management refined from previous level</a:t>
            </a:r>
          </a:p>
          <a:p>
            <a:pPr marL="742950" lvl="1" indent="-285750" eaLnBrk="1" hangingPunct="1">
              <a:lnSpc>
                <a:spcPct val="90000"/>
              </a:lnSpc>
            </a:pPr>
            <a:r>
              <a:rPr lang="en-US">
                <a:latin typeface="Verdana" charset="0"/>
                <a:ea typeface="ＭＳ Ｐゴシック" charset="0"/>
              </a:rPr>
              <a:t>every process (activity) is verified; subject to the standards established; modifications and new processes are documented</a:t>
            </a:r>
          </a:p>
          <a:p>
            <a:pPr marL="742950" lvl="1" indent="-285750" eaLnBrk="1" hangingPunct="1">
              <a:lnSpc>
                <a:spcPct val="90000"/>
              </a:lnSpc>
            </a:pPr>
            <a:r>
              <a:rPr lang="en-US">
                <a:latin typeface="Verdana" charset="0"/>
                <a:ea typeface="ＭＳ Ｐゴシック" charset="0"/>
              </a:rPr>
              <a:t>in short, an iterated version of level 2</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07786ED-7C73-8343-8F6C-ADF96B7F02D6}" type="datetime1">
              <a:rPr lang="en-US" sz="1200"/>
              <a:pPr/>
              <a:t>9/4/19</a:t>
            </a:fld>
            <a:endParaRPr lang="en-US" sz="1200"/>
          </a:p>
        </p:txBody>
      </p:sp>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D3A2D6E-DF50-0748-94D2-73BE0D71932F}" type="slidenum">
              <a:rPr lang="en-US" sz="1200"/>
              <a:pPr/>
              <a:t>39</a:t>
            </a:fld>
            <a:endParaRPr lang="en-US" sz="1200"/>
          </a:p>
        </p:txBody>
      </p:sp>
      <p:sp>
        <p:nvSpPr>
          <p:cNvPr id="9421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CMM</a:t>
            </a:r>
          </a:p>
        </p:txBody>
      </p:sp>
      <p:sp>
        <p:nvSpPr>
          <p:cNvPr id="94213"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Level 4: 	Managed</a:t>
            </a:r>
          </a:p>
          <a:p>
            <a:pPr lvl="1" eaLnBrk="1" hangingPunct="1"/>
            <a:r>
              <a:rPr lang="en-US">
                <a:latin typeface="Verdana" charset="0"/>
                <a:ea typeface="ＭＳ Ｐゴシック" charset="0"/>
              </a:rPr>
              <a:t>both process management and product management incorporated</a:t>
            </a:r>
          </a:p>
          <a:p>
            <a:pPr lvl="1" eaLnBrk="1" hangingPunct="1"/>
            <a:r>
              <a:rPr lang="en-US">
                <a:latin typeface="Verdana" charset="0"/>
                <a:ea typeface="ＭＳ Ｐゴシック" charset="0"/>
              </a:rPr>
              <a:t>quantitative analysis of processes and products conducted; measurement procedures for quantitative analysis are established</a:t>
            </a:r>
          </a:p>
          <a:p>
            <a:pPr lvl="1" eaLnBrk="1" hangingPunct="1"/>
            <a:r>
              <a:rPr lang="en-US">
                <a:latin typeface="Verdana" charset="0"/>
                <a:ea typeface="ＭＳ Ｐゴシック" charset="0"/>
              </a:rPr>
              <a:t>in short, </a:t>
            </a:r>
            <a:r>
              <a:rPr lang="ja-JP" altLang="en-US">
                <a:latin typeface="Verdana" charset="0"/>
                <a:ea typeface="ＭＳ Ｐゴシック" charset="0"/>
              </a:rPr>
              <a:t>“</a:t>
            </a:r>
            <a:r>
              <a:rPr lang="en-US" altLang="ja-JP">
                <a:latin typeface="Verdana" charset="0"/>
                <a:ea typeface="ＭＳ Ｐゴシック" charset="0"/>
              </a:rPr>
              <a:t>quality assurance of products</a:t>
            </a:r>
            <a:r>
              <a:rPr lang="ja-JP" altLang="en-US">
                <a:latin typeface="Verdana" charset="0"/>
                <a:ea typeface="ＭＳ Ｐゴシック" charset="0"/>
              </a:rPr>
              <a:t>”</a:t>
            </a:r>
            <a:r>
              <a:rPr lang="en-US" altLang="ja-JP">
                <a:latin typeface="Verdana" charset="0"/>
                <a:ea typeface="ＭＳ Ｐゴシック" charset="0"/>
              </a:rPr>
              <a:t> is given more importance at this level</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73D5EE6-839A-7E48-BA83-BE042977A892}" type="datetime1">
              <a:rPr lang="en-US" sz="1200"/>
              <a:pPr/>
              <a:t>9/4/19</a:t>
            </a:fld>
            <a:endParaRPr lang="en-US" sz="1200"/>
          </a:p>
        </p:txBody>
      </p:sp>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D84EB90-B586-2344-AFC0-33F1EE42197C}" type="slidenum">
              <a:rPr lang="en-US" sz="1200"/>
              <a:pPr/>
              <a:t>4</a:t>
            </a:fld>
            <a:endParaRPr lang="en-US" sz="1200"/>
          </a:p>
        </p:txBody>
      </p:sp>
      <p:sp>
        <p:nvSpPr>
          <p:cNvPr id="2355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What is Software Engineering?</a:t>
            </a:r>
          </a:p>
        </p:txBody>
      </p:sp>
      <p:sp>
        <p:nvSpPr>
          <p:cNvPr id="23557" name="Rectangle 3"/>
          <p:cNvSpPr>
            <a:spLocks noGrp="1" noChangeArrowheads="1"/>
          </p:cNvSpPr>
          <p:nvPr>
            <p:ph type="body" idx="1"/>
          </p:nvPr>
        </p:nvSpPr>
        <p:spPr>
          <a:xfrm>
            <a:off x="762000" y="1676400"/>
            <a:ext cx="7620000" cy="4572000"/>
          </a:xfrm>
        </p:spPr>
        <p:txBody>
          <a:bodyPr/>
          <a:lstStyle/>
          <a:p>
            <a:pPr eaLnBrk="1" hangingPunct="1"/>
            <a:r>
              <a:rPr lang="en-US" sz="2400" dirty="0">
                <a:latin typeface="Verdana" charset="0"/>
                <a:ea typeface="ＭＳ Ｐゴシック" charset="0"/>
                <a:cs typeface="ＭＳ Ｐゴシック" charset="0"/>
              </a:rPr>
              <a:t>The process of solving customers</a:t>
            </a:r>
            <a:r>
              <a:rPr lang="ja-JP" altLang="en-US" sz="2400" dirty="0">
                <a:latin typeface="Verdana" charset="0"/>
                <a:ea typeface="ＭＳ Ｐゴシック" charset="0"/>
                <a:cs typeface="ＭＳ Ｐゴシック" charset="0"/>
              </a:rPr>
              <a:t>’</a:t>
            </a:r>
            <a:r>
              <a:rPr lang="en-US" altLang="ja-JP" sz="2400" dirty="0">
                <a:latin typeface="Verdana" charset="0"/>
                <a:ea typeface="ＭＳ Ｐゴシック" charset="0"/>
                <a:cs typeface="ＭＳ Ｐゴシック" charset="0"/>
              </a:rPr>
              <a:t> problems by the systematic development and evolution of large, high-quality software systems within cost, time and other constraints</a:t>
            </a:r>
          </a:p>
          <a:p>
            <a:pPr eaLnBrk="1" hangingPunct="1">
              <a:buFont typeface="Wingdings" charset="0"/>
              <a:buNone/>
            </a:pPr>
            <a:endParaRPr lang="en-US" sz="2400" dirty="0">
              <a:latin typeface="Verdana" charset="0"/>
              <a:ea typeface="ＭＳ Ｐゴシック" charset="0"/>
              <a:cs typeface="ＭＳ Ｐゴシック" charset="0"/>
            </a:endParaRPr>
          </a:p>
          <a:p>
            <a:pPr eaLnBrk="1" hangingPunct="1"/>
            <a:r>
              <a:rPr lang="en-US" sz="2400" dirty="0">
                <a:latin typeface="Verdana" charset="0"/>
                <a:ea typeface="ＭＳ Ｐゴシック" charset="0"/>
                <a:cs typeface="ＭＳ Ｐゴシック" charset="0"/>
              </a:rPr>
              <a:t>Other definitions:</a:t>
            </a:r>
          </a:p>
          <a:p>
            <a:pPr lvl="1" eaLnBrk="1" hangingPunct="1"/>
            <a:r>
              <a:rPr lang="en-US" sz="2000" dirty="0">
                <a:latin typeface="Verdana" charset="0"/>
                <a:ea typeface="ＭＳ Ｐゴシック" charset="0"/>
              </a:rPr>
              <a:t>IEEE: (1) the application of a systematic, disciplined, quantifiable approach to the development, operation, maintenance of software; that is, the application of engineering to software. (2) The study of approaches as in (1).</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DD25F4D-454D-7041-9392-C507407624CE}" type="datetime1">
              <a:rPr lang="en-US" sz="1200"/>
              <a:pPr/>
              <a:t>9/4/19</a:t>
            </a:fld>
            <a:endParaRPr lang="en-US" sz="1200"/>
          </a:p>
        </p:txBody>
      </p:sp>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849C764-92BB-F049-84F3-C75603D41B0E}" type="slidenum">
              <a:rPr lang="en-US" sz="1200"/>
              <a:pPr/>
              <a:t>40</a:t>
            </a:fld>
            <a:endParaRPr lang="en-US" sz="1200"/>
          </a:p>
        </p:txBody>
      </p:sp>
      <p:sp>
        <p:nvSpPr>
          <p:cNvPr id="9626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CMM</a:t>
            </a:r>
          </a:p>
        </p:txBody>
      </p:sp>
      <p:sp>
        <p:nvSpPr>
          <p:cNvPr id="96261"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Level 5:	Optimizing</a:t>
            </a:r>
          </a:p>
          <a:p>
            <a:pPr lvl="1" eaLnBrk="1" hangingPunct="1"/>
            <a:r>
              <a:rPr lang="en-US">
                <a:latin typeface="Verdana" charset="0"/>
                <a:ea typeface="ＭＳ Ｐゴシック" charset="0"/>
              </a:rPr>
              <a:t>introduces research-oriented processes to continuously improve (to optimize) the existing processes and policies</a:t>
            </a:r>
          </a:p>
          <a:p>
            <a:pPr lvl="1" eaLnBrk="1" hangingPunct="1"/>
            <a:r>
              <a:rPr lang="en-US">
                <a:latin typeface="Verdana" charset="0"/>
                <a:ea typeface="ＭＳ Ｐゴシック" charset="0"/>
              </a:rPr>
              <a:t>best software engineering processes and management practices are used throughout the organization</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Software Engineering Institute (SEI) at Carnegie Mellon University developed </a:t>
            </a:r>
            <a:r>
              <a:rPr lang="en-US" dirty="0">
                <a:solidFill>
                  <a:srgbClr val="FF0000"/>
                </a:solidFill>
              </a:rPr>
              <a:t>Capability Mature Model Integration (CMMI) </a:t>
            </a:r>
            <a:r>
              <a:rPr lang="en-US" dirty="0"/>
              <a:t>in 2007. Find out the differences between CMM and CMMI.</a:t>
            </a:r>
          </a:p>
          <a:p>
            <a:pPr marL="0" indent="0">
              <a:buNone/>
            </a:pPr>
            <a:endParaRPr lang="en-US" dirty="0"/>
          </a:p>
        </p:txBody>
      </p:sp>
      <p:sp>
        <p:nvSpPr>
          <p:cNvPr id="4" name="Date Placeholder 3"/>
          <p:cNvSpPr>
            <a:spLocks noGrp="1"/>
          </p:cNvSpPr>
          <p:nvPr>
            <p:ph type="dt" sz="half" idx="10"/>
          </p:nvPr>
        </p:nvSpPr>
        <p:spPr/>
        <p:txBody>
          <a:bodyPr/>
          <a:lstStyle/>
          <a:p>
            <a:pPr>
              <a:defRPr/>
            </a:pPr>
            <a:fld id="{C08BF44C-437C-ED44-8EC9-8007E3E55782}" type="datetime1">
              <a:rPr lang="en-US" smtClean="0"/>
              <a:pPr>
                <a:defRPr/>
              </a:pPr>
              <a:t>9/4/19</a:t>
            </a:fld>
            <a:endParaRPr lang="en-US"/>
          </a:p>
        </p:txBody>
      </p:sp>
      <p:sp>
        <p:nvSpPr>
          <p:cNvPr id="5" name="Footer Placeholder 4"/>
          <p:cNvSpPr>
            <a:spLocks noGrp="1"/>
          </p:cNvSpPr>
          <p:nvPr>
            <p:ph type="ftr" sz="quarter" idx="11"/>
          </p:nvPr>
        </p:nvSpPr>
        <p:spPr/>
        <p:txBody>
          <a:bodyPr/>
          <a:lstStyle/>
          <a:p>
            <a:pPr>
              <a:defRPr/>
            </a:pPr>
            <a:r>
              <a:rPr lang="en-US" smtClean="0"/>
              <a:t>Lecture 1</a:t>
            </a:r>
            <a:endParaRPr lang="en-US"/>
          </a:p>
        </p:txBody>
      </p:sp>
      <p:sp>
        <p:nvSpPr>
          <p:cNvPr id="6" name="Slide Number Placeholder 5"/>
          <p:cNvSpPr>
            <a:spLocks noGrp="1"/>
          </p:cNvSpPr>
          <p:nvPr>
            <p:ph type="sldNum" sz="quarter" idx="12"/>
          </p:nvPr>
        </p:nvSpPr>
        <p:spPr/>
        <p:txBody>
          <a:bodyPr/>
          <a:lstStyle/>
          <a:p>
            <a:pPr>
              <a:defRPr/>
            </a:pPr>
            <a:fld id="{956E2A58-4E28-6F49-A1B8-E2ED61BD35A7}" type="slidenum">
              <a:rPr lang="en-US" smtClean="0"/>
              <a:pPr>
                <a:defRPr/>
              </a:pPr>
              <a:t>41</a:t>
            </a:fld>
            <a:endParaRPr lang="en-US"/>
          </a:p>
        </p:txBody>
      </p:sp>
    </p:spTree>
    <p:extLst>
      <p:ext uri="{BB962C8B-B14F-4D97-AF65-F5344CB8AC3E}">
        <p14:creationId xmlns:p14="http://schemas.microsoft.com/office/powerpoint/2010/main" val="361675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93195D3-3230-8E42-9E6E-8103352E2D11}" type="datetime1">
              <a:rPr lang="en-US" sz="1200"/>
              <a:pPr/>
              <a:t>9/4/19</a:t>
            </a:fld>
            <a:endParaRPr lang="en-US" sz="1200"/>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7A4BC37-2F1B-6141-BBC2-2CAD2527BB2B}" type="slidenum">
              <a:rPr lang="en-US" sz="1200"/>
              <a:pPr/>
              <a:t>5</a:t>
            </a:fld>
            <a:endParaRPr lang="en-US" sz="1200"/>
          </a:p>
        </p:txBody>
      </p:sp>
      <p:sp>
        <p:nvSpPr>
          <p:cNvPr id="256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What is Software Engineering?</a:t>
            </a:r>
          </a:p>
        </p:txBody>
      </p:sp>
      <p:sp>
        <p:nvSpPr>
          <p:cNvPr id="25605"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Solving customers</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problems</a:t>
            </a:r>
          </a:p>
          <a:p>
            <a:pPr lvl="1" eaLnBrk="1" hangingPunct="1"/>
            <a:r>
              <a:rPr lang="en-US">
                <a:latin typeface="Verdana" charset="0"/>
                <a:ea typeface="ＭＳ Ｐゴシック" charset="0"/>
              </a:rPr>
              <a:t>This is the </a:t>
            </a:r>
            <a:r>
              <a:rPr lang="en-US" i="1">
                <a:latin typeface="Verdana" charset="0"/>
                <a:ea typeface="ＭＳ Ｐゴシック" charset="0"/>
              </a:rPr>
              <a:t>goal</a:t>
            </a:r>
            <a:r>
              <a:rPr lang="en-US">
                <a:latin typeface="Verdana" charset="0"/>
                <a:ea typeface="ＭＳ Ｐゴシック" charset="0"/>
              </a:rPr>
              <a:t> of software engineering</a:t>
            </a:r>
          </a:p>
          <a:p>
            <a:pPr lvl="1" eaLnBrk="1" hangingPunct="1"/>
            <a:r>
              <a:rPr lang="en-US">
                <a:latin typeface="Verdana" charset="0"/>
                <a:ea typeface="ＭＳ Ｐゴシック" charset="0"/>
              </a:rPr>
              <a:t>Sometimes the solution is to </a:t>
            </a:r>
            <a:r>
              <a:rPr lang="en-US" i="1">
                <a:latin typeface="Verdana" charset="0"/>
                <a:ea typeface="ＭＳ Ｐゴシック" charset="0"/>
              </a:rPr>
              <a:t>buy, not build</a:t>
            </a:r>
            <a:endParaRPr lang="en-US">
              <a:latin typeface="Verdana" charset="0"/>
              <a:ea typeface="ＭＳ Ｐゴシック" charset="0"/>
            </a:endParaRPr>
          </a:p>
          <a:p>
            <a:pPr lvl="1" eaLnBrk="1" hangingPunct="1"/>
            <a:r>
              <a:rPr lang="en-US">
                <a:latin typeface="Verdana" charset="0"/>
                <a:ea typeface="ＭＳ Ｐゴシック" charset="0"/>
              </a:rPr>
              <a:t>Adding unnecessary features does not help solve the problem</a:t>
            </a:r>
          </a:p>
          <a:p>
            <a:pPr lvl="1" eaLnBrk="1" hangingPunct="1"/>
            <a:r>
              <a:rPr lang="en-US">
                <a:latin typeface="Verdana" charset="0"/>
                <a:ea typeface="ＭＳ Ｐゴシック" charset="0"/>
              </a:rPr>
              <a:t>Software engineers must </a:t>
            </a:r>
            <a:r>
              <a:rPr lang="en-US" i="1">
                <a:latin typeface="Verdana" charset="0"/>
                <a:ea typeface="ＭＳ Ｐゴシック" charset="0"/>
              </a:rPr>
              <a:t>communicate effectively</a:t>
            </a:r>
            <a:r>
              <a:rPr lang="en-US">
                <a:latin typeface="Verdana" charset="0"/>
                <a:ea typeface="ＭＳ Ｐゴシック" charset="0"/>
              </a:rPr>
              <a:t> to identify and understand the problem</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33CBD38-2EAD-FC49-A32B-C9A491D41061}" type="datetime1">
              <a:rPr lang="en-US" sz="1200"/>
              <a:pPr/>
              <a:t>9/4/19</a:t>
            </a:fld>
            <a:endParaRPr lang="en-US" sz="1200"/>
          </a:p>
        </p:txBody>
      </p:sp>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6E9B367-7CB2-874C-9181-A52AF136BA76}" type="slidenum">
              <a:rPr lang="en-US" sz="1200"/>
              <a:pPr/>
              <a:t>6</a:t>
            </a:fld>
            <a:endParaRPr lang="en-US" sz="1200"/>
          </a:p>
        </p:txBody>
      </p:sp>
      <p:sp>
        <p:nvSpPr>
          <p:cNvPr id="2765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What is Software Engineering?</a:t>
            </a:r>
          </a:p>
        </p:txBody>
      </p:sp>
      <p:sp>
        <p:nvSpPr>
          <p:cNvPr id="27653"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Systematic development and evolution</a:t>
            </a:r>
          </a:p>
          <a:p>
            <a:pPr lvl="1" eaLnBrk="1" hangingPunct="1"/>
            <a:r>
              <a:rPr lang="en-US">
                <a:latin typeface="Verdana" charset="0"/>
                <a:ea typeface="ＭＳ Ｐゴシック" charset="0"/>
              </a:rPr>
              <a:t>An engineering process involves applying </a:t>
            </a:r>
            <a:r>
              <a:rPr lang="en-US" i="1">
                <a:latin typeface="Verdana" charset="0"/>
                <a:ea typeface="ＭＳ Ｐゴシック" charset="0"/>
              </a:rPr>
              <a:t>well understood techniques</a:t>
            </a:r>
            <a:r>
              <a:rPr lang="en-US">
                <a:latin typeface="Verdana" charset="0"/>
                <a:ea typeface="ＭＳ Ｐゴシック" charset="0"/>
              </a:rPr>
              <a:t> in a organized and </a:t>
            </a:r>
            <a:r>
              <a:rPr lang="en-US" i="1">
                <a:latin typeface="Verdana" charset="0"/>
                <a:ea typeface="ＭＳ Ｐゴシック" charset="0"/>
              </a:rPr>
              <a:t>disciplined</a:t>
            </a:r>
            <a:r>
              <a:rPr lang="en-US">
                <a:latin typeface="Verdana" charset="0"/>
                <a:ea typeface="ＭＳ Ｐゴシック" charset="0"/>
              </a:rPr>
              <a:t> way</a:t>
            </a:r>
          </a:p>
          <a:p>
            <a:pPr lvl="1" eaLnBrk="1" hangingPunct="1"/>
            <a:r>
              <a:rPr lang="en-US">
                <a:latin typeface="Verdana" charset="0"/>
                <a:ea typeface="ＭＳ Ｐゴシック" charset="0"/>
              </a:rPr>
              <a:t>Many well-accepted practices have been formally standardized</a:t>
            </a:r>
          </a:p>
          <a:p>
            <a:pPr lvl="2" eaLnBrk="1" hangingPunct="1"/>
            <a:r>
              <a:rPr lang="en-US">
                <a:latin typeface="Verdana" charset="0"/>
                <a:ea typeface="ＭＳ Ｐゴシック" charset="0"/>
              </a:rPr>
              <a:t>e.g. by the IEEE or ISO </a:t>
            </a:r>
          </a:p>
          <a:p>
            <a:pPr lvl="1" eaLnBrk="1" hangingPunct="1"/>
            <a:r>
              <a:rPr lang="en-US">
                <a:latin typeface="Verdana" charset="0"/>
                <a:ea typeface="ＭＳ Ｐゴシック" charset="0"/>
              </a:rPr>
              <a:t>Most development work is </a:t>
            </a:r>
            <a:r>
              <a:rPr lang="en-US" i="1">
                <a:latin typeface="Verdana" charset="0"/>
                <a:ea typeface="ＭＳ Ｐゴシック" charset="0"/>
              </a:rPr>
              <a:t>evolution</a:t>
            </a:r>
            <a:r>
              <a:rPr lang="en-US">
                <a:latin typeface="Verdana" charset="0"/>
                <a:ea typeface="ＭＳ Ｐゴシック" charset="0"/>
              </a:rPr>
              <a:t> </a:t>
            </a:r>
          </a:p>
          <a:p>
            <a:pPr eaLnBrk="1" hangingPunct="1"/>
            <a:endParaRPr lang="en-US">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4AB8E35-5E6C-EC4C-800E-78C8A1426DDC}" type="datetime1">
              <a:rPr lang="en-US" sz="1200"/>
              <a:pPr/>
              <a:t>9/4/19</a:t>
            </a:fld>
            <a:endParaRPr lang="en-US" sz="1200"/>
          </a:p>
        </p:txBody>
      </p:sp>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C680F63-40D3-5F42-8225-8EAB14C25B03}" type="slidenum">
              <a:rPr lang="en-US" sz="1200"/>
              <a:pPr/>
              <a:t>7</a:t>
            </a:fld>
            <a:endParaRPr lang="en-US" sz="1200"/>
          </a:p>
        </p:txBody>
      </p:sp>
      <p:sp>
        <p:nvSpPr>
          <p:cNvPr id="2970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What is Software Engineering?</a:t>
            </a:r>
          </a:p>
        </p:txBody>
      </p:sp>
      <p:sp>
        <p:nvSpPr>
          <p:cNvPr id="29701" name="Rectangle 3"/>
          <p:cNvSpPr>
            <a:spLocks noGrp="1" noChangeArrowheads="1"/>
          </p:cNvSpPr>
          <p:nvPr>
            <p:ph type="body" idx="1"/>
          </p:nvPr>
        </p:nvSpPr>
        <p:spPr>
          <a:xfrm>
            <a:off x="533400" y="1676400"/>
            <a:ext cx="8382000" cy="4800600"/>
          </a:xfrm>
        </p:spPr>
        <p:txBody>
          <a:bodyPr/>
          <a:lstStyle/>
          <a:p>
            <a:pPr eaLnBrk="1" hangingPunct="1"/>
            <a:r>
              <a:rPr lang="en-US">
                <a:latin typeface="Verdana" charset="0"/>
                <a:ea typeface="ＭＳ Ｐゴシック" charset="0"/>
                <a:cs typeface="ＭＳ Ｐゴシック" charset="0"/>
              </a:rPr>
              <a:t>Large, high quality software systems</a:t>
            </a:r>
          </a:p>
          <a:p>
            <a:pPr lvl="1" eaLnBrk="1" hangingPunct="1"/>
            <a:r>
              <a:rPr lang="en-US">
                <a:latin typeface="Verdana" charset="0"/>
                <a:ea typeface="ＭＳ Ｐゴシック" charset="0"/>
              </a:rPr>
              <a:t>Software engineering techniques are needed because large systems </a:t>
            </a:r>
            <a:r>
              <a:rPr lang="en-US" i="1">
                <a:latin typeface="Verdana" charset="0"/>
                <a:ea typeface="ＭＳ Ｐゴシック" charset="0"/>
              </a:rPr>
              <a:t>cannot be completely understood</a:t>
            </a:r>
            <a:r>
              <a:rPr lang="en-US">
                <a:latin typeface="Verdana" charset="0"/>
                <a:ea typeface="ＭＳ Ｐゴシック" charset="0"/>
              </a:rPr>
              <a:t> by one person</a:t>
            </a:r>
          </a:p>
          <a:p>
            <a:pPr lvl="1" eaLnBrk="1" hangingPunct="1"/>
            <a:r>
              <a:rPr lang="en-US">
                <a:latin typeface="Verdana" charset="0"/>
                <a:ea typeface="ＭＳ Ｐゴシック" charset="0"/>
              </a:rPr>
              <a:t>Teamwork and co-ordination are required</a:t>
            </a:r>
          </a:p>
          <a:p>
            <a:pPr lvl="1" eaLnBrk="1" hangingPunct="1"/>
            <a:r>
              <a:rPr lang="en-US">
                <a:latin typeface="Verdana" charset="0"/>
                <a:ea typeface="ＭＳ Ｐゴシック" charset="0"/>
              </a:rPr>
              <a:t>Key challenge: Dividing up the work and ensuring that the parts of the system work properly together</a:t>
            </a:r>
          </a:p>
          <a:p>
            <a:pPr lvl="1" eaLnBrk="1" hangingPunct="1"/>
            <a:r>
              <a:rPr lang="en-US">
                <a:latin typeface="Verdana" charset="0"/>
                <a:ea typeface="ＭＳ Ｐゴシック" charset="0"/>
              </a:rPr>
              <a:t>The end-product must be of sufficient quality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C9BF4C9-1E2F-DC45-8154-266599B799DE}" type="datetime1">
              <a:rPr lang="en-US" sz="1200"/>
              <a:pPr/>
              <a:t>9/4/19</a:t>
            </a:fld>
            <a:endParaRPr lang="en-US" sz="1200"/>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1</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63D4E28-A2D9-2749-9D02-6FBEF87CCF12}" type="slidenum">
              <a:rPr lang="en-US" sz="1200"/>
              <a:pPr/>
              <a:t>8</a:t>
            </a:fld>
            <a:endParaRPr lang="en-US" sz="1200"/>
          </a:p>
        </p:txBody>
      </p:sp>
      <p:sp>
        <p:nvSpPr>
          <p:cNvPr id="3174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What is Software Engineering?</a:t>
            </a:r>
          </a:p>
        </p:txBody>
      </p:sp>
      <p:sp>
        <p:nvSpPr>
          <p:cNvPr id="31749"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Cost, time and other constraints</a:t>
            </a:r>
          </a:p>
          <a:p>
            <a:pPr lvl="1" eaLnBrk="1" hangingPunct="1"/>
            <a:r>
              <a:rPr lang="en-US">
                <a:latin typeface="Verdana" charset="0"/>
                <a:ea typeface="ＭＳ Ｐゴシック" charset="0"/>
              </a:rPr>
              <a:t>Finite resources</a:t>
            </a:r>
          </a:p>
          <a:p>
            <a:pPr lvl="1" eaLnBrk="1" hangingPunct="1"/>
            <a:r>
              <a:rPr lang="en-US">
                <a:latin typeface="Verdana" charset="0"/>
                <a:ea typeface="ＭＳ Ｐゴシック" charset="0"/>
              </a:rPr>
              <a:t>The benefit must outweigh the cost</a:t>
            </a:r>
          </a:p>
          <a:p>
            <a:pPr lvl="1" eaLnBrk="1" hangingPunct="1"/>
            <a:r>
              <a:rPr lang="en-US">
                <a:latin typeface="Verdana" charset="0"/>
                <a:ea typeface="ＭＳ Ｐゴシック" charset="0"/>
              </a:rPr>
              <a:t>Others are competing to do the job cheaper and faster</a:t>
            </a:r>
          </a:p>
          <a:p>
            <a:pPr lvl="1" eaLnBrk="1" hangingPunct="1"/>
            <a:r>
              <a:rPr lang="en-US">
                <a:latin typeface="Verdana" charset="0"/>
                <a:ea typeface="ＭＳ Ｐゴシック" charset="0"/>
              </a:rPr>
              <a:t>Inaccurate estimates of cost and time have caused many project failures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altLang="zh-CN" i="1" dirty="0">
                <a:ea typeface="宋体" charset="0"/>
                <a:cs typeface="宋体" charset="0"/>
              </a:rPr>
              <a:t>Software engineering </a:t>
            </a:r>
            <a:r>
              <a:rPr lang="en-US" altLang="zh-CN" dirty="0">
                <a:ea typeface="宋体" charset="0"/>
                <a:cs typeface="宋体" charset="0"/>
              </a:rPr>
              <a:t>as a discipline is focused </a:t>
            </a:r>
            <a:r>
              <a:rPr lang="en-US" altLang="zh-CN" dirty="0" smtClean="0">
                <a:ea typeface="宋体" charset="0"/>
                <a:cs typeface="宋体" charset="0"/>
              </a:rPr>
              <a:t>on</a:t>
            </a:r>
          </a:p>
          <a:p>
            <a:pPr lvl="1"/>
            <a:r>
              <a:rPr lang="en-US" altLang="zh-CN" dirty="0" smtClean="0">
                <a:ea typeface="宋体" charset="0"/>
                <a:cs typeface="宋体" charset="0"/>
              </a:rPr>
              <a:t>To significantly </a:t>
            </a:r>
            <a:r>
              <a:rPr lang="en-US" altLang="zh-CN" dirty="0">
                <a:ea typeface="宋体" charset="0"/>
                <a:cs typeface="宋体" charset="0"/>
              </a:rPr>
              <a:t>increase </a:t>
            </a:r>
            <a:r>
              <a:rPr lang="en-US" altLang="zh-CN" i="1" dirty="0">
                <a:ea typeface="宋体" charset="0"/>
                <a:cs typeface="宋体" charset="0"/>
              </a:rPr>
              <a:t>software productivity (P)</a:t>
            </a:r>
            <a:r>
              <a:rPr lang="en-US" altLang="zh-CN" dirty="0">
                <a:ea typeface="宋体" charset="0"/>
                <a:cs typeface="宋体" charset="0"/>
              </a:rPr>
              <a:t> and </a:t>
            </a:r>
            <a:r>
              <a:rPr lang="en-US" altLang="zh-CN" i="1" dirty="0">
                <a:ea typeface="宋体" charset="0"/>
                <a:cs typeface="宋体" charset="0"/>
              </a:rPr>
              <a:t>software quality (Q)</a:t>
            </a:r>
            <a:r>
              <a:rPr lang="en-US" altLang="zh-CN" dirty="0">
                <a:ea typeface="宋体" charset="0"/>
                <a:cs typeface="宋体" charset="0"/>
              </a:rPr>
              <a:t> while reducing </a:t>
            </a:r>
            <a:r>
              <a:rPr lang="en-US" altLang="zh-CN" i="1" dirty="0">
                <a:ea typeface="宋体" charset="0"/>
                <a:cs typeface="宋体" charset="0"/>
              </a:rPr>
              <a:t>software costs (C)</a:t>
            </a:r>
            <a:r>
              <a:rPr lang="en-US" altLang="zh-CN" dirty="0">
                <a:ea typeface="宋体" charset="0"/>
                <a:cs typeface="宋体" charset="0"/>
              </a:rPr>
              <a:t> and </a:t>
            </a:r>
            <a:r>
              <a:rPr lang="en-US" altLang="zh-CN" i="1" dirty="0">
                <a:ea typeface="宋体" charset="0"/>
                <a:cs typeface="宋体" charset="0"/>
              </a:rPr>
              <a:t>time to market (T)</a:t>
            </a:r>
            <a:r>
              <a:rPr lang="en-US" altLang="zh-CN" dirty="0">
                <a:ea typeface="宋体" charset="0"/>
                <a:cs typeface="宋体" charset="0"/>
              </a:rPr>
              <a:t> – software PQCT</a:t>
            </a:r>
            <a:endParaRPr lang="en-US" dirty="0"/>
          </a:p>
        </p:txBody>
      </p:sp>
      <p:sp>
        <p:nvSpPr>
          <p:cNvPr id="4" name="Date Placeholder 3"/>
          <p:cNvSpPr>
            <a:spLocks noGrp="1"/>
          </p:cNvSpPr>
          <p:nvPr>
            <p:ph type="dt" sz="half" idx="10"/>
          </p:nvPr>
        </p:nvSpPr>
        <p:spPr/>
        <p:txBody>
          <a:bodyPr/>
          <a:lstStyle/>
          <a:p>
            <a:pPr>
              <a:defRPr/>
            </a:pPr>
            <a:fld id="{C08BF44C-437C-ED44-8EC9-8007E3E55782}" type="datetime1">
              <a:rPr lang="en-US" smtClean="0"/>
              <a:pPr>
                <a:defRPr/>
              </a:pPr>
              <a:t>9/4/19</a:t>
            </a:fld>
            <a:endParaRPr lang="en-US"/>
          </a:p>
        </p:txBody>
      </p:sp>
      <p:sp>
        <p:nvSpPr>
          <p:cNvPr id="5" name="Footer Placeholder 4"/>
          <p:cNvSpPr>
            <a:spLocks noGrp="1"/>
          </p:cNvSpPr>
          <p:nvPr>
            <p:ph type="ftr" sz="quarter" idx="11"/>
          </p:nvPr>
        </p:nvSpPr>
        <p:spPr/>
        <p:txBody>
          <a:bodyPr/>
          <a:lstStyle/>
          <a:p>
            <a:pPr>
              <a:defRPr/>
            </a:pPr>
            <a:r>
              <a:rPr lang="en-US" smtClean="0"/>
              <a:t>Lecture 1</a:t>
            </a:r>
            <a:endParaRPr lang="en-US"/>
          </a:p>
        </p:txBody>
      </p:sp>
      <p:sp>
        <p:nvSpPr>
          <p:cNvPr id="6" name="Slide Number Placeholder 5"/>
          <p:cNvSpPr>
            <a:spLocks noGrp="1"/>
          </p:cNvSpPr>
          <p:nvPr>
            <p:ph type="sldNum" sz="quarter" idx="12"/>
          </p:nvPr>
        </p:nvSpPr>
        <p:spPr/>
        <p:txBody>
          <a:bodyPr/>
          <a:lstStyle/>
          <a:p>
            <a:pPr>
              <a:defRPr/>
            </a:pPr>
            <a:fld id="{956E2A58-4E28-6F49-A1B8-E2ED61BD35A7}" type="slidenum">
              <a:rPr lang="en-US" smtClean="0"/>
              <a:pPr>
                <a:defRPr/>
              </a:pPr>
              <a:t>9</a:t>
            </a:fld>
            <a:endParaRPr lang="en-US"/>
          </a:p>
        </p:txBody>
      </p:sp>
    </p:spTree>
    <p:extLst>
      <p:ext uri="{BB962C8B-B14F-4D97-AF65-F5344CB8AC3E}">
        <p14:creationId xmlns:p14="http://schemas.microsoft.com/office/powerpoint/2010/main" val="35939336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YAB Template">
  <a:themeElements>
    <a:clrScheme name="NYAB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YAB Templat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NYAB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YAB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YAB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YAB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YAB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YAB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YAB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YAB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YAB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YAB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YAB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YAB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1031</TotalTime>
  <Words>2114</Words>
  <Application>Microsoft Macintosh PowerPoint</Application>
  <PresentationFormat>On-screen Show (4:3)</PresentationFormat>
  <Paragraphs>464</Paragraphs>
  <Slides>41</Slides>
  <Notes>38</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41</vt:i4>
      </vt:variant>
    </vt:vector>
  </HeadingPairs>
  <TitlesOfParts>
    <vt:vector size="45" baseType="lpstr">
      <vt:lpstr>Profile</vt:lpstr>
      <vt:lpstr>NYAB Template</vt:lpstr>
      <vt:lpstr>Microsoft Draw Drawing</vt:lpstr>
      <vt:lpstr>Excel.Sheet.8</vt:lpstr>
      <vt:lpstr>PowerPoint Presentation</vt:lpstr>
      <vt:lpstr>The Nature of Software</vt:lpstr>
      <vt:lpstr>The Nature of Software</vt:lpstr>
      <vt:lpstr>What is Software Engineering?</vt:lpstr>
      <vt:lpstr>What is Software Engineering?</vt:lpstr>
      <vt:lpstr>What is Software Engineering?</vt:lpstr>
      <vt:lpstr>What is Software Engineering?</vt:lpstr>
      <vt:lpstr>What is Software Engineering?</vt:lpstr>
      <vt:lpstr>Software Engineering</vt:lpstr>
      <vt:lpstr>Types of Software</vt:lpstr>
      <vt:lpstr>Types of Software</vt:lpstr>
      <vt:lpstr>Challenges posed by Software</vt:lpstr>
      <vt:lpstr>Challenges posed by Software (continued)</vt:lpstr>
      <vt:lpstr>Challenges posed by Software (continued)</vt:lpstr>
      <vt:lpstr>Challenges posed by Software (continued)</vt:lpstr>
      <vt:lpstr>Goals of Software Engineering Education</vt:lpstr>
      <vt:lpstr>Software Engineering and the Engineering Profession</vt:lpstr>
      <vt:lpstr>Software Engineering and Computer Science</vt:lpstr>
      <vt:lpstr>Software Engineering and the Engineering Profession</vt:lpstr>
      <vt:lpstr>Stakeholders in Software Engineering</vt:lpstr>
      <vt:lpstr>Software Quality</vt:lpstr>
      <vt:lpstr>Software Quality and the Stakeholders</vt:lpstr>
      <vt:lpstr>Software Quality: Conflicts and Objectives</vt:lpstr>
      <vt:lpstr>PowerPoint Presentation</vt:lpstr>
      <vt:lpstr>Software Engineering Projects</vt:lpstr>
      <vt:lpstr>Software Engineering Projects</vt:lpstr>
      <vt:lpstr>Software Engineering Projects</vt:lpstr>
      <vt:lpstr>Activities Common to Software Projects</vt:lpstr>
      <vt:lpstr>Activities Common to Software Projects</vt:lpstr>
      <vt:lpstr>Activities Common to Software Projects</vt:lpstr>
      <vt:lpstr>PowerPoint Presentation</vt:lpstr>
      <vt:lpstr>Software Engineering Process</vt:lpstr>
      <vt:lpstr>PowerPoint Presentation</vt:lpstr>
      <vt:lpstr>Capability Maturity Model (CMM)</vt:lpstr>
      <vt:lpstr>CMM</vt:lpstr>
      <vt:lpstr>CMM</vt:lpstr>
      <vt:lpstr>CMM</vt:lpstr>
      <vt:lpstr>CMM</vt:lpstr>
      <vt:lpstr>CMM</vt:lpstr>
      <vt:lpstr>CMM</vt:lpstr>
      <vt:lpstr>Exercise</vt:lpstr>
    </vt:vector>
  </TitlesOfParts>
  <Company>UWL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Mao Zheng</dc:creator>
  <cp:lastModifiedBy>Mao Zheng</cp:lastModifiedBy>
  <cp:revision>36</cp:revision>
  <dcterms:created xsi:type="dcterms:W3CDTF">2010-09-07T05:52:57Z</dcterms:created>
  <dcterms:modified xsi:type="dcterms:W3CDTF">2019-09-04T16:47:12Z</dcterms:modified>
</cp:coreProperties>
</file>